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27"/>
  </p:notesMasterIdLst>
  <p:handoutMasterIdLst>
    <p:handoutMasterId r:id="rId28"/>
  </p:handoutMasterIdLst>
  <p:sldIdLst>
    <p:sldId id="256" r:id="rId3"/>
    <p:sldId id="267" r:id="rId4"/>
    <p:sldId id="327" r:id="rId5"/>
    <p:sldId id="328" r:id="rId6"/>
    <p:sldId id="269" r:id="rId7"/>
    <p:sldId id="280" r:id="rId8"/>
    <p:sldId id="317" r:id="rId9"/>
    <p:sldId id="292" r:id="rId10"/>
    <p:sldId id="319" r:id="rId11"/>
    <p:sldId id="333" r:id="rId12"/>
    <p:sldId id="305" r:id="rId13"/>
    <p:sldId id="320" r:id="rId14"/>
    <p:sldId id="321" r:id="rId15"/>
    <p:sldId id="332" r:id="rId16"/>
    <p:sldId id="325" r:id="rId17"/>
    <p:sldId id="322" r:id="rId18"/>
    <p:sldId id="286" r:id="rId19"/>
    <p:sldId id="324" r:id="rId20"/>
    <p:sldId id="330" r:id="rId21"/>
    <p:sldId id="329" r:id="rId22"/>
    <p:sldId id="331" r:id="rId23"/>
    <p:sldId id="304" r:id="rId24"/>
    <p:sldId id="326" r:id="rId25"/>
    <p:sldId id="279"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7">
          <p15:clr>
            <a:srgbClr val="A4A3A4"/>
          </p15:clr>
        </p15:guide>
        <p15:guide id="2" orient="horz" pos="3919">
          <p15:clr>
            <a:srgbClr val="A4A3A4"/>
          </p15:clr>
        </p15:guide>
        <p15:guide id="3" orient="horz" pos="3694">
          <p15:clr>
            <a:srgbClr val="A4A3A4"/>
          </p15:clr>
        </p15:guide>
        <p15:guide id="4" orient="horz" pos="1162">
          <p15:clr>
            <a:srgbClr val="A4A3A4"/>
          </p15:clr>
        </p15:guide>
        <p15:guide id="5" orient="horz" pos="2160">
          <p15:clr>
            <a:srgbClr val="A4A3A4"/>
          </p15:clr>
        </p15:guide>
        <p15:guide id="6" pos="224">
          <p15:clr>
            <a:srgbClr val="A4A3A4"/>
          </p15:clr>
        </p15:guide>
        <p15:guide id="7" pos="5533">
          <p15:clr>
            <a:srgbClr val="A4A3A4"/>
          </p15:clr>
        </p15:guide>
        <p15:guide id="8" pos="3109">
          <p15:clr>
            <a:srgbClr val="A4A3A4"/>
          </p15:clr>
        </p15:guide>
        <p15:guide id="9" pos="2879">
          <p15:clr>
            <a:srgbClr val="A4A3A4"/>
          </p15:clr>
        </p15:guide>
        <p15:guide id="10" pos="45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48B"/>
    <a:srgbClr val="9D3F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434" autoAdjust="0"/>
  </p:normalViewPr>
  <p:slideViewPr>
    <p:cSldViewPr snapToGrid="0" snapToObjects="1">
      <p:cViewPr>
        <p:scale>
          <a:sx n="70" d="100"/>
          <a:sy n="70" d="100"/>
        </p:scale>
        <p:origin x="-2142" y="-888"/>
      </p:cViewPr>
      <p:guideLst>
        <p:guide orient="horz" pos="227"/>
        <p:guide orient="horz" pos="3919"/>
        <p:guide orient="horz" pos="3694"/>
        <p:guide orient="horz" pos="1162"/>
        <p:guide orient="horz" pos="2160"/>
        <p:guide pos="224"/>
        <p:guide pos="5533"/>
        <p:guide pos="3109"/>
        <p:guide pos="2879"/>
        <p:guide pos="45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10394-788D-46E4-9C68-DE0BF3D2475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CA"/>
        </a:p>
      </dgm:t>
    </dgm:pt>
    <dgm:pt modelId="{541BF348-A808-4E23-AD83-97181B579369}">
      <dgm:prSet/>
      <dgm:spPr/>
      <dgm:t>
        <a:bodyPr/>
        <a:lstStyle/>
        <a:p>
          <a:pPr rtl="0"/>
          <a:r>
            <a:rPr lang="en-CA" dirty="0" smtClean="0"/>
            <a:t>Increase safety</a:t>
          </a:r>
          <a:endParaRPr lang="en-CA" dirty="0"/>
        </a:p>
      </dgm:t>
    </dgm:pt>
    <dgm:pt modelId="{8146C74A-BE34-4E77-A3C6-647614A22357}" type="parTrans" cxnId="{668FC0F9-A281-4697-A9FB-DC668EC15B1B}">
      <dgm:prSet/>
      <dgm:spPr/>
      <dgm:t>
        <a:bodyPr/>
        <a:lstStyle/>
        <a:p>
          <a:endParaRPr lang="en-CA"/>
        </a:p>
      </dgm:t>
    </dgm:pt>
    <dgm:pt modelId="{A7BA1286-7642-4376-85CB-A49A70A302AE}" type="sibTrans" cxnId="{668FC0F9-A281-4697-A9FB-DC668EC15B1B}">
      <dgm:prSet/>
      <dgm:spPr/>
      <dgm:t>
        <a:bodyPr/>
        <a:lstStyle/>
        <a:p>
          <a:endParaRPr lang="en-CA"/>
        </a:p>
      </dgm:t>
    </dgm:pt>
    <dgm:pt modelId="{F1368B46-E559-4A56-995F-483D8ED09638}">
      <dgm:prSet/>
      <dgm:spPr/>
      <dgm:t>
        <a:bodyPr/>
        <a:lstStyle/>
        <a:p>
          <a:pPr rtl="0"/>
          <a:r>
            <a:rPr lang="en-CA" dirty="0" smtClean="0"/>
            <a:t>Increase control</a:t>
          </a:r>
          <a:endParaRPr lang="en-CA" dirty="0"/>
        </a:p>
      </dgm:t>
    </dgm:pt>
    <dgm:pt modelId="{3093A57F-99E0-42F3-9C6F-F0C449B3E43F}" type="parTrans" cxnId="{BEC80F75-45E7-45ED-9DAB-A23C7A5AD51D}">
      <dgm:prSet/>
      <dgm:spPr/>
      <dgm:t>
        <a:bodyPr/>
        <a:lstStyle/>
        <a:p>
          <a:endParaRPr lang="en-CA"/>
        </a:p>
      </dgm:t>
    </dgm:pt>
    <dgm:pt modelId="{1A62BC43-CE7D-4553-82D0-EBCC75B68CC4}" type="sibTrans" cxnId="{BEC80F75-45E7-45ED-9DAB-A23C7A5AD51D}">
      <dgm:prSet/>
      <dgm:spPr/>
      <dgm:t>
        <a:bodyPr/>
        <a:lstStyle/>
        <a:p>
          <a:endParaRPr lang="en-CA"/>
        </a:p>
      </dgm:t>
    </dgm:pt>
    <dgm:pt modelId="{9BB4E55C-8688-44F1-9DE0-05123908374F}">
      <dgm:prSet/>
      <dgm:spPr/>
      <dgm:t>
        <a:bodyPr/>
        <a:lstStyle/>
        <a:p>
          <a:pPr rtl="0"/>
          <a:r>
            <a:rPr lang="en-CA" dirty="0" smtClean="0"/>
            <a:t>Increase understanding </a:t>
          </a:r>
          <a:endParaRPr lang="en-CA" dirty="0"/>
        </a:p>
      </dgm:t>
    </dgm:pt>
    <dgm:pt modelId="{9B14FEED-28D9-43E1-93E1-FA5520B10ADD}" type="parTrans" cxnId="{1866546D-C1C1-4DD8-A791-979E103C03BC}">
      <dgm:prSet/>
      <dgm:spPr/>
      <dgm:t>
        <a:bodyPr/>
        <a:lstStyle/>
        <a:p>
          <a:endParaRPr lang="en-CA"/>
        </a:p>
      </dgm:t>
    </dgm:pt>
    <dgm:pt modelId="{20B70AC4-ACC5-45CF-AD67-28C08EC00A9A}" type="sibTrans" cxnId="{1866546D-C1C1-4DD8-A791-979E103C03BC}">
      <dgm:prSet/>
      <dgm:spPr/>
      <dgm:t>
        <a:bodyPr/>
        <a:lstStyle/>
        <a:p>
          <a:endParaRPr lang="en-CA"/>
        </a:p>
      </dgm:t>
    </dgm:pt>
    <dgm:pt modelId="{6840C95E-2E13-4F89-A21B-E73B0DBEBB49}">
      <dgm:prSet/>
      <dgm:spPr/>
      <dgm:t>
        <a:bodyPr/>
        <a:lstStyle/>
        <a:p>
          <a:pPr rtl="0"/>
          <a:r>
            <a:rPr lang="en-CA" dirty="0" smtClean="0"/>
            <a:t>Increase empathy</a:t>
          </a:r>
          <a:endParaRPr lang="en-CA" dirty="0"/>
        </a:p>
      </dgm:t>
    </dgm:pt>
    <dgm:pt modelId="{2DD9291C-81EE-423B-AC12-3B497C8F0145}" type="parTrans" cxnId="{7479265E-C926-461C-818F-8F4EB6C9044B}">
      <dgm:prSet/>
      <dgm:spPr/>
      <dgm:t>
        <a:bodyPr/>
        <a:lstStyle/>
        <a:p>
          <a:endParaRPr lang="en-CA"/>
        </a:p>
      </dgm:t>
    </dgm:pt>
    <dgm:pt modelId="{7227DFDD-87D0-40F2-816D-1E2B0EEFCAF3}" type="sibTrans" cxnId="{7479265E-C926-461C-818F-8F4EB6C9044B}">
      <dgm:prSet/>
      <dgm:spPr/>
      <dgm:t>
        <a:bodyPr/>
        <a:lstStyle/>
        <a:p>
          <a:endParaRPr lang="en-CA"/>
        </a:p>
      </dgm:t>
    </dgm:pt>
    <dgm:pt modelId="{72A3F428-0ED8-4BCB-BD05-58BCA95086F8}">
      <dgm:prSet/>
      <dgm:spPr/>
      <dgm:t>
        <a:bodyPr/>
        <a:lstStyle/>
        <a:p>
          <a:pPr rtl="0"/>
          <a:r>
            <a:rPr lang="en-CA" smtClean="0"/>
            <a:t>Enable recovery to begin</a:t>
          </a:r>
          <a:endParaRPr lang="en-CA"/>
        </a:p>
      </dgm:t>
    </dgm:pt>
    <dgm:pt modelId="{397EC49D-4124-45AA-BA2C-672AB1974F7B}" type="parTrans" cxnId="{035D0551-2343-4E09-BF12-212969CEF866}">
      <dgm:prSet/>
      <dgm:spPr/>
      <dgm:t>
        <a:bodyPr/>
        <a:lstStyle/>
        <a:p>
          <a:endParaRPr lang="en-CA"/>
        </a:p>
      </dgm:t>
    </dgm:pt>
    <dgm:pt modelId="{4DD90BC2-45EB-4E2F-A783-E3723803085A}" type="sibTrans" cxnId="{035D0551-2343-4E09-BF12-212969CEF866}">
      <dgm:prSet/>
      <dgm:spPr/>
      <dgm:t>
        <a:bodyPr/>
        <a:lstStyle/>
        <a:p>
          <a:endParaRPr lang="en-CA"/>
        </a:p>
      </dgm:t>
    </dgm:pt>
    <dgm:pt modelId="{27662D22-9265-401E-8EBA-472DFBE634DB}">
      <dgm:prSet/>
      <dgm:spPr/>
      <dgm:t>
        <a:bodyPr/>
        <a:lstStyle/>
        <a:p>
          <a:pPr rtl="0"/>
          <a:r>
            <a:rPr lang="en-CA" smtClean="0"/>
            <a:t>Decrease risk of secondary trauma</a:t>
          </a:r>
          <a:endParaRPr lang="en-CA"/>
        </a:p>
      </dgm:t>
    </dgm:pt>
    <dgm:pt modelId="{738DDE5E-780E-44F9-8C5C-33992207C842}" type="parTrans" cxnId="{CF8CA3E2-EE7D-48CF-B88A-3B9A00FB3EE8}">
      <dgm:prSet/>
      <dgm:spPr/>
      <dgm:t>
        <a:bodyPr/>
        <a:lstStyle/>
        <a:p>
          <a:endParaRPr lang="en-CA"/>
        </a:p>
      </dgm:t>
    </dgm:pt>
    <dgm:pt modelId="{0494DA96-6360-4744-8B90-504805F94DCB}" type="sibTrans" cxnId="{CF8CA3E2-EE7D-48CF-B88A-3B9A00FB3EE8}">
      <dgm:prSet/>
      <dgm:spPr/>
      <dgm:t>
        <a:bodyPr/>
        <a:lstStyle/>
        <a:p>
          <a:endParaRPr lang="en-CA"/>
        </a:p>
      </dgm:t>
    </dgm:pt>
    <dgm:pt modelId="{07FD434C-B068-4CF2-9D27-074BB7C2CCB9}">
      <dgm:prSet/>
      <dgm:spPr/>
      <dgm:t>
        <a:bodyPr/>
        <a:lstStyle/>
        <a:p>
          <a:pPr rtl="0"/>
          <a:r>
            <a:rPr lang="en-CA" dirty="0" smtClean="0"/>
            <a:t>Decrease likelihood of </a:t>
          </a:r>
          <a:r>
            <a:rPr lang="en-CA" dirty="0" err="1" smtClean="0"/>
            <a:t>retraumatisation</a:t>
          </a:r>
          <a:endParaRPr lang="en-CA" dirty="0"/>
        </a:p>
      </dgm:t>
    </dgm:pt>
    <dgm:pt modelId="{673A675A-B0F8-4EC7-AE09-B363A223A56C}" type="parTrans" cxnId="{8ED0DC98-2F8C-4F48-98A1-CDB9FBEC882C}">
      <dgm:prSet/>
      <dgm:spPr/>
      <dgm:t>
        <a:bodyPr/>
        <a:lstStyle/>
        <a:p>
          <a:endParaRPr lang="en-CA"/>
        </a:p>
      </dgm:t>
    </dgm:pt>
    <dgm:pt modelId="{459B289F-0E56-4F15-9479-C7F9D5EE9DC1}" type="sibTrans" cxnId="{8ED0DC98-2F8C-4F48-98A1-CDB9FBEC882C}">
      <dgm:prSet/>
      <dgm:spPr/>
      <dgm:t>
        <a:bodyPr/>
        <a:lstStyle/>
        <a:p>
          <a:endParaRPr lang="en-CA"/>
        </a:p>
      </dgm:t>
    </dgm:pt>
    <dgm:pt modelId="{87661EFF-5D7D-41C5-93E9-FF8ADBC45E66}" type="pres">
      <dgm:prSet presAssocID="{2E510394-788D-46E4-9C68-DE0BF3D2475A}" presName="Name0" presStyleCnt="0">
        <dgm:presLayoutVars>
          <dgm:dir/>
          <dgm:animLvl val="lvl"/>
          <dgm:resizeHandles val="exact"/>
        </dgm:presLayoutVars>
      </dgm:prSet>
      <dgm:spPr/>
      <dgm:t>
        <a:bodyPr/>
        <a:lstStyle/>
        <a:p>
          <a:endParaRPr lang="en-CA"/>
        </a:p>
      </dgm:t>
    </dgm:pt>
    <dgm:pt modelId="{A75A6A30-754B-4068-A57D-F38C10FCE591}" type="pres">
      <dgm:prSet presAssocID="{541BF348-A808-4E23-AD83-97181B579369}" presName="linNode" presStyleCnt="0"/>
      <dgm:spPr/>
    </dgm:pt>
    <dgm:pt modelId="{2885FF39-F012-4B9E-8D0E-66F1CAD8460B}" type="pres">
      <dgm:prSet presAssocID="{541BF348-A808-4E23-AD83-97181B579369}" presName="parentText" presStyleLbl="node1" presStyleIdx="0" presStyleCnt="7">
        <dgm:presLayoutVars>
          <dgm:chMax val="1"/>
          <dgm:bulletEnabled val="1"/>
        </dgm:presLayoutVars>
      </dgm:prSet>
      <dgm:spPr/>
      <dgm:t>
        <a:bodyPr/>
        <a:lstStyle/>
        <a:p>
          <a:endParaRPr lang="en-CA"/>
        </a:p>
      </dgm:t>
    </dgm:pt>
    <dgm:pt modelId="{942C0FAD-C5B2-48C9-89FB-CAA24577D823}" type="pres">
      <dgm:prSet presAssocID="{A7BA1286-7642-4376-85CB-A49A70A302AE}" presName="sp" presStyleCnt="0"/>
      <dgm:spPr/>
    </dgm:pt>
    <dgm:pt modelId="{D38EA364-FCAA-4CD4-9AD7-D4ADF318E7D9}" type="pres">
      <dgm:prSet presAssocID="{F1368B46-E559-4A56-995F-483D8ED09638}" presName="linNode" presStyleCnt="0"/>
      <dgm:spPr/>
    </dgm:pt>
    <dgm:pt modelId="{BC346A00-59FD-4D26-99DB-F8D819521DF2}" type="pres">
      <dgm:prSet presAssocID="{F1368B46-E559-4A56-995F-483D8ED09638}" presName="parentText" presStyleLbl="node1" presStyleIdx="1" presStyleCnt="7">
        <dgm:presLayoutVars>
          <dgm:chMax val="1"/>
          <dgm:bulletEnabled val="1"/>
        </dgm:presLayoutVars>
      </dgm:prSet>
      <dgm:spPr/>
      <dgm:t>
        <a:bodyPr/>
        <a:lstStyle/>
        <a:p>
          <a:endParaRPr lang="en-CA"/>
        </a:p>
      </dgm:t>
    </dgm:pt>
    <dgm:pt modelId="{F602BADD-A997-45DE-997C-DAC9244C06FD}" type="pres">
      <dgm:prSet presAssocID="{1A62BC43-CE7D-4553-82D0-EBCC75B68CC4}" presName="sp" presStyleCnt="0"/>
      <dgm:spPr/>
    </dgm:pt>
    <dgm:pt modelId="{8F02BDBD-B694-48F8-B8B1-C95A686271EA}" type="pres">
      <dgm:prSet presAssocID="{9BB4E55C-8688-44F1-9DE0-05123908374F}" presName="linNode" presStyleCnt="0"/>
      <dgm:spPr/>
    </dgm:pt>
    <dgm:pt modelId="{B5FF406E-43C8-4D83-BD8D-AECCB67B20B2}" type="pres">
      <dgm:prSet presAssocID="{9BB4E55C-8688-44F1-9DE0-05123908374F}" presName="parentText" presStyleLbl="node1" presStyleIdx="2" presStyleCnt="7">
        <dgm:presLayoutVars>
          <dgm:chMax val="1"/>
          <dgm:bulletEnabled val="1"/>
        </dgm:presLayoutVars>
      </dgm:prSet>
      <dgm:spPr/>
      <dgm:t>
        <a:bodyPr/>
        <a:lstStyle/>
        <a:p>
          <a:endParaRPr lang="en-CA"/>
        </a:p>
      </dgm:t>
    </dgm:pt>
    <dgm:pt modelId="{642C6675-3521-4C35-B6B9-E16894B95A4C}" type="pres">
      <dgm:prSet presAssocID="{20B70AC4-ACC5-45CF-AD67-28C08EC00A9A}" presName="sp" presStyleCnt="0"/>
      <dgm:spPr/>
    </dgm:pt>
    <dgm:pt modelId="{03E37140-D5BF-481F-A2E7-F3BE659C5E2A}" type="pres">
      <dgm:prSet presAssocID="{6840C95E-2E13-4F89-A21B-E73B0DBEBB49}" presName="linNode" presStyleCnt="0"/>
      <dgm:spPr/>
    </dgm:pt>
    <dgm:pt modelId="{F1ADB259-9F5E-4D6D-8CA5-5881CEFCF56A}" type="pres">
      <dgm:prSet presAssocID="{6840C95E-2E13-4F89-A21B-E73B0DBEBB49}" presName="parentText" presStyleLbl="node1" presStyleIdx="3" presStyleCnt="7">
        <dgm:presLayoutVars>
          <dgm:chMax val="1"/>
          <dgm:bulletEnabled val="1"/>
        </dgm:presLayoutVars>
      </dgm:prSet>
      <dgm:spPr/>
      <dgm:t>
        <a:bodyPr/>
        <a:lstStyle/>
        <a:p>
          <a:endParaRPr lang="en-CA"/>
        </a:p>
      </dgm:t>
    </dgm:pt>
    <dgm:pt modelId="{E61C059B-63CF-44AF-A524-65774A6AC44D}" type="pres">
      <dgm:prSet presAssocID="{7227DFDD-87D0-40F2-816D-1E2B0EEFCAF3}" presName="sp" presStyleCnt="0"/>
      <dgm:spPr/>
    </dgm:pt>
    <dgm:pt modelId="{4EBA763D-6626-46D1-9084-DF11E5B48737}" type="pres">
      <dgm:prSet presAssocID="{72A3F428-0ED8-4BCB-BD05-58BCA95086F8}" presName="linNode" presStyleCnt="0"/>
      <dgm:spPr/>
    </dgm:pt>
    <dgm:pt modelId="{1AAE3698-1DE8-4D6A-9DE8-D979FA51FBBE}" type="pres">
      <dgm:prSet presAssocID="{72A3F428-0ED8-4BCB-BD05-58BCA95086F8}" presName="parentText" presStyleLbl="node1" presStyleIdx="4" presStyleCnt="7">
        <dgm:presLayoutVars>
          <dgm:chMax val="1"/>
          <dgm:bulletEnabled val="1"/>
        </dgm:presLayoutVars>
      </dgm:prSet>
      <dgm:spPr/>
      <dgm:t>
        <a:bodyPr/>
        <a:lstStyle/>
        <a:p>
          <a:endParaRPr lang="en-CA"/>
        </a:p>
      </dgm:t>
    </dgm:pt>
    <dgm:pt modelId="{90A1BD21-E1DC-4A56-95DB-115091F71006}" type="pres">
      <dgm:prSet presAssocID="{4DD90BC2-45EB-4E2F-A783-E3723803085A}" presName="sp" presStyleCnt="0"/>
      <dgm:spPr/>
    </dgm:pt>
    <dgm:pt modelId="{DA4106D6-D3B7-44AC-AA45-54CAE7ABFAA8}" type="pres">
      <dgm:prSet presAssocID="{27662D22-9265-401E-8EBA-472DFBE634DB}" presName="linNode" presStyleCnt="0"/>
      <dgm:spPr/>
    </dgm:pt>
    <dgm:pt modelId="{B61B9F68-C69D-427B-AD8B-B628C318A42F}" type="pres">
      <dgm:prSet presAssocID="{27662D22-9265-401E-8EBA-472DFBE634DB}" presName="parentText" presStyleLbl="node1" presStyleIdx="5" presStyleCnt="7">
        <dgm:presLayoutVars>
          <dgm:chMax val="1"/>
          <dgm:bulletEnabled val="1"/>
        </dgm:presLayoutVars>
      </dgm:prSet>
      <dgm:spPr/>
      <dgm:t>
        <a:bodyPr/>
        <a:lstStyle/>
        <a:p>
          <a:endParaRPr lang="en-CA"/>
        </a:p>
      </dgm:t>
    </dgm:pt>
    <dgm:pt modelId="{07C98FBA-CBFA-4CA7-951E-9CC9DE3FF4A6}" type="pres">
      <dgm:prSet presAssocID="{0494DA96-6360-4744-8B90-504805F94DCB}" presName="sp" presStyleCnt="0"/>
      <dgm:spPr/>
    </dgm:pt>
    <dgm:pt modelId="{510719FB-B251-4968-9102-B5A5EC873FC6}" type="pres">
      <dgm:prSet presAssocID="{07FD434C-B068-4CF2-9D27-074BB7C2CCB9}" presName="linNode" presStyleCnt="0"/>
      <dgm:spPr/>
    </dgm:pt>
    <dgm:pt modelId="{D81AABDF-6B36-40E3-945D-4290C598DD76}" type="pres">
      <dgm:prSet presAssocID="{07FD434C-B068-4CF2-9D27-074BB7C2CCB9}" presName="parentText" presStyleLbl="node1" presStyleIdx="6" presStyleCnt="7">
        <dgm:presLayoutVars>
          <dgm:chMax val="1"/>
          <dgm:bulletEnabled val="1"/>
        </dgm:presLayoutVars>
      </dgm:prSet>
      <dgm:spPr/>
      <dgm:t>
        <a:bodyPr/>
        <a:lstStyle/>
        <a:p>
          <a:endParaRPr lang="en-CA"/>
        </a:p>
      </dgm:t>
    </dgm:pt>
  </dgm:ptLst>
  <dgm:cxnLst>
    <dgm:cxn modelId="{3ADC8E29-A5D3-4463-BB23-7A55D5A1508B}" type="presOf" srcId="{72A3F428-0ED8-4BCB-BD05-58BCA95086F8}" destId="{1AAE3698-1DE8-4D6A-9DE8-D979FA51FBBE}" srcOrd="0" destOrd="0" presId="urn:microsoft.com/office/officeart/2005/8/layout/vList5"/>
    <dgm:cxn modelId="{488C5F79-54C5-4BE4-BD42-E2C8754ECFCC}" type="presOf" srcId="{27662D22-9265-401E-8EBA-472DFBE634DB}" destId="{B61B9F68-C69D-427B-AD8B-B628C318A42F}" srcOrd="0" destOrd="0" presId="urn:microsoft.com/office/officeart/2005/8/layout/vList5"/>
    <dgm:cxn modelId="{7479265E-C926-461C-818F-8F4EB6C9044B}" srcId="{2E510394-788D-46E4-9C68-DE0BF3D2475A}" destId="{6840C95E-2E13-4F89-A21B-E73B0DBEBB49}" srcOrd="3" destOrd="0" parTransId="{2DD9291C-81EE-423B-AC12-3B497C8F0145}" sibTransId="{7227DFDD-87D0-40F2-816D-1E2B0EEFCAF3}"/>
    <dgm:cxn modelId="{8395B7B3-8A55-473A-BBAD-0D32CA3FF167}" type="presOf" srcId="{9BB4E55C-8688-44F1-9DE0-05123908374F}" destId="{B5FF406E-43C8-4D83-BD8D-AECCB67B20B2}" srcOrd="0" destOrd="0" presId="urn:microsoft.com/office/officeart/2005/8/layout/vList5"/>
    <dgm:cxn modelId="{668FC0F9-A281-4697-A9FB-DC668EC15B1B}" srcId="{2E510394-788D-46E4-9C68-DE0BF3D2475A}" destId="{541BF348-A808-4E23-AD83-97181B579369}" srcOrd="0" destOrd="0" parTransId="{8146C74A-BE34-4E77-A3C6-647614A22357}" sibTransId="{A7BA1286-7642-4376-85CB-A49A70A302AE}"/>
    <dgm:cxn modelId="{114826BE-7099-47F8-9EA9-43223B8D5520}" type="presOf" srcId="{541BF348-A808-4E23-AD83-97181B579369}" destId="{2885FF39-F012-4B9E-8D0E-66F1CAD8460B}" srcOrd="0" destOrd="0" presId="urn:microsoft.com/office/officeart/2005/8/layout/vList5"/>
    <dgm:cxn modelId="{CF8CA3E2-EE7D-48CF-B88A-3B9A00FB3EE8}" srcId="{2E510394-788D-46E4-9C68-DE0BF3D2475A}" destId="{27662D22-9265-401E-8EBA-472DFBE634DB}" srcOrd="5" destOrd="0" parTransId="{738DDE5E-780E-44F9-8C5C-33992207C842}" sibTransId="{0494DA96-6360-4744-8B90-504805F94DCB}"/>
    <dgm:cxn modelId="{8ED0DC98-2F8C-4F48-98A1-CDB9FBEC882C}" srcId="{2E510394-788D-46E4-9C68-DE0BF3D2475A}" destId="{07FD434C-B068-4CF2-9D27-074BB7C2CCB9}" srcOrd="6" destOrd="0" parTransId="{673A675A-B0F8-4EC7-AE09-B363A223A56C}" sibTransId="{459B289F-0E56-4F15-9479-C7F9D5EE9DC1}"/>
    <dgm:cxn modelId="{BEC80F75-45E7-45ED-9DAB-A23C7A5AD51D}" srcId="{2E510394-788D-46E4-9C68-DE0BF3D2475A}" destId="{F1368B46-E559-4A56-995F-483D8ED09638}" srcOrd="1" destOrd="0" parTransId="{3093A57F-99E0-42F3-9C6F-F0C449B3E43F}" sibTransId="{1A62BC43-CE7D-4553-82D0-EBCC75B68CC4}"/>
    <dgm:cxn modelId="{9B1E07A2-8DF1-4BD7-A2AC-1576C746B2FF}" type="presOf" srcId="{6840C95E-2E13-4F89-A21B-E73B0DBEBB49}" destId="{F1ADB259-9F5E-4D6D-8CA5-5881CEFCF56A}" srcOrd="0" destOrd="0" presId="urn:microsoft.com/office/officeart/2005/8/layout/vList5"/>
    <dgm:cxn modelId="{1866546D-C1C1-4DD8-A791-979E103C03BC}" srcId="{2E510394-788D-46E4-9C68-DE0BF3D2475A}" destId="{9BB4E55C-8688-44F1-9DE0-05123908374F}" srcOrd="2" destOrd="0" parTransId="{9B14FEED-28D9-43E1-93E1-FA5520B10ADD}" sibTransId="{20B70AC4-ACC5-45CF-AD67-28C08EC00A9A}"/>
    <dgm:cxn modelId="{035D0551-2343-4E09-BF12-212969CEF866}" srcId="{2E510394-788D-46E4-9C68-DE0BF3D2475A}" destId="{72A3F428-0ED8-4BCB-BD05-58BCA95086F8}" srcOrd="4" destOrd="0" parTransId="{397EC49D-4124-45AA-BA2C-672AB1974F7B}" sibTransId="{4DD90BC2-45EB-4E2F-A783-E3723803085A}"/>
    <dgm:cxn modelId="{421B30A5-BD79-4E2A-BABE-0BE5A3CA2698}" type="presOf" srcId="{07FD434C-B068-4CF2-9D27-074BB7C2CCB9}" destId="{D81AABDF-6B36-40E3-945D-4290C598DD76}" srcOrd="0" destOrd="0" presId="urn:microsoft.com/office/officeart/2005/8/layout/vList5"/>
    <dgm:cxn modelId="{1CB2FD36-C4EA-436C-8A8C-2F50B7FED0C3}" type="presOf" srcId="{2E510394-788D-46E4-9C68-DE0BF3D2475A}" destId="{87661EFF-5D7D-41C5-93E9-FF8ADBC45E66}" srcOrd="0" destOrd="0" presId="urn:microsoft.com/office/officeart/2005/8/layout/vList5"/>
    <dgm:cxn modelId="{EE4C1585-5D5E-411D-9CA2-D5091CC9E0D6}" type="presOf" srcId="{F1368B46-E559-4A56-995F-483D8ED09638}" destId="{BC346A00-59FD-4D26-99DB-F8D819521DF2}" srcOrd="0" destOrd="0" presId="urn:microsoft.com/office/officeart/2005/8/layout/vList5"/>
    <dgm:cxn modelId="{E2DB025E-B905-4EAD-991C-64EEC3DF1615}" type="presParOf" srcId="{87661EFF-5D7D-41C5-93E9-FF8ADBC45E66}" destId="{A75A6A30-754B-4068-A57D-F38C10FCE591}" srcOrd="0" destOrd="0" presId="urn:microsoft.com/office/officeart/2005/8/layout/vList5"/>
    <dgm:cxn modelId="{E37807AF-BBBA-4D39-AC14-3D7DDEF3828F}" type="presParOf" srcId="{A75A6A30-754B-4068-A57D-F38C10FCE591}" destId="{2885FF39-F012-4B9E-8D0E-66F1CAD8460B}" srcOrd="0" destOrd="0" presId="urn:microsoft.com/office/officeart/2005/8/layout/vList5"/>
    <dgm:cxn modelId="{AC445F35-8724-446E-9EDC-CD43A2BBC9CB}" type="presParOf" srcId="{87661EFF-5D7D-41C5-93E9-FF8ADBC45E66}" destId="{942C0FAD-C5B2-48C9-89FB-CAA24577D823}" srcOrd="1" destOrd="0" presId="urn:microsoft.com/office/officeart/2005/8/layout/vList5"/>
    <dgm:cxn modelId="{90A3F0E5-C249-4269-BF90-E14536FA3EFF}" type="presParOf" srcId="{87661EFF-5D7D-41C5-93E9-FF8ADBC45E66}" destId="{D38EA364-FCAA-4CD4-9AD7-D4ADF318E7D9}" srcOrd="2" destOrd="0" presId="urn:microsoft.com/office/officeart/2005/8/layout/vList5"/>
    <dgm:cxn modelId="{BA727AD3-EC18-4293-A7A2-E90A4675B978}" type="presParOf" srcId="{D38EA364-FCAA-4CD4-9AD7-D4ADF318E7D9}" destId="{BC346A00-59FD-4D26-99DB-F8D819521DF2}" srcOrd="0" destOrd="0" presId="urn:microsoft.com/office/officeart/2005/8/layout/vList5"/>
    <dgm:cxn modelId="{85EAF7B5-BA66-4D25-9B36-A935DBC672A7}" type="presParOf" srcId="{87661EFF-5D7D-41C5-93E9-FF8ADBC45E66}" destId="{F602BADD-A997-45DE-997C-DAC9244C06FD}" srcOrd="3" destOrd="0" presId="urn:microsoft.com/office/officeart/2005/8/layout/vList5"/>
    <dgm:cxn modelId="{574B08D9-E4DC-42EE-BE42-692CCA174C0E}" type="presParOf" srcId="{87661EFF-5D7D-41C5-93E9-FF8ADBC45E66}" destId="{8F02BDBD-B694-48F8-B8B1-C95A686271EA}" srcOrd="4" destOrd="0" presId="urn:microsoft.com/office/officeart/2005/8/layout/vList5"/>
    <dgm:cxn modelId="{98212751-5307-4267-B763-2A91102D23A0}" type="presParOf" srcId="{8F02BDBD-B694-48F8-B8B1-C95A686271EA}" destId="{B5FF406E-43C8-4D83-BD8D-AECCB67B20B2}" srcOrd="0" destOrd="0" presId="urn:microsoft.com/office/officeart/2005/8/layout/vList5"/>
    <dgm:cxn modelId="{523992E5-E981-441B-80F5-F672487A2E49}" type="presParOf" srcId="{87661EFF-5D7D-41C5-93E9-FF8ADBC45E66}" destId="{642C6675-3521-4C35-B6B9-E16894B95A4C}" srcOrd="5" destOrd="0" presId="urn:microsoft.com/office/officeart/2005/8/layout/vList5"/>
    <dgm:cxn modelId="{AB1788BA-F86B-469D-B405-161CA62583A5}" type="presParOf" srcId="{87661EFF-5D7D-41C5-93E9-FF8ADBC45E66}" destId="{03E37140-D5BF-481F-A2E7-F3BE659C5E2A}" srcOrd="6" destOrd="0" presId="urn:microsoft.com/office/officeart/2005/8/layout/vList5"/>
    <dgm:cxn modelId="{79C411EC-E0C5-47F5-9C2B-3ABBC7F43A48}" type="presParOf" srcId="{03E37140-D5BF-481F-A2E7-F3BE659C5E2A}" destId="{F1ADB259-9F5E-4D6D-8CA5-5881CEFCF56A}" srcOrd="0" destOrd="0" presId="urn:microsoft.com/office/officeart/2005/8/layout/vList5"/>
    <dgm:cxn modelId="{3F3BE605-FD37-4F45-B692-444CDCBCBD64}" type="presParOf" srcId="{87661EFF-5D7D-41C5-93E9-FF8ADBC45E66}" destId="{E61C059B-63CF-44AF-A524-65774A6AC44D}" srcOrd="7" destOrd="0" presId="urn:microsoft.com/office/officeart/2005/8/layout/vList5"/>
    <dgm:cxn modelId="{80F8DF44-F2D9-4D46-A296-0CA70E31ADC1}" type="presParOf" srcId="{87661EFF-5D7D-41C5-93E9-FF8ADBC45E66}" destId="{4EBA763D-6626-46D1-9084-DF11E5B48737}" srcOrd="8" destOrd="0" presId="urn:microsoft.com/office/officeart/2005/8/layout/vList5"/>
    <dgm:cxn modelId="{640FDD02-BE17-47AA-BFBF-CCBA4901167F}" type="presParOf" srcId="{4EBA763D-6626-46D1-9084-DF11E5B48737}" destId="{1AAE3698-1DE8-4D6A-9DE8-D979FA51FBBE}" srcOrd="0" destOrd="0" presId="urn:microsoft.com/office/officeart/2005/8/layout/vList5"/>
    <dgm:cxn modelId="{E3E6D2AA-AD64-47E4-A0A5-ADC11B1561EE}" type="presParOf" srcId="{87661EFF-5D7D-41C5-93E9-FF8ADBC45E66}" destId="{90A1BD21-E1DC-4A56-95DB-115091F71006}" srcOrd="9" destOrd="0" presId="urn:microsoft.com/office/officeart/2005/8/layout/vList5"/>
    <dgm:cxn modelId="{D027AE75-9F90-4546-A261-E6BA59358CF6}" type="presParOf" srcId="{87661EFF-5D7D-41C5-93E9-FF8ADBC45E66}" destId="{DA4106D6-D3B7-44AC-AA45-54CAE7ABFAA8}" srcOrd="10" destOrd="0" presId="urn:microsoft.com/office/officeart/2005/8/layout/vList5"/>
    <dgm:cxn modelId="{FAEFCC68-682B-422B-9702-909898FF9EDD}" type="presParOf" srcId="{DA4106D6-D3B7-44AC-AA45-54CAE7ABFAA8}" destId="{B61B9F68-C69D-427B-AD8B-B628C318A42F}" srcOrd="0" destOrd="0" presId="urn:microsoft.com/office/officeart/2005/8/layout/vList5"/>
    <dgm:cxn modelId="{A9960D09-4CD9-42B2-8E40-05E4A94295E8}" type="presParOf" srcId="{87661EFF-5D7D-41C5-93E9-FF8ADBC45E66}" destId="{07C98FBA-CBFA-4CA7-951E-9CC9DE3FF4A6}" srcOrd="11" destOrd="0" presId="urn:microsoft.com/office/officeart/2005/8/layout/vList5"/>
    <dgm:cxn modelId="{735C61B1-D0F3-4BFD-B4E8-8E0A75BD396C}" type="presParOf" srcId="{87661EFF-5D7D-41C5-93E9-FF8ADBC45E66}" destId="{510719FB-B251-4968-9102-B5A5EC873FC6}" srcOrd="12" destOrd="0" presId="urn:microsoft.com/office/officeart/2005/8/layout/vList5"/>
    <dgm:cxn modelId="{E5297259-E6A7-4316-B4CE-F359EBF69153}" type="presParOf" srcId="{510719FB-B251-4968-9102-B5A5EC873FC6}" destId="{D81AABDF-6B36-40E3-945D-4290C598DD7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FF39-F012-4B9E-8D0E-66F1CAD8460B}">
      <dsp:nvSpPr>
        <dsp:cNvPr id="0" name=""/>
        <dsp:cNvSpPr/>
      </dsp:nvSpPr>
      <dsp:spPr>
        <a:xfrm>
          <a:off x="2353055" y="384"/>
          <a:ext cx="2647188" cy="615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CA" sz="1800" kern="1200" dirty="0" smtClean="0"/>
            <a:t>Increase safety</a:t>
          </a:r>
          <a:endParaRPr lang="en-CA" sz="1800" kern="1200" dirty="0"/>
        </a:p>
      </dsp:txBody>
      <dsp:txXfrm>
        <a:off x="2383108" y="30437"/>
        <a:ext cx="2587082" cy="555538"/>
      </dsp:txXfrm>
    </dsp:sp>
    <dsp:sp modelId="{BC346A00-59FD-4D26-99DB-F8D819521DF2}">
      <dsp:nvSpPr>
        <dsp:cNvPr id="0" name=""/>
        <dsp:cNvSpPr/>
      </dsp:nvSpPr>
      <dsp:spPr>
        <a:xfrm>
          <a:off x="2353055" y="646810"/>
          <a:ext cx="2647188" cy="615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CA" sz="1800" kern="1200" dirty="0" smtClean="0"/>
            <a:t>Increase control</a:t>
          </a:r>
          <a:endParaRPr lang="en-CA" sz="1800" kern="1200" dirty="0"/>
        </a:p>
      </dsp:txBody>
      <dsp:txXfrm>
        <a:off x="2383108" y="676863"/>
        <a:ext cx="2587082" cy="555538"/>
      </dsp:txXfrm>
    </dsp:sp>
    <dsp:sp modelId="{B5FF406E-43C8-4D83-BD8D-AECCB67B20B2}">
      <dsp:nvSpPr>
        <dsp:cNvPr id="0" name=""/>
        <dsp:cNvSpPr/>
      </dsp:nvSpPr>
      <dsp:spPr>
        <a:xfrm>
          <a:off x="2353055" y="1293236"/>
          <a:ext cx="2647188" cy="615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CA" sz="1800" kern="1200" dirty="0" smtClean="0"/>
            <a:t>Increase understanding </a:t>
          </a:r>
          <a:endParaRPr lang="en-CA" sz="1800" kern="1200" dirty="0"/>
        </a:p>
      </dsp:txBody>
      <dsp:txXfrm>
        <a:off x="2383108" y="1323289"/>
        <a:ext cx="2587082" cy="555538"/>
      </dsp:txXfrm>
    </dsp:sp>
    <dsp:sp modelId="{F1ADB259-9F5E-4D6D-8CA5-5881CEFCF56A}">
      <dsp:nvSpPr>
        <dsp:cNvPr id="0" name=""/>
        <dsp:cNvSpPr/>
      </dsp:nvSpPr>
      <dsp:spPr>
        <a:xfrm>
          <a:off x="2353055" y="1939663"/>
          <a:ext cx="2647188" cy="615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CA" sz="1800" kern="1200" dirty="0" smtClean="0"/>
            <a:t>Increase empathy</a:t>
          </a:r>
          <a:endParaRPr lang="en-CA" sz="1800" kern="1200" dirty="0"/>
        </a:p>
      </dsp:txBody>
      <dsp:txXfrm>
        <a:off x="2383108" y="1969716"/>
        <a:ext cx="2587082" cy="555538"/>
      </dsp:txXfrm>
    </dsp:sp>
    <dsp:sp modelId="{1AAE3698-1DE8-4D6A-9DE8-D979FA51FBBE}">
      <dsp:nvSpPr>
        <dsp:cNvPr id="0" name=""/>
        <dsp:cNvSpPr/>
      </dsp:nvSpPr>
      <dsp:spPr>
        <a:xfrm>
          <a:off x="2353055" y="2586089"/>
          <a:ext cx="2647188" cy="615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CA" sz="1800" kern="1200" smtClean="0"/>
            <a:t>Enable recovery to begin</a:t>
          </a:r>
          <a:endParaRPr lang="en-CA" sz="1800" kern="1200"/>
        </a:p>
      </dsp:txBody>
      <dsp:txXfrm>
        <a:off x="2383108" y="2616142"/>
        <a:ext cx="2587082" cy="555538"/>
      </dsp:txXfrm>
    </dsp:sp>
    <dsp:sp modelId="{B61B9F68-C69D-427B-AD8B-B628C318A42F}">
      <dsp:nvSpPr>
        <dsp:cNvPr id="0" name=""/>
        <dsp:cNvSpPr/>
      </dsp:nvSpPr>
      <dsp:spPr>
        <a:xfrm>
          <a:off x="2353055" y="3232516"/>
          <a:ext cx="2647188" cy="615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CA" sz="1800" kern="1200" smtClean="0"/>
            <a:t>Decrease risk of secondary trauma</a:t>
          </a:r>
          <a:endParaRPr lang="en-CA" sz="1800" kern="1200"/>
        </a:p>
      </dsp:txBody>
      <dsp:txXfrm>
        <a:off x="2383108" y="3262569"/>
        <a:ext cx="2587082" cy="555538"/>
      </dsp:txXfrm>
    </dsp:sp>
    <dsp:sp modelId="{D81AABDF-6B36-40E3-945D-4290C598DD76}">
      <dsp:nvSpPr>
        <dsp:cNvPr id="0" name=""/>
        <dsp:cNvSpPr/>
      </dsp:nvSpPr>
      <dsp:spPr>
        <a:xfrm>
          <a:off x="2353055" y="3878942"/>
          <a:ext cx="2647188" cy="615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CA" sz="1800" kern="1200" dirty="0" smtClean="0"/>
            <a:t>Decrease likelihood of </a:t>
          </a:r>
          <a:r>
            <a:rPr lang="en-CA" sz="1800" kern="1200" dirty="0" err="1" smtClean="0"/>
            <a:t>retraumatisation</a:t>
          </a:r>
          <a:endParaRPr lang="en-CA" sz="1800" kern="1200" dirty="0"/>
        </a:p>
      </dsp:txBody>
      <dsp:txXfrm>
        <a:off x="2383108" y="3908995"/>
        <a:ext cx="2587082" cy="5555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D0A543-5952-4285-B622-A7F41228B81E}" type="datetimeFigureOut">
              <a:rPr lang="en-GB" smtClean="0"/>
              <a:t>20/10/2015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F855406-BCC9-446C-8AC8-436906E398E6}" type="slidenum">
              <a:rPr lang="en-GB" smtClean="0"/>
              <a:t>‹#›</a:t>
            </a:fld>
            <a:endParaRPr lang="en-GB"/>
          </a:p>
        </p:txBody>
      </p:sp>
    </p:spTree>
    <p:extLst>
      <p:ext uri="{BB962C8B-B14F-4D97-AF65-F5344CB8AC3E}">
        <p14:creationId xmlns:p14="http://schemas.microsoft.com/office/powerpoint/2010/main" val="2741049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058F4CA-8A68-4E0A-9E3D-F15B68BB9973}" type="datetimeFigureOut">
              <a:rPr lang="en-GB" smtClean="0"/>
              <a:t>20/10/2015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C1F5C32-835F-4DD1-A8B6-7A6C78FEFB39}" type="slidenum">
              <a:rPr lang="en-GB" smtClean="0"/>
              <a:t>‹#›</a:t>
            </a:fld>
            <a:endParaRPr lang="en-GB"/>
          </a:p>
        </p:txBody>
      </p:sp>
    </p:spTree>
    <p:extLst>
      <p:ext uri="{BB962C8B-B14F-4D97-AF65-F5344CB8AC3E}">
        <p14:creationId xmlns:p14="http://schemas.microsoft.com/office/powerpoint/2010/main" val="187644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1F5C32-835F-4DD1-A8B6-7A6C78FEFB39}" type="slidenum">
              <a:rPr lang="en-GB" smtClean="0"/>
              <a:t>2</a:t>
            </a:fld>
            <a:endParaRPr lang="en-GB"/>
          </a:p>
        </p:txBody>
      </p:sp>
    </p:spTree>
    <p:extLst>
      <p:ext uri="{BB962C8B-B14F-4D97-AF65-F5344CB8AC3E}">
        <p14:creationId xmlns:p14="http://schemas.microsoft.com/office/powerpoint/2010/main" val="2544650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11</a:t>
            </a:fld>
            <a:endParaRPr lang="en-GB"/>
          </a:p>
        </p:txBody>
      </p:sp>
    </p:spTree>
    <p:extLst>
      <p:ext uri="{BB962C8B-B14F-4D97-AF65-F5344CB8AC3E}">
        <p14:creationId xmlns:p14="http://schemas.microsoft.com/office/powerpoint/2010/main" val="1471463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12</a:t>
            </a:fld>
            <a:endParaRPr lang="en-GB"/>
          </a:p>
        </p:txBody>
      </p:sp>
    </p:spTree>
    <p:extLst>
      <p:ext uri="{BB962C8B-B14F-4D97-AF65-F5344CB8AC3E}">
        <p14:creationId xmlns:p14="http://schemas.microsoft.com/office/powerpoint/2010/main" val="276310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13</a:t>
            </a:fld>
            <a:endParaRPr lang="en-GB"/>
          </a:p>
        </p:txBody>
      </p:sp>
    </p:spTree>
    <p:extLst>
      <p:ext uri="{BB962C8B-B14F-4D97-AF65-F5344CB8AC3E}">
        <p14:creationId xmlns:p14="http://schemas.microsoft.com/office/powerpoint/2010/main" val="326524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14</a:t>
            </a:fld>
            <a:endParaRPr lang="en-GB"/>
          </a:p>
        </p:txBody>
      </p:sp>
    </p:spTree>
    <p:extLst>
      <p:ext uri="{BB962C8B-B14F-4D97-AF65-F5344CB8AC3E}">
        <p14:creationId xmlns:p14="http://schemas.microsoft.com/office/powerpoint/2010/main" val="2763105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15</a:t>
            </a:fld>
            <a:endParaRPr lang="en-GB"/>
          </a:p>
        </p:txBody>
      </p:sp>
    </p:spTree>
    <p:extLst>
      <p:ext uri="{BB962C8B-B14F-4D97-AF65-F5344CB8AC3E}">
        <p14:creationId xmlns:p14="http://schemas.microsoft.com/office/powerpoint/2010/main" val="519554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16</a:t>
            </a:fld>
            <a:endParaRPr lang="en-GB"/>
          </a:p>
        </p:txBody>
      </p:sp>
    </p:spTree>
    <p:extLst>
      <p:ext uri="{BB962C8B-B14F-4D97-AF65-F5344CB8AC3E}">
        <p14:creationId xmlns:p14="http://schemas.microsoft.com/office/powerpoint/2010/main" val="144405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17</a:t>
            </a:fld>
            <a:endParaRPr lang="en-GB"/>
          </a:p>
        </p:txBody>
      </p:sp>
    </p:spTree>
    <p:extLst>
      <p:ext uri="{BB962C8B-B14F-4D97-AF65-F5344CB8AC3E}">
        <p14:creationId xmlns:p14="http://schemas.microsoft.com/office/powerpoint/2010/main" val="1988548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18</a:t>
            </a:fld>
            <a:endParaRPr lang="en-GB"/>
          </a:p>
        </p:txBody>
      </p:sp>
    </p:spTree>
    <p:extLst>
      <p:ext uri="{BB962C8B-B14F-4D97-AF65-F5344CB8AC3E}">
        <p14:creationId xmlns:p14="http://schemas.microsoft.com/office/powerpoint/2010/main" val="3695174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19</a:t>
            </a:fld>
            <a:endParaRPr lang="en-GB"/>
          </a:p>
        </p:txBody>
      </p:sp>
    </p:spTree>
    <p:extLst>
      <p:ext uri="{BB962C8B-B14F-4D97-AF65-F5344CB8AC3E}">
        <p14:creationId xmlns:p14="http://schemas.microsoft.com/office/powerpoint/2010/main" val="3695174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20</a:t>
            </a:fld>
            <a:endParaRPr lang="en-GB"/>
          </a:p>
        </p:txBody>
      </p:sp>
    </p:spTree>
    <p:extLst>
      <p:ext uri="{BB962C8B-B14F-4D97-AF65-F5344CB8AC3E}">
        <p14:creationId xmlns:p14="http://schemas.microsoft.com/office/powerpoint/2010/main" val="369517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wont relate to everyone you come across in your work but it is better to keep this in mind </a:t>
            </a:r>
            <a:endParaRPr lang="en-US" baseline="0" dirty="0" smtClean="0"/>
          </a:p>
        </p:txBody>
      </p:sp>
      <p:sp>
        <p:nvSpPr>
          <p:cNvPr id="4" name="Slide Number Placeholder 3"/>
          <p:cNvSpPr>
            <a:spLocks noGrp="1"/>
          </p:cNvSpPr>
          <p:nvPr>
            <p:ph type="sldNum" sz="quarter" idx="10"/>
          </p:nvPr>
        </p:nvSpPr>
        <p:spPr/>
        <p:txBody>
          <a:bodyPr/>
          <a:lstStyle/>
          <a:p>
            <a:fld id="{FC1F5C32-835F-4DD1-A8B6-7A6C78FEFB39}" type="slidenum">
              <a:rPr lang="en-GB" smtClean="0"/>
              <a:t>3</a:t>
            </a:fld>
            <a:endParaRPr lang="en-GB"/>
          </a:p>
        </p:txBody>
      </p:sp>
    </p:spTree>
    <p:extLst>
      <p:ext uri="{BB962C8B-B14F-4D97-AF65-F5344CB8AC3E}">
        <p14:creationId xmlns:p14="http://schemas.microsoft.com/office/powerpoint/2010/main" val="2738968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21</a:t>
            </a:fld>
            <a:endParaRPr lang="en-GB"/>
          </a:p>
        </p:txBody>
      </p:sp>
    </p:spTree>
    <p:extLst>
      <p:ext uri="{BB962C8B-B14F-4D97-AF65-F5344CB8AC3E}">
        <p14:creationId xmlns:p14="http://schemas.microsoft.com/office/powerpoint/2010/main" val="3695174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22</a:t>
            </a:fld>
            <a:endParaRPr lang="en-GB"/>
          </a:p>
        </p:txBody>
      </p:sp>
    </p:spTree>
    <p:extLst>
      <p:ext uri="{BB962C8B-B14F-4D97-AF65-F5344CB8AC3E}">
        <p14:creationId xmlns:p14="http://schemas.microsoft.com/office/powerpoint/2010/main" val="3819279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23</a:t>
            </a:fld>
            <a:endParaRPr lang="en-GB"/>
          </a:p>
        </p:txBody>
      </p:sp>
    </p:spTree>
    <p:extLst>
      <p:ext uri="{BB962C8B-B14F-4D97-AF65-F5344CB8AC3E}">
        <p14:creationId xmlns:p14="http://schemas.microsoft.com/office/powerpoint/2010/main" val="3816883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24</a:t>
            </a:fld>
            <a:endParaRPr lang="en-GB"/>
          </a:p>
        </p:txBody>
      </p:sp>
    </p:spTree>
    <p:extLst>
      <p:ext uri="{BB962C8B-B14F-4D97-AF65-F5344CB8AC3E}">
        <p14:creationId xmlns:p14="http://schemas.microsoft.com/office/powerpoint/2010/main" val="284215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C1F5C32-835F-4DD1-A8B6-7A6C78FEFB3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70825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5</a:t>
            </a:fld>
            <a:endParaRPr lang="en-GB"/>
          </a:p>
        </p:txBody>
      </p:sp>
    </p:spTree>
    <p:extLst>
      <p:ext uri="{BB962C8B-B14F-4D97-AF65-F5344CB8AC3E}">
        <p14:creationId xmlns:p14="http://schemas.microsoft.com/office/powerpoint/2010/main" val="358221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6</a:t>
            </a:fld>
            <a:endParaRPr lang="en-GB"/>
          </a:p>
        </p:txBody>
      </p:sp>
    </p:spTree>
    <p:extLst>
      <p:ext uri="{BB962C8B-B14F-4D97-AF65-F5344CB8AC3E}">
        <p14:creationId xmlns:p14="http://schemas.microsoft.com/office/powerpoint/2010/main" val="198854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C1F5C32-835F-4DD1-A8B6-7A6C78FEFB39}"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56188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8</a:t>
            </a:fld>
            <a:endParaRPr lang="en-GB"/>
          </a:p>
        </p:txBody>
      </p:sp>
    </p:spTree>
    <p:extLst>
      <p:ext uri="{BB962C8B-B14F-4D97-AF65-F5344CB8AC3E}">
        <p14:creationId xmlns:p14="http://schemas.microsoft.com/office/powerpoint/2010/main" val="375967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9</a:t>
            </a:fld>
            <a:endParaRPr lang="en-GB"/>
          </a:p>
        </p:txBody>
      </p:sp>
    </p:spTree>
    <p:extLst>
      <p:ext uri="{BB962C8B-B14F-4D97-AF65-F5344CB8AC3E}">
        <p14:creationId xmlns:p14="http://schemas.microsoft.com/office/powerpoint/2010/main" val="38825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F5C32-835F-4DD1-A8B6-7A6C78FEFB39}" type="slidenum">
              <a:rPr lang="en-GB" smtClean="0"/>
              <a:t>10</a:t>
            </a:fld>
            <a:endParaRPr lang="en-GB"/>
          </a:p>
        </p:txBody>
      </p:sp>
    </p:spTree>
    <p:extLst>
      <p:ext uri="{BB962C8B-B14F-4D97-AF65-F5344CB8AC3E}">
        <p14:creationId xmlns:p14="http://schemas.microsoft.com/office/powerpoint/2010/main" val="38825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500" b="0" i="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382502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500" b="0" i="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smtClean="0">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150230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smtClean="0">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5890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151971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1216638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3457501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3154317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3462858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3395187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solidFill>
                  <a:srgbClr val="9D3F7B"/>
                </a:solidFill>
              </a:rPr>
              <a:t>www.homeless.org</a:t>
            </a:r>
            <a:endParaRPr lang="en-US" dirty="0">
              <a:solidFill>
                <a:srgbClr val="9D3F7B"/>
              </a:solidFill>
            </a:endParaRPr>
          </a:p>
        </p:txBody>
      </p:sp>
    </p:spTree>
    <p:extLst>
      <p:ext uri="{BB962C8B-B14F-4D97-AF65-F5344CB8AC3E}">
        <p14:creationId xmlns:p14="http://schemas.microsoft.com/office/powerpoint/2010/main" val="386779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0" y="6220781"/>
            <a:ext cx="9144000" cy="637219"/>
          </a:xfrm>
          <a:prstGeom prst="rect">
            <a:avLst/>
          </a:prstGeom>
          <a:solidFill>
            <a:schemeClr val="bg2"/>
          </a:solidFill>
        </p:spPr>
        <p:txBody>
          <a:bodyPr lIns="468000" tIns="468000" rIns="468000" bIns="46800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237561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114527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197791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221642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352307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416218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322793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1"/>
          </p:nvPr>
        </p:nvSpPr>
        <p:spPr>
          <a:xfrm>
            <a:off x="0" y="6226662"/>
            <a:ext cx="9144000" cy="631338"/>
          </a:xfrm>
          <a:solidFill>
            <a:schemeClr val="bg2"/>
          </a:solidFill>
        </p:spPr>
        <p:txBody>
          <a:bodyPr wrap="none"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spTree>
    <p:extLst>
      <p:ext uri="{BB962C8B-B14F-4D97-AF65-F5344CB8AC3E}">
        <p14:creationId xmlns:p14="http://schemas.microsoft.com/office/powerpoint/2010/main" val="10540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0" y="6220781"/>
            <a:ext cx="9144000" cy="637219"/>
          </a:xfrm>
          <a:prstGeom prst="rect">
            <a:avLst/>
          </a:prstGeom>
          <a:solidFill>
            <a:schemeClr val="bg2"/>
          </a:solidFill>
        </p:spPr>
        <p:txBody>
          <a:bodyPr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t>www.homeless.org</a:t>
            </a:r>
            <a:endParaRPr lang="en-US" dirty="0"/>
          </a:p>
        </p:txBody>
      </p:sp>
      <p:pic>
        <p:nvPicPr>
          <p:cNvPr id="5" name="Picture 4" descr="hl_logo_purple_rgb_med-res.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69766" y="360364"/>
            <a:ext cx="713872" cy="515094"/>
          </a:xfrm>
          <a:prstGeom prst="rect">
            <a:avLst/>
          </a:prstGeom>
        </p:spPr>
      </p:pic>
    </p:spTree>
    <p:extLst>
      <p:ext uri="{BB962C8B-B14F-4D97-AF65-F5344CB8AC3E}">
        <p14:creationId xmlns:p14="http://schemas.microsoft.com/office/powerpoint/2010/main" val="913309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b="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0" y="6220781"/>
            <a:ext cx="9144000" cy="637219"/>
          </a:xfrm>
          <a:prstGeom prst="rect">
            <a:avLst/>
          </a:prstGeom>
          <a:solidFill>
            <a:schemeClr val="bg2"/>
          </a:solidFill>
        </p:spPr>
        <p:txBody>
          <a:bodyPr lIns="468000" tIns="468000" rIns="468000" bIns="468000" anchor="ctr" anchorCtr="0"/>
          <a:lstStyle>
            <a:lvl1pPr algn="l">
              <a:defRPr sz="1800" b="1" i="0">
                <a:solidFill>
                  <a:schemeClr val="tx2"/>
                </a:solidFill>
                <a:latin typeface="Proxima Nova Bold"/>
                <a:cs typeface="Proxima Nova Bold"/>
              </a:defRPr>
            </a:lvl1pPr>
          </a:lstStyle>
          <a:p>
            <a:r>
              <a:rPr lang="en-US" dirty="0" err="1" smtClean="0">
                <a:solidFill>
                  <a:srgbClr val="9D3F7B"/>
                </a:solidFill>
              </a:rPr>
              <a:t>www.homeless.org</a:t>
            </a:r>
            <a:endParaRPr lang="en-US" dirty="0">
              <a:solidFill>
                <a:srgbClr val="9D3F7B"/>
              </a:solidFill>
            </a:endParaRPr>
          </a:p>
        </p:txBody>
      </p:sp>
      <p:pic>
        <p:nvPicPr>
          <p:cNvPr id="5" name="Picture 4" descr="hl_logo_purple_rgb_med-res.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69766" y="360364"/>
            <a:ext cx="713872" cy="515094"/>
          </a:xfrm>
          <a:prstGeom prst="rect">
            <a:avLst/>
          </a:prstGeom>
        </p:spPr>
      </p:pic>
    </p:spTree>
    <p:extLst>
      <p:ext uri="{BB962C8B-B14F-4D97-AF65-F5344CB8AC3E}">
        <p14:creationId xmlns:p14="http://schemas.microsoft.com/office/powerpoint/2010/main" val="135541292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457200" rtl="0" eaLnBrk="1" latinLnBrk="0" hangingPunct="1">
        <a:spcBef>
          <a:spcPct val="0"/>
        </a:spcBef>
        <a:buNone/>
        <a:defRPr sz="4400" b="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joanne.prestidge@homelesslink.org.uk"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160" y="12700"/>
            <a:ext cx="9237328" cy="7499120"/>
          </a:xfrm>
          <a:prstGeom prst="rect">
            <a:avLst/>
          </a:prstGeom>
        </p:spPr>
      </p:pic>
      <p:sp>
        <p:nvSpPr>
          <p:cNvPr id="2" name="Title 1"/>
          <p:cNvSpPr>
            <a:spLocks noGrp="1"/>
          </p:cNvSpPr>
          <p:nvPr>
            <p:ph type="ctrTitle"/>
          </p:nvPr>
        </p:nvSpPr>
        <p:spPr>
          <a:xfrm>
            <a:off x="1" y="745375"/>
            <a:ext cx="6232633" cy="1372271"/>
          </a:xfrm>
          <a:solidFill>
            <a:schemeClr val="tx2">
              <a:alpha val="85000"/>
            </a:schemeClr>
          </a:solidFill>
          <a:ln>
            <a:noFill/>
          </a:ln>
        </p:spPr>
        <p:txBody>
          <a:bodyPr wrap="square" lIns="360000" tIns="108000" rIns="108000" bIns="108000" anchor="t" anchorCtr="0">
            <a:spAutoFit/>
          </a:bodyPr>
          <a:lstStyle/>
          <a:p>
            <a:pPr algn="l">
              <a:lnSpc>
                <a:spcPts val="4500"/>
              </a:lnSpc>
            </a:pPr>
            <a:r>
              <a:rPr lang="en-GB" sz="3200" b="1" dirty="0" smtClean="0">
                <a:solidFill>
                  <a:srgbClr val="FFFFFF"/>
                </a:solidFill>
                <a:latin typeface="Arial" panose="020B0604020202020204" pitchFamily="34" charset="0"/>
                <a:cs typeface="Arial" panose="020B0604020202020204" pitchFamily="34" charset="0"/>
              </a:rPr>
              <a:t>An introduction to providing trauma informed services </a:t>
            </a:r>
            <a:endParaRPr lang="en-US" sz="3200" b="1" dirty="0">
              <a:solidFill>
                <a:srgbClr val="FFFFFF"/>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0"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902" y="291406"/>
            <a:ext cx="1257143" cy="907937"/>
          </a:xfrm>
          <a:prstGeom prst="rect">
            <a:avLst/>
          </a:prstGeom>
        </p:spPr>
      </p:pic>
    </p:spTree>
    <p:extLst>
      <p:ext uri="{BB962C8B-B14F-4D97-AF65-F5344CB8AC3E}">
        <p14:creationId xmlns:p14="http://schemas.microsoft.com/office/powerpoint/2010/main" val="1043489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Aims of Trauma Informed Care?</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95300" y="1409700"/>
            <a:ext cx="7785100" cy="1200329"/>
          </a:xfrm>
          <a:prstGeom prst="rect">
            <a:avLst/>
          </a:prstGeom>
          <a:noFill/>
        </p:spPr>
        <p:txBody>
          <a:bodyPr wrap="square" rtlCol="0">
            <a:spAutoFit/>
          </a:bodyPr>
          <a:lstStyle/>
          <a:p>
            <a:pPr algn="r"/>
            <a:endParaRPr lang="en-CA" dirty="0" smtClean="0"/>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graphicFrame>
        <p:nvGraphicFramePr>
          <p:cNvPr id="8" name="Content Placeholder 22"/>
          <p:cNvGraphicFramePr>
            <a:graphicFrameLocks/>
          </p:cNvGraphicFramePr>
          <p:nvPr>
            <p:extLst>
              <p:ext uri="{D42A27DB-BD31-4B8C-83A1-F6EECF244321}">
                <p14:modId xmlns:p14="http://schemas.microsoft.com/office/powerpoint/2010/main" val="181907961"/>
              </p:ext>
            </p:extLst>
          </p:nvPr>
        </p:nvGraphicFramePr>
        <p:xfrm>
          <a:off x="457200" y="1347029"/>
          <a:ext cx="7353300" cy="4494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340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2" name="TextBox 1"/>
          <p:cNvSpPr txBox="1"/>
          <p:nvPr/>
        </p:nvSpPr>
        <p:spPr>
          <a:xfrm>
            <a:off x="1" y="4073152"/>
            <a:ext cx="437390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Amicus Horizon</a:t>
            </a:r>
            <a:endParaRPr lang="en-GB" sz="1200" b="1" dirty="0">
              <a:solidFill>
                <a:schemeClr val="bg1"/>
              </a:solidFill>
              <a:latin typeface="Arial" panose="020B0604020202020204" pitchFamily="34" charset="0"/>
              <a:cs typeface="Arial" panose="020B0604020202020204" pitchFamily="34" charset="0"/>
            </a:endParaRPr>
          </a:p>
        </p:txBody>
      </p:sp>
      <p:sp>
        <p:nvSpPr>
          <p:cNvPr id="8" name="Title 1"/>
          <p:cNvSpPr>
            <a:spLocks noGrp="1"/>
          </p:cNvSpPr>
          <p:nvPr>
            <p:ph type="ctrTitle"/>
          </p:nvPr>
        </p:nvSpPr>
        <p:spPr>
          <a:xfrm>
            <a:off x="1" y="413581"/>
            <a:ext cx="7185024" cy="1115791"/>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US" sz="3200" b="1" dirty="0" smtClean="0">
                <a:solidFill>
                  <a:srgbClr val="FFFFFF"/>
                </a:solidFill>
                <a:latin typeface="Arial" panose="020B0604020202020204" pitchFamily="34" charset="0"/>
                <a:cs typeface="Arial" panose="020B0604020202020204" pitchFamily="34" charset="0"/>
              </a:rPr>
              <a:t>The thinking of a trauma-informed support provider:</a:t>
            </a:r>
            <a:endParaRPr lang="en-US" sz="3200" b="1" dirty="0">
              <a:solidFill>
                <a:srgbClr val="FFFFFF"/>
              </a:solidFill>
              <a:latin typeface="Arial" panose="020B0604020202020204" pitchFamily="34" charset="0"/>
              <a:cs typeface="Arial" panose="020B0604020202020204" pitchFamily="34" charset="0"/>
            </a:endParaRPr>
          </a:p>
        </p:txBody>
      </p:sp>
      <p:sp>
        <p:nvSpPr>
          <p:cNvPr id="6" name="TextBox 5"/>
          <p:cNvSpPr txBox="1"/>
          <p:nvPr/>
        </p:nvSpPr>
        <p:spPr>
          <a:xfrm>
            <a:off x="365628" y="1787857"/>
            <a:ext cx="4424736" cy="209288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n-GB" sz="2800" b="1" dirty="0" smtClean="0">
              <a:latin typeface="Bradley Hand ITC" panose="03070402050302030203" pitchFamily="66" charset="0"/>
            </a:endParaRPr>
          </a:p>
          <a:p>
            <a:pPr algn="ctr"/>
            <a:r>
              <a:rPr lang="en-GB" sz="2800" b="1" dirty="0" smtClean="0">
                <a:latin typeface="Bradley Hand ITC" panose="03070402050302030203" pitchFamily="66" charset="0"/>
              </a:rPr>
              <a:t>What has happened to you?  </a:t>
            </a:r>
            <a:r>
              <a:rPr lang="en-GB" sz="2800" b="1" u="sng" dirty="0" smtClean="0">
                <a:latin typeface="Bradley Hand ITC" panose="03070402050302030203" pitchFamily="66" charset="0"/>
              </a:rPr>
              <a:t>NOT </a:t>
            </a:r>
          </a:p>
          <a:p>
            <a:pPr algn="ctr"/>
            <a:r>
              <a:rPr lang="en-GB" sz="2800" b="1" dirty="0" smtClean="0">
                <a:latin typeface="Bradley Hand ITC" panose="03070402050302030203" pitchFamily="66" charset="0"/>
              </a:rPr>
              <a:t>What is wrong with you?</a:t>
            </a:r>
          </a:p>
          <a:p>
            <a:endParaRPr lang="en-GB" dirty="0"/>
          </a:p>
        </p:txBody>
      </p:sp>
      <p:sp>
        <p:nvSpPr>
          <p:cNvPr id="4" name="TextBox 3"/>
          <p:cNvSpPr txBox="1"/>
          <p:nvPr/>
        </p:nvSpPr>
        <p:spPr>
          <a:xfrm>
            <a:off x="5377218" y="3226766"/>
            <a:ext cx="3098042"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800" b="1" dirty="0" smtClean="0">
                <a:latin typeface="Bradley Hand ITC" panose="03070402050302030203" pitchFamily="66" charset="0"/>
              </a:rPr>
              <a:t>How can I make you feel more safe?</a:t>
            </a:r>
          </a:p>
          <a:p>
            <a:endParaRPr lang="en-GB" sz="2800" b="1" dirty="0">
              <a:latin typeface="Bradley Hand ITC" panose="03070402050302030203" pitchFamily="66" charset="0"/>
            </a:endParaRPr>
          </a:p>
          <a:p>
            <a:r>
              <a:rPr lang="en-GB" sz="2800" b="1" dirty="0" smtClean="0">
                <a:latin typeface="Bradley Hand ITC" panose="03070402050302030203" pitchFamily="66" charset="0"/>
              </a:rPr>
              <a:t>How can I make the environment safe?</a:t>
            </a:r>
            <a:endParaRPr lang="en-GB" sz="2800" dirty="0"/>
          </a:p>
        </p:txBody>
      </p:sp>
    </p:spTree>
    <p:extLst>
      <p:ext uri="{BB962C8B-B14F-4D97-AF65-F5344CB8AC3E}">
        <p14:creationId xmlns:p14="http://schemas.microsoft.com/office/powerpoint/2010/main" val="198433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Creating safety</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95300" y="1409700"/>
            <a:ext cx="7785100" cy="1200329"/>
          </a:xfrm>
          <a:prstGeom prst="rect">
            <a:avLst/>
          </a:prstGeom>
          <a:noFill/>
        </p:spPr>
        <p:txBody>
          <a:bodyPr wrap="square" rtlCol="0">
            <a:spAutoFit/>
          </a:bodyPr>
          <a:lstStyle/>
          <a:p>
            <a:pPr algn="r"/>
            <a:endParaRPr lang="en-CA" dirty="0" smtClean="0"/>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
        <p:nvSpPr>
          <p:cNvPr id="4" name="TextBox 3"/>
          <p:cNvSpPr txBox="1"/>
          <p:nvPr/>
        </p:nvSpPr>
        <p:spPr>
          <a:xfrm>
            <a:off x="397565" y="1232452"/>
            <a:ext cx="4065105" cy="4801314"/>
          </a:xfrm>
          <a:prstGeom prst="rect">
            <a:avLst/>
          </a:prstGeom>
          <a:noFill/>
        </p:spPr>
        <p:txBody>
          <a:bodyPr wrap="square" rtlCol="0">
            <a:spAutoFit/>
          </a:bodyPr>
          <a:lstStyle/>
          <a:p>
            <a:r>
              <a:rPr lang="en-GB" dirty="0" smtClean="0"/>
              <a:t>Building a therapeutic relationship:</a:t>
            </a:r>
          </a:p>
          <a:p>
            <a:endParaRPr lang="en-GB" dirty="0"/>
          </a:p>
          <a:p>
            <a:pPr marL="285750" indent="-285750">
              <a:buFont typeface="Wingdings" panose="05000000000000000000" pitchFamily="2" charset="2"/>
              <a:buChar char="ü"/>
            </a:pPr>
            <a:r>
              <a:rPr lang="en-GB" dirty="0" smtClean="0"/>
              <a:t>Friendly, but not friends</a:t>
            </a:r>
          </a:p>
          <a:p>
            <a:endParaRPr lang="en-GB" dirty="0" smtClean="0"/>
          </a:p>
          <a:p>
            <a:pPr marL="285750" indent="-285750">
              <a:buFont typeface="Wingdings" panose="05000000000000000000" pitchFamily="2" charset="2"/>
              <a:buChar char="ü"/>
            </a:pPr>
            <a:r>
              <a:rPr lang="en-GB" dirty="0" smtClean="0"/>
              <a:t>Authentic, honest and fair </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Respond to their need within the relationship</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Empathic</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Consistent and stable</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Being clear of your role</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Active listening</a:t>
            </a:r>
          </a:p>
          <a:p>
            <a:pPr marL="285750" indent="-285750">
              <a:buFont typeface="Wingdings" panose="05000000000000000000" pitchFamily="2" charset="2"/>
              <a:buChar char="ü"/>
            </a:pPr>
            <a:endParaRPr lang="en-GB" dirty="0" smtClean="0"/>
          </a:p>
        </p:txBody>
      </p:sp>
      <p:sp>
        <p:nvSpPr>
          <p:cNvPr id="5" name="TextBox 4"/>
          <p:cNvSpPr txBox="1"/>
          <p:nvPr/>
        </p:nvSpPr>
        <p:spPr>
          <a:xfrm>
            <a:off x="4885635" y="1567905"/>
            <a:ext cx="3641334" cy="4524315"/>
          </a:xfrm>
          <a:prstGeom prst="rect">
            <a:avLst/>
          </a:prstGeom>
          <a:noFill/>
        </p:spPr>
        <p:txBody>
          <a:bodyPr wrap="square" rtlCol="0">
            <a:spAutoFit/>
          </a:bodyPr>
          <a:lstStyle/>
          <a:p>
            <a:pPr marL="285750" indent="-285750">
              <a:buFont typeface="Wingdings" panose="05000000000000000000" pitchFamily="2" charset="2"/>
              <a:buChar char="ü"/>
            </a:pPr>
            <a:r>
              <a:rPr lang="en-GB" dirty="0" smtClean="0"/>
              <a:t>Creating </a:t>
            </a:r>
            <a:r>
              <a:rPr lang="en-GB" dirty="0"/>
              <a:t>a safe environment</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a:t>Non-judgemental</a:t>
            </a:r>
          </a:p>
          <a:p>
            <a:endParaRPr lang="en-GB" dirty="0" smtClean="0"/>
          </a:p>
          <a:p>
            <a:pPr marL="285750" indent="-285750">
              <a:buFont typeface="Wingdings" panose="05000000000000000000" pitchFamily="2" charset="2"/>
              <a:buChar char="ü"/>
            </a:pPr>
            <a:r>
              <a:rPr lang="en-GB" dirty="0" smtClean="0"/>
              <a:t>Validate </a:t>
            </a:r>
            <a:r>
              <a:rPr lang="en-GB" dirty="0"/>
              <a:t>their actual </a:t>
            </a:r>
            <a:r>
              <a:rPr lang="en-GB" dirty="0" smtClean="0"/>
              <a:t>emotions </a:t>
            </a:r>
            <a:r>
              <a:rPr lang="en-GB" dirty="0"/>
              <a:t>and feelings</a:t>
            </a:r>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Be aware and honest about </a:t>
            </a:r>
            <a:r>
              <a:rPr lang="en-GB" dirty="0"/>
              <a:t>what you can/can’t do, know/don’t </a:t>
            </a:r>
            <a:r>
              <a:rPr lang="en-GB" dirty="0" smtClean="0"/>
              <a:t>know</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smtClean="0"/>
              <a:t>Strong </a:t>
            </a:r>
            <a:r>
              <a:rPr lang="en-GB" dirty="0"/>
              <a:t>role </a:t>
            </a:r>
            <a:r>
              <a:rPr lang="en-GB" dirty="0" smtClean="0"/>
              <a:t>model</a:t>
            </a:r>
            <a:endParaRPr lang="en-GB" dirty="0"/>
          </a:p>
          <a:p>
            <a:pPr marL="285750" indent="-285750">
              <a:buFont typeface="Wingdings" panose="05000000000000000000" pitchFamily="2" charset="2"/>
              <a:buChar char="ü"/>
            </a:pPr>
            <a:endParaRPr lang="en-GB" dirty="0" smtClean="0"/>
          </a:p>
          <a:p>
            <a:pPr marL="285750" indent="-285750">
              <a:buFont typeface="Wingdings" panose="05000000000000000000" pitchFamily="2" charset="2"/>
              <a:buChar char="ü"/>
            </a:pPr>
            <a:r>
              <a:rPr lang="en-GB" dirty="0" smtClean="0"/>
              <a:t>BOUNDARIES</a:t>
            </a:r>
            <a:endParaRPr lang="en-GB" dirty="0"/>
          </a:p>
          <a:p>
            <a:pPr marL="285750" indent="-285750">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329775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 calcmode="lin" valueType="num">
                                      <p:cBhvr additive="base">
                                        <p:cTn id="3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anim calcmode="lin" valueType="num">
                                      <p:cBhvr additive="base">
                                        <p:cTn id="4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additive="base">
                                        <p:cTn id="5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 calcmode="lin" valueType="num">
                                      <p:cBhvr additive="base">
                                        <p:cTn id="6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8" end="8"/>
                                            </p:txEl>
                                          </p:spTgt>
                                        </p:tgtEl>
                                        <p:attrNameLst>
                                          <p:attrName>style.visibility</p:attrName>
                                        </p:attrNameLst>
                                      </p:cBhvr>
                                      <p:to>
                                        <p:strVal val="visible"/>
                                      </p:to>
                                    </p:set>
                                    <p:anim calcmode="lin" valueType="num">
                                      <p:cBhvr additive="base">
                                        <p:cTn id="7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0" end="10"/>
                                            </p:txEl>
                                          </p:spTgt>
                                        </p:tgtEl>
                                        <p:attrNameLst>
                                          <p:attrName>style.visibility</p:attrName>
                                        </p:attrNameLst>
                                      </p:cBhvr>
                                      <p:to>
                                        <p:strVal val="visible"/>
                                      </p:to>
                                    </p:set>
                                    <p:anim calcmode="lin" valueType="num">
                                      <p:cBhvr additive="base">
                                        <p:cTn id="7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Boundaries</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787900" y="1232452"/>
            <a:ext cx="3797300" cy="5909310"/>
          </a:xfrm>
          <a:prstGeom prst="rect">
            <a:avLst/>
          </a:prstGeom>
          <a:noFill/>
        </p:spPr>
        <p:txBody>
          <a:bodyPr wrap="square" rtlCol="0">
            <a:spAutoFit/>
          </a:bodyPr>
          <a:lstStyle/>
          <a:p>
            <a:r>
              <a:rPr lang="en-CA" dirty="0" smtClean="0"/>
              <a:t>Don't…</a:t>
            </a:r>
          </a:p>
          <a:p>
            <a:endParaRPr lang="en-CA" dirty="0"/>
          </a:p>
          <a:p>
            <a:pPr marL="285750" indent="-285750">
              <a:buFont typeface="Courier New" panose="02070309020205020404" pitchFamily="49" charset="0"/>
              <a:buChar char="o"/>
            </a:pPr>
            <a:r>
              <a:rPr lang="en-CA" dirty="0" smtClean="0"/>
              <a:t>Forget your role and position of power</a:t>
            </a:r>
          </a:p>
          <a:p>
            <a:pPr marL="285750" indent="-285750">
              <a:buFont typeface="Courier New" panose="02070309020205020404" pitchFamily="49" charset="0"/>
              <a:buChar char="o"/>
            </a:pPr>
            <a:endParaRPr lang="en-CA" dirty="0"/>
          </a:p>
          <a:p>
            <a:pPr marL="285750" indent="-285750">
              <a:buFont typeface="Courier New" panose="02070309020205020404" pitchFamily="49" charset="0"/>
              <a:buChar char="o"/>
            </a:pPr>
            <a:r>
              <a:rPr lang="en-CA" dirty="0" smtClean="0"/>
              <a:t> Treat any guest differently</a:t>
            </a:r>
          </a:p>
          <a:p>
            <a:pPr marL="285750" indent="-285750">
              <a:buFont typeface="Courier New" panose="02070309020205020404" pitchFamily="49" charset="0"/>
              <a:buChar char="o"/>
            </a:pPr>
            <a:endParaRPr lang="en-CA" dirty="0"/>
          </a:p>
          <a:p>
            <a:pPr marL="285750" indent="-285750">
              <a:buFont typeface="Courier New" panose="02070309020205020404" pitchFamily="49" charset="0"/>
              <a:buChar char="o"/>
            </a:pPr>
            <a:r>
              <a:rPr lang="en-CA" dirty="0" smtClean="0"/>
              <a:t>Meet up with guests outside of your official volunteer role</a:t>
            </a:r>
            <a:endParaRPr lang="en-CA" dirty="0"/>
          </a:p>
          <a:p>
            <a:pPr marL="285750" indent="-285750">
              <a:buFont typeface="Courier New" panose="02070309020205020404" pitchFamily="49" charset="0"/>
              <a:buChar char="o"/>
            </a:pPr>
            <a:endParaRPr lang="en-CA" dirty="0" smtClean="0"/>
          </a:p>
          <a:p>
            <a:pPr marL="285750" indent="-285750">
              <a:buFont typeface="Courier New" panose="02070309020205020404" pitchFamily="49" charset="0"/>
              <a:buChar char="o"/>
            </a:pPr>
            <a:r>
              <a:rPr lang="en-CA" dirty="0" smtClean="0"/>
              <a:t>Give away personal details e.g. phone number</a:t>
            </a:r>
          </a:p>
          <a:p>
            <a:pPr marL="285750" indent="-285750">
              <a:buFont typeface="Courier New" panose="02070309020205020404" pitchFamily="49" charset="0"/>
              <a:buChar char="o"/>
            </a:pPr>
            <a:endParaRPr lang="en-CA" dirty="0"/>
          </a:p>
          <a:p>
            <a:pPr marL="285750" indent="-285750">
              <a:buFont typeface="Courier New" panose="02070309020205020404" pitchFamily="49" charset="0"/>
              <a:buChar char="o"/>
            </a:pPr>
            <a:r>
              <a:rPr lang="en-CA" dirty="0" smtClean="0"/>
              <a:t>Deal with an issue by yourself or collude with a guest</a:t>
            </a:r>
          </a:p>
          <a:p>
            <a:pPr marL="285750" indent="-285750">
              <a:buFont typeface="Courier New" panose="02070309020205020404" pitchFamily="49" charset="0"/>
              <a:buChar char="o"/>
            </a:pPr>
            <a:endParaRPr lang="en-CA" dirty="0"/>
          </a:p>
          <a:p>
            <a:pPr marL="285750" indent="-285750">
              <a:buFont typeface="Courier New" panose="02070309020205020404" pitchFamily="49" charset="0"/>
              <a:buChar char="o"/>
            </a:pPr>
            <a:r>
              <a:rPr lang="en-CA" dirty="0" smtClean="0"/>
              <a:t>Give or accept money or other items</a:t>
            </a:r>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
        <p:nvSpPr>
          <p:cNvPr id="4" name="TextBox 3"/>
          <p:cNvSpPr txBox="1"/>
          <p:nvPr/>
        </p:nvSpPr>
        <p:spPr>
          <a:xfrm>
            <a:off x="397565" y="1232452"/>
            <a:ext cx="4065105" cy="5078313"/>
          </a:xfrm>
          <a:prstGeom prst="rect">
            <a:avLst/>
          </a:prstGeom>
          <a:noFill/>
        </p:spPr>
        <p:txBody>
          <a:bodyPr wrap="square" rtlCol="0">
            <a:spAutoFit/>
          </a:bodyPr>
          <a:lstStyle/>
          <a:p>
            <a:r>
              <a:rPr lang="en-GB" dirty="0" smtClean="0"/>
              <a:t>Do…</a:t>
            </a:r>
          </a:p>
          <a:p>
            <a:endParaRPr lang="en-GB" dirty="0"/>
          </a:p>
          <a:p>
            <a:pPr marL="285750" indent="-285750">
              <a:buFont typeface="Courier New" panose="02070309020205020404" pitchFamily="49" charset="0"/>
              <a:buChar char="o"/>
            </a:pPr>
            <a:r>
              <a:rPr lang="en-GB" dirty="0" smtClean="0"/>
              <a:t>Role model good boundaries: how to act, what to share, what to say, how to respond, how close to be to someone</a:t>
            </a:r>
          </a:p>
          <a:p>
            <a:pPr marL="285750" indent="-285750">
              <a:buFont typeface="Courier New" panose="02070309020205020404" pitchFamily="49" charset="0"/>
              <a:buChar char="o"/>
            </a:pPr>
            <a:endParaRPr lang="en-GB" dirty="0"/>
          </a:p>
          <a:p>
            <a:pPr marL="285750" indent="-285750">
              <a:buFont typeface="Courier New" panose="02070309020205020404" pitchFamily="49" charset="0"/>
              <a:buChar char="o"/>
            </a:pPr>
            <a:r>
              <a:rPr lang="en-GB" dirty="0" smtClean="0"/>
              <a:t>Be clear about your role:</a:t>
            </a:r>
          </a:p>
          <a:p>
            <a:r>
              <a:rPr lang="en-GB" dirty="0" smtClean="0"/>
              <a:t>	‘I am here to….I will…..’</a:t>
            </a:r>
            <a:endParaRPr lang="en-GB" dirty="0"/>
          </a:p>
          <a:p>
            <a:endParaRPr lang="en-GB" dirty="0" smtClean="0"/>
          </a:p>
          <a:p>
            <a:pPr marL="285750" indent="-285750">
              <a:buFont typeface="Courier New" panose="02070309020205020404" pitchFamily="49" charset="0"/>
              <a:buChar char="o"/>
            </a:pPr>
            <a:r>
              <a:rPr lang="en-GB" dirty="0" smtClean="0"/>
              <a:t>Provide support within the boundary of your role</a:t>
            </a:r>
          </a:p>
          <a:p>
            <a:pPr marL="285750" indent="-285750">
              <a:buFont typeface="Courier New" panose="02070309020205020404" pitchFamily="49" charset="0"/>
              <a:buChar char="o"/>
            </a:pPr>
            <a:endParaRPr lang="en-GB" dirty="0"/>
          </a:p>
          <a:p>
            <a:pPr marL="285750" indent="-285750">
              <a:buFont typeface="Courier New" panose="02070309020205020404" pitchFamily="49" charset="0"/>
              <a:buChar char="o"/>
            </a:pPr>
            <a:r>
              <a:rPr lang="en-GB" dirty="0" smtClean="0"/>
              <a:t>Treat everyone the same</a:t>
            </a:r>
          </a:p>
          <a:p>
            <a:pPr marL="285750" indent="-285750">
              <a:buFont typeface="Courier New" panose="02070309020205020404" pitchFamily="49" charset="0"/>
              <a:buChar char="o"/>
            </a:pPr>
            <a:endParaRPr lang="en-GB" dirty="0"/>
          </a:p>
          <a:p>
            <a:pPr marL="285750" indent="-285750">
              <a:buFont typeface="Courier New" panose="02070309020205020404" pitchFamily="49" charset="0"/>
              <a:buChar char="o"/>
            </a:pPr>
            <a:r>
              <a:rPr lang="en-GB" dirty="0" smtClean="0"/>
              <a:t>Work with your team to address issues and signpost to specialists</a:t>
            </a:r>
            <a:endParaRPr lang="en-GB" dirty="0"/>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292083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 calcmode="lin" valueType="num">
                                      <p:cBhvr additive="base">
                                        <p:cTn id="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 calcmode="lin" valueType="num">
                                      <p:cBhvr additive="base">
                                        <p:cTn id="3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Creating safe environments</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95300" y="1409700"/>
            <a:ext cx="4390335" cy="5355312"/>
          </a:xfrm>
          <a:prstGeom prst="rect">
            <a:avLst/>
          </a:prstGeom>
          <a:noFill/>
        </p:spPr>
        <p:txBody>
          <a:bodyPr wrap="square" rtlCol="0">
            <a:spAutoFit/>
          </a:bodyPr>
          <a:lstStyle/>
          <a:p>
            <a:pPr marL="285750" indent="-285750">
              <a:buFont typeface="Arial" panose="020B0604020202020204" pitchFamily="34" charset="0"/>
              <a:buChar char="•"/>
            </a:pPr>
            <a:r>
              <a:rPr lang="en-CA" dirty="0" smtClean="0"/>
              <a:t>Clear policies and procedures (and rules) allow people to understand what is expected of them and what they can expect of others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smtClean="0"/>
              <a:t>Enable staff to keep the environment safe</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smtClean="0"/>
              <a:t>Support people to feel safe and, in knowing the rules, people are unlikely to feel out of control</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smtClean="0"/>
              <a:t>Ensure you work as a team to keep the environment safe by following policies and procedures and supporting clients to follow the rules</a:t>
            </a:r>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
        <p:nvSpPr>
          <p:cNvPr id="5" name="TextBox 4"/>
          <p:cNvSpPr txBox="1"/>
          <p:nvPr/>
        </p:nvSpPr>
        <p:spPr>
          <a:xfrm>
            <a:off x="4885635" y="1567905"/>
            <a:ext cx="3641334"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501" y="1891070"/>
            <a:ext cx="3694192" cy="2770644"/>
          </a:xfrm>
          <a:prstGeom prst="rect">
            <a:avLst/>
          </a:prstGeom>
        </p:spPr>
      </p:pic>
    </p:spTree>
    <p:extLst>
      <p:ext uri="{BB962C8B-B14F-4D97-AF65-F5344CB8AC3E}">
        <p14:creationId xmlns:p14="http://schemas.microsoft.com/office/powerpoint/2010/main" val="245166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Things to be aware of</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787900" y="1232452"/>
            <a:ext cx="3797300" cy="923330"/>
          </a:xfrm>
          <a:prstGeom prst="rect">
            <a:avLst/>
          </a:prstGeom>
          <a:noFill/>
        </p:spPr>
        <p:txBody>
          <a:bodyPr wrap="square" rtlCol="0">
            <a:spAutoFit/>
          </a:bodyPr>
          <a:lstStyle/>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
        <p:nvSpPr>
          <p:cNvPr id="3" name="TextBox 2"/>
          <p:cNvSpPr txBox="1"/>
          <p:nvPr/>
        </p:nvSpPr>
        <p:spPr>
          <a:xfrm>
            <a:off x="4017434" y="1433014"/>
            <a:ext cx="4567766" cy="4247317"/>
          </a:xfrm>
          <a:prstGeom prst="rect">
            <a:avLst/>
          </a:prstGeom>
          <a:noFill/>
        </p:spPr>
        <p:txBody>
          <a:bodyPr wrap="square" rtlCol="0">
            <a:spAutoFit/>
          </a:bodyPr>
          <a:lstStyle/>
          <a:p>
            <a:r>
              <a:rPr lang="en-GB" dirty="0" smtClean="0"/>
              <a:t>As children, people who experience abuse or neglect may not have had their needs met by their caregiver.  For this reason the child has to adapt to survive</a:t>
            </a:r>
          </a:p>
          <a:p>
            <a:endParaRPr lang="en-GB" dirty="0"/>
          </a:p>
          <a:p>
            <a:r>
              <a:rPr lang="en-GB" dirty="0" smtClean="0"/>
              <a:t>Having developed other coping mechanisms as children, an adult may still use these without realising it</a:t>
            </a:r>
          </a:p>
          <a:p>
            <a:endParaRPr lang="en-GB" dirty="0"/>
          </a:p>
          <a:p>
            <a:r>
              <a:rPr lang="en-GB" dirty="0" smtClean="0"/>
              <a:t>This could be; lying, ‘manipulating’ or becoming angry or upset</a:t>
            </a:r>
          </a:p>
          <a:p>
            <a:endParaRPr lang="en-GB" dirty="0"/>
          </a:p>
          <a:p>
            <a:r>
              <a:rPr lang="en-GB" dirty="0" smtClean="0"/>
              <a:t>Be mindful of this and work in a team to meet the needs whilst modelling appropriate behaviour and language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37" y="2103004"/>
            <a:ext cx="3456359" cy="2765087"/>
          </a:xfrm>
          <a:prstGeom prst="rect">
            <a:avLst/>
          </a:prstGeom>
        </p:spPr>
      </p:pic>
    </p:spTree>
    <p:extLst>
      <p:ext uri="{BB962C8B-B14F-4D97-AF65-F5344CB8AC3E}">
        <p14:creationId xmlns:p14="http://schemas.microsoft.com/office/powerpoint/2010/main" val="2259084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787900" y="1232452"/>
            <a:ext cx="3797300" cy="923330"/>
          </a:xfrm>
          <a:prstGeom prst="rect">
            <a:avLst/>
          </a:prstGeom>
          <a:noFill/>
        </p:spPr>
        <p:txBody>
          <a:bodyPr wrap="square" rtlCol="0">
            <a:spAutoFit/>
          </a:bodyPr>
          <a:lstStyle/>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
        <p:nvSpPr>
          <p:cNvPr id="5" name="TextBox 4"/>
          <p:cNvSpPr txBox="1"/>
          <p:nvPr/>
        </p:nvSpPr>
        <p:spPr>
          <a:xfrm>
            <a:off x="832515" y="1924141"/>
            <a:ext cx="7110482" cy="267765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sz="2800" dirty="0" smtClean="0"/>
              <a:t>Some clients will have experienced people pushing or violating their boundaries before or may act or speak in ways we find uncomfortable.  We need to keep them and ourselves safe and be a consistent and stable person for them.</a:t>
            </a:r>
            <a:endParaRPr lang="en-US" sz="2800" dirty="0"/>
          </a:p>
        </p:txBody>
      </p:sp>
    </p:spTree>
    <p:extLst>
      <p:ext uri="{BB962C8B-B14F-4D97-AF65-F5344CB8AC3E}">
        <p14:creationId xmlns:p14="http://schemas.microsoft.com/office/powerpoint/2010/main" val="52661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2" name="TextBox 1"/>
          <p:cNvSpPr txBox="1"/>
          <p:nvPr/>
        </p:nvSpPr>
        <p:spPr>
          <a:xfrm>
            <a:off x="1" y="4073152"/>
            <a:ext cx="437390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Amicus Horizon</a:t>
            </a:r>
            <a:endParaRPr lang="en-GB" sz="1200" b="1" dirty="0">
              <a:solidFill>
                <a:schemeClr val="bg1"/>
              </a:solidFill>
              <a:latin typeface="Arial" panose="020B0604020202020204" pitchFamily="34" charset="0"/>
              <a:cs typeface="Arial" panose="020B0604020202020204" pitchFamily="34" charset="0"/>
            </a:endParaRPr>
          </a:p>
        </p:txBody>
      </p:sp>
      <p:sp>
        <p:nvSpPr>
          <p:cNvPr id="8"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US" sz="3200" b="1" dirty="0" smtClean="0">
                <a:solidFill>
                  <a:srgbClr val="FFFFFF"/>
                </a:solidFill>
                <a:latin typeface="Arial" panose="020B0604020202020204" pitchFamily="34" charset="0"/>
                <a:cs typeface="Arial" panose="020B0604020202020204" pitchFamily="34" charset="0"/>
              </a:rPr>
              <a:t>Fight or Flight?</a:t>
            </a:r>
            <a:endParaRPr lang="en-US" sz="3200" b="1" dirty="0">
              <a:solidFill>
                <a:srgbClr val="FFFFFF"/>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139700" y="1520687"/>
            <a:ext cx="5207000" cy="44406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CA" sz="1800" dirty="0" smtClean="0">
                <a:solidFill>
                  <a:schemeClr val="tx1"/>
                </a:solidFill>
                <a:latin typeface="+mn-lt"/>
              </a:rPr>
              <a:t>Autonomic nervous system is triggered when we feel fear/threat (fight, flight, freeze)</a:t>
            </a:r>
          </a:p>
          <a:p>
            <a:pPr marL="285750" indent="-285750" algn="l">
              <a:buFont typeface="Arial" panose="020B0604020202020204" pitchFamily="34" charset="0"/>
              <a:buChar char="•"/>
            </a:pPr>
            <a:endParaRPr lang="en-CA" sz="1800" dirty="0">
              <a:solidFill>
                <a:schemeClr val="tx1"/>
              </a:solidFill>
              <a:latin typeface="+mn-lt"/>
            </a:endParaRPr>
          </a:p>
          <a:p>
            <a:pPr marL="285750" indent="-285750" algn="l">
              <a:buFont typeface="Arial" panose="020B0604020202020204" pitchFamily="34" charset="0"/>
              <a:buChar char="•"/>
            </a:pPr>
            <a:r>
              <a:rPr lang="en-CA" sz="1800" dirty="0" smtClean="0">
                <a:solidFill>
                  <a:schemeClr val="tx1"/>
                </a:solidFill>
                <a:latin typeface="+mn-lt"/>
              </a:rPr>
              <a:t>Dis-regulated as a result of early childhood trauma or neglect – people may quickly </a:t>
            </a:r>
            <a:r>
              <a:rPr lang="en-CA" sz="1800" dirty="0" smtClean="0">
                <a:solidFill>
                  <a:schemeClr val="tx1"/>
                </a:solidFill>
              </a:rPr>
              <a:t>become hyper/hypo aroused</a:t>
            </a:r>
          </a:p>
          <a:p>
            <a:pPr marL="285750" indent="-285750" algn="l">
              <a:buFont typeface="Arial" panose="020B0604020202020204" pitchFamily="34" charset="0"/>
              <a:buChar char="•"/>
            </a:pPr>
            <a:endParaRPr lang="en-CA" sz="1800" dirty="0" smtClean="0">
              <a:solidFill>
                <a:schemeClr val="tx1"/>
              </a:solidFill>
            </a:endParaRPr>
          </a:p>
          <a:p>
            <a:pPr marL="285750" indent="-285750" algn="l">
              <a:buFont typeface="Arial" panose="020B0604020202020204" pitchFamily="34" charset="0"/>
              <a:buChar char="•"/>
            </a:pPr>
            <a:r>
              <a:rPr lang="en-CA" sz="1800" dirty="0" smtClean="0">
                <a:solidFill>
                  <a:schemeClr val="tx1"/>
                </a:solidFill>
              </a:rPr>
              <a:t>May not have the knowledge to understand their emotion and/or how to control it</a:t>
            </a:r>
          </a:p>
          <a:p>
            <a:pPr marL="285750" indent="-285750" algn="l">
              <a:buFont typeface="Arial" panose="020B0604020202020204" pitchFamily="34" charset="0"/>
              <a:buChar char="•"/>
            </a:pPr>
            <a:endParaRPr lang="en-CA" sz="1800" dirty="0">
              <a:solidFill>
                <a:schemeClr val="tx1"/>
              </a:solidFill>
            </a:endParaRPr>
          </a:p>
          <a:p>
            <a:pPr marL="285750" indent="-285750" algn="l">
              <a:buFont typeface="Arial" panose="020B0604020202020204" pitchFamily="34" charset="0"/>
              <a:buChar char="•"/>
            </a:pPr>
            <a:r>
              <a:rPr lang="en-CA" sz="1800" dirty="0" smtClean="0">
                <a:solidFill>
                  <a:schemeClr val="tx1"/>
                </a:solidFill>
              </a:rPr>
              <a:t>What has made them feel unsafe?</a:t>
            </a:r>
          </a:p>
          <a:p>
            <a:pPr marL="285750" indent="-285750" algn="l">
              <a:buFont typeface="Arial" panose="020B0604020202020204" pitchFamily="34" charset="0"/>
              <a:buChar char="•"/>
            </a:pPr>
            <a:endParaRPr lang="en-CA" sz="1800" dirty="0">
              <a:solidFill>
                <a:schemeClr val="tx1"/>
              </a:solidFill>
            </a:endParaRPr>
          </a:p>
          <a:p>
            <a:pPr marL="285750" indent="-285750" algn="l">
              <a:buFont typeface="Arial" panose="020B0604020202020204" pitchFamily="34" charset="0"/>
              <a:buChar char="•"/>
            </a:pPr>
            <a:r>
              <a:rPr lang="en-CA" sz="1800" dirty="0" smtClean="0">
                <a:solidFill>
                  <a:schemeClr val="tx1"/>
                </a:solidFill>
              </a:rPr>
              <a:t>Check in with yourself too</a:t>
            </a:r>
            <a:endParaRPr lang="en-CA" sz="1800" dirty="0">
              <a:solidFill>
                <a:schemeClr val="tx1"/>
              </a:solidFill>
            </a:endParaRPr>
          </a:p>
          <a:p>
            <a:pPr marL="285750" indent="-285750" algn="l">
              <a:buFont typeface="Arial" panose="020B0604020202020204" pitchFamily="34" charset="0"/>
              <a:buChar char="•"/>
            </a:pPr>
            <a:endParaRPr lang="en-CA" sz="1800" dirty="0" smtClean="0">
              <a:solidFill>
                <a:schemeClr val="tx1"/>
              </a:solidFill>
              <a:latin typeface="+mn-lt"/>
            </a:endParaRPr>
          </a:p>
          <a:p>
            <a:pPr marL="285750" indent="-285750" algn="l">
              <a:buFont typeface="Arial" panose="020B0604020202020204" pitchFamily="34" charset="0"/>
              <a:buChar char="•"/>
            </a:pPr>
            <a:endParaRPr lang="en-CA" sz="1800" dirty="0" smtClean="0">
              <a:solidFill>
                <a:schemeClr val="tx1"/>
              </a:solidFill>
              <a:latin typeface="+mn-lt"/>
            </a:endParaRPr>
          </a:p>
          <a:p>
            <a:pPr marL="285750" indent="-285750" algn="l">
              <a:buFont typeface="Arial" panose="020B0604020202020204" pitchFamily="34" charset="0"/>
              <a:buChar char="•"/>
            </a:pPr>
            <a:endParaRPr lang="en-CA" sz="1800" dirty="0">
              <a:solidFill>
                <a:schemeClr val="tx1"/>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631" y="2388241"/>
            <a:ext cx="3252787" cy="2168525"/>
          </a:xfrm>
          <a:prstGeom prst="rect">
            <a:avLst/>
          </a:prstGeom>
        </p:spPr>
      </p:pic>
    </p:spTree>
    <p:extLst>
      <p:ext uri="{BB962C8B-B14F-4D97-AF65-F5344CB8AC3E}">
        <p14:creationId xmlns:p14="http://schemas.microsoft.com/office/powerpoint/2010/main" val="15025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 calcmode="lin" valueType="num">
                                      <p:cBhvr additive="base">
                                        <p:cTn id="3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Challenging behaviour</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787900" y="1232452"/>
            <a:ext cx="3797300" cy="923330"/>
          </a:xfrm>
          <a:prstGeom prst="rect">
            <a:avLst/>
          </a:prstGeom>
          <a:noFill/>
        </p:spPr>
        <p:txBody>
          <a:bodyPr wrap="square" rtlCol="0">
            <a:spAutoFit/>
          </a:bodyPr>
          <a:lstStyle/>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
        <p:nvSpPr>
          <p:cNvPr id="3" name="TextBox 2"/>
          <p:cNvSpPr txBox="1"/>
          <p:nvPr/>
        </p:nvSpPr>
        <p:spPr>
          <a:xfrm>
            <a:off x="259307" y="1232452"/>
            <a:ext cx="4528593" cy="5078313"/>
          </a:xfrm>
          <a:prstGeom prst="rect">
            <a:avLst/>
          </a:prstGeom>
          <a:noFill/>
        </p:spPr>
        <p:txBody>
          <a:bodyPr wrap="square" rtlCol="0">
            <a:spAutoFit/>
          </a:bodyPr>
          <a:lstStyle/>
          <a:p>
            <a:r>
              <a:rPr lang="en-GB" dirty="0" smtClean="0"/>
              <a:t>When fight/flight system is triggered the person can become overwhelmed with the emotion</a:t>
            </a:r>
          </a:p>
          <a:p>
            <a:endParaRPr lang="en-GB" dirty="0"/>
          </a:p>
          <a:p>
            <a:r>
              <a:rPr lang="en-GB" dirty="0" smtClean="0"/>
              <a:t>They may be feeling hyper-aroused (highly anxious, stressed or aggressive) or hypo-aroused (withdrawn and numb)</a:t>
            </a:r>
          </a:p>
          <a:p>
            <a:endParaRPr lang="en-GB" dirty="0" smtClean="0"/>
          </a:p>
          <a:p>
            <a:r>
              <a:rPr lang="en-GB" dirty="0" smtClean="0"/>
              <a:t>They may use coping strategies to deal with the emotions; drugs/alcohol, self harm, lying, lashing out, shouting or being threatening</a:t>
            </a:r>
          </a:p>
          <a:p>
            <a:endParaRPr lang="en-GB" dirty="0"/>
          </a:p>
          <a:p>
            <a:pPr marL="285750" indent="-285750">
              <a:buFont typeface="Wingdings" panose="05000000000000000000" pitchFamily="2" charset="2"/>
              <a:buChar char="ü"/>
            </a:pPr>
            <a:r>
              <a:rPr lang="en-GB" dirty="0" smtClean="0"/>
              <a:t>Understand this and validate their emotion</a:t>
            </a:r>
          </a:p>
          <a:p>
            <a:pPr marL="285750" indent="-285750">
              <a:buFont typeface="Wingdings" panose="05000000000000000000" pitchFamily="2" charset="2"/>
              <a:buChar char="ü"/>
            </a:pPr>
            <a:r>
              <a:rPr lang="en-GB" dirty="0" smtClean="0"/>
              <a:t>Work as a team</a:t>
            </a:r>
          </a:p>
          <a:p>
            <a:pPr marL="285750" indent="-285750">
              <a:buFont typeface="Wingdings" panose="05000000000000000000" pitchFamily="2" charset="2"/>
              <a:buChar char="ü"/>
            </a:pPr>
            <a:r>
              <a:rPr lang="en-GB" dirty="0" smtClean="0"/>
              <a:t>Be consistent</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231" y="1515390"/>
            <a:ext cx="3334601" cy="2672891"/>
          </a:xfrm>
          <a:prstGeom prst="rect">
            <a:avLst/>
          </a:prstGeom>
        </p:spPr>
      </p:pic>
      <p:sp>
        <p:nvSpPr>
          <p:cNvPr id="4" name="TextBox 3"/>
          <p:cNvSpPr txBox="1"/>
          <p:nvPr/>
        </p:nvSpPr>
        <p:spPr>
          <a:xfrm>
            <a:off x="5240740" y="4505241"/>
            <a:ext cx="3487584" cy="1200329"/>
          </a:xfrm>
          <a:prstGeom prst="rect">
            <a:avLst/>
          </a:prstGeom>
          <a:noFill/>
        </p:spPr>
        <p:txBody>
          <a:bodyPr wrap="square" rtlCol="0">
            <a:spAutoFit/>
          </a:bodyPr>
          <a:lstStyle/>
          <a:p>
            <a:pPr marL="285750" indent="-285750">
              <a:buFont typeface="Wingdings" panose="05000000000000000000" pitchFamily="2" charset="2"/>
              <a:buChar char="ü"/>
            </a:pPr>
            <a:r>
              <a:rPr lang="en-GB" dirty="0"/>
              <a:t>Be assertive not </a:t>
            </a:r>
            <a:r>
              <a:rPr lang="en-GB" dirty="0" smtClean="0"/>
              <a:t>aggressive</a:t>
            </a:r>
          </a:p>
          <a:p>
            <a:pPr marL="285750" indent="-285750">
              <a:buFont typeface="Wingdings" panose="05000000000000000000" pitchFamily="2" charset="2"/>
              <a:buChar char="ü"/>
            </a:pPr>
            <a:r>
              <a:rPr lang="en-GB" dirty="0" smtClean="0"/>
              <a:t>Do not assert your authority</a:t>
            </a:r>
            <a:endParaRPr lang="en-GB" dirty="0"/>
          </a:p>
          <a:p>
            <a:pPr marL="285750" indent="-285750">
              <a:buFont typeface="Wingdings" panose="05000000000000000000" pitchFamily="2" charset="2"/>
              <a:buChar char="ü"/>
            </a:pPr>
            <a:r>
              <a:rPr lang="en-GB" dirty="0"/>
              <a:t>Ask them what they need from you</a:t>
            </a:r>
          </a:p>
        </p:txBody>
      </p:sp>
    </p:spTree>
    <p:extLst>
      <p:ext uri="{BB962C8B-B14F-4D97-AF65-F5344CB8AC3E}">
        <p14:creationId xmlns:p14="http://schemas.microsoft.com/office/powerpoint/2010/main" val="7990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down)">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down)">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Scenarios</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787900" y="1232452"/>
            <a:ext cx="3797300" cy="923330"/>
          </a:xfrm>
          <a:prstGeom prst="rect">
            <a:avLst/>
          </a:prstGeom>
          <a:noFill/>
        </p:spPr>
        <p:txBody>
          <a:bodyPr wrap="square" rtlCol="0">
            <a:spAutoFit/>
          </a:bodyPr>
          <a:lstStyle/>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
        <p:nvSpPr>
          <p:cNvPr id="3" name="TextBox 2"/>
          <p:cNvSpPr txBox="1"/>
          <p:nvPr/>
        </p:nvSpPr>
        <p:spPr>
          <a:xfrm>
            <a:off x="641445" y="1528549"/>
            <a:ext cx="3375989"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n-GB" dirty="0"/>
              <a:t>During the night one of the guests tells you that he feels suicidal. He does not want to speak to his </a:t>
            </a:r>
            <a:r>
              <a:rPr lang="en-GB" dirty="0" smtClean="0"/>
              <a:t>caseworker </a:t>
            </a:r>
            <a:r>
              <a:rPr lang="en-GB" dirty="0"/>
              <a:t>about it because he is scared that they may try to have him taken into </a:t>
            </a:r>
            <a:r>
              <a:rPr lang="en-GB" dirty="0" smtClean="0"/>
              <a:t>hospital</a:t>
            </a:r>
            <a:endParaRPr lang="en-GB" dirty="0"/>
          </a:p>
        </p:txBody>
      </p:sp>
      <p:sp>
        <p:nvSpPr>
          <p:cNvPr id="4" name="TextBox 3"/>
          <p:cNvSpPr txBox="1"/>
          <p:nvPr/>
        </p:nvSpPr>
        <p:spPr>
          <a:xfrm>
            <a:off x="5036024" y="2527462"/>
            <a:ext cx="3179928"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GB" dirty="0" smtClean="0"/>
              <a:t>Listen empathically and remain calm</a:t>
            </a:r>
          </a:p>
          <a:p>
            <a:pPr marL="285750" indent="-285750">
              <a:buFont typeface="Arial" panose="020B0604020202020204" pitchFamily="34" charset="0"/>
              <a:buChar char="•"/>
            </a:pPr>
            <a:r>
              <a:rPr lang="en-GB" dirty="0" smtClean="0"/>
              <a:t>Keep chatting, you can’t make it worse</a:t>
            </a:r>
          </a:p>
          <a:p>
            <a:pPr marL="285750" indent="-285750">
              <a:buFont typeface="Arial" panose="020B0604020202020204" pitchFamily="34" charset="0"/>
              <a:buChar char="•"/>
            </a:pPr>
            <a:r>
              <a:rPr lang="en-GB" dirty="0" smtClean="0"/>
              <a:t>Let him know that as a volunteer you always need to tell your supervisor </a:t>
            </a:r>
          </a:p>
          <a:p>
            <a:pPr marL="285750" indent="-285750">
              <a:buFont typeface="Arial" panose="020B0604020202020204" pitchFamily="34" charset="0"/>
              <a:buChar char="•"/>
            </a:pPr>
            <a:r>
              <a:rPr lang="en-GB" dirty="0" smtClean="0"/>
              <a:t>Explain why this is -because he is at risk to himself and you are concerned</a:t>
            </a:r>
            <a:endParaRPr lang="en-GB" dirty="0"/>
          </a:p>
        </p:txBody>
      </p:sp>
    </p:spTree>
    <p:extLst>
      <p:ext uri="{BB962C8B-B14F-4D97-AF65-F5344CB8AC3E}">
        <p14:creationId xmlns:p14="http://schemas.microsoft.com/office/powerpoint/2010/main" val="351091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4722786"/>
            <a:ext cx="3411415" cy="510497"/>
          </a:xfrm>
          <a:prstGeom prst="rect">
            <a:avLst/>
          </a:prstGeom>
          <a:solidFill>
            <a:schemeClr val="accent4">
              <a:alpha val="85000"/>
            </a:schemeClr>
          </a:solidFill>
        </p:spPr>
        <p:txBody>
          <a:bodyPr vert="horz" wrap="square" lIns="360000" tIns="108000" rIns="108000" bIns="108000" rtlCol="0" anchor="t" anchorCtr="0">
            <a:sp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900" b="1" dirty="0" smtClean="0">
                <a:solidFill>
                  <a:srgbClr val="FFFFFF"/>
                </a:solidFill>
                <a:latin typeface="Arial" panose="020B0604020202020204" pitchFamily="34" charset="0"/>
                <a:cs typeface="Arial" panose="020B0604020202020204" pitchFamily="34" charset="0"/>
              </a:rPr>
              <a:t>In this presentation…</a:t>
            </a:r>
            <a:endParaRPr lang="en-US" sz="1900" b="1" dirty="0">
              <a:solidFill>
                <a:srgbClr val="FFFFFF"/>
              </a:solidFill>
              <a:latin typeface="Arial" panose="020B0604020202020204" pitchFamily="34" charset="0"/>
              <a:cs typeface="Arial" panose="020B0604020202020204" pitchFamily="34" charset="0"/>
            </a:endParaRPr>
          </a:p>
        </p:txBody>
      </p:sp>
      <p:sp>
        <p:nvSpPr>
          <p:cNvPr id="14" name="Title 1"/>
          <p:cNvSpPr>
            <a:spLocks noGrp="1"/>
          </p:cNvSpPr>
          <p:nvPr>
            <p:ph type="ctrTitle"/>
          </p:nvPr>
        </p:nvSpPr>
        <p:spPr>
          <a:xfrm>
            <a:off x="-9038"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US" sz="3200" b="1" dirty="0" smtClean="0">
                <a:solidFill>
                  <a:srgbClr val="FFFFFF"/>
                </a:solidFill>
                <a:latin typeface="Arial" panose="020B0604020202020204" pitchFamily="34" charset="0"/>
                <a:cs typeface="Arial" panose="020B0604020202020204" pitchFamily="34" charset="0"/>
              </a:rPr>
              <a:t>TIC - for volunteers</a:t>
            </a:r>
            <a:endParaRPr lang="en-US" sz="3200"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flipH="1">
            <a:off x="4658496" y="1911909"/>
            <a:ext cx="4300152" cy="4924425"/>
          </a:xfrm>
          <a:prstGeom prst="rect">
            <a:avLst/>
          </a:prstGeom>
          <a:noFill/>
        </p:spPr>
        <p:txBody>
          <a:bodyPr wrap="square" lIns="0" tIns="0" rIns="0" bIns="0" rtlCol="0">
            <a:spAutoFit/>
          </a:bodyPr>
          <a:lstStyle/>
          <a:p>
            <a:pPr marL="358775" indent="-358775">
              <a:spcAft>
                <a:spcPts val="2400"/>
              </a:spcAft>
              <a:buFont typeface="+mj-lt"/>
              <a:buAutoNum type="arabicPeriod"/>
            </a:pPr>
            <a:r>
              <a:rPr lang="en-GB" sz="2000" dirty="0" smtClean="0">
                <a:latin typeface="Arial" panose="020B0604020202020204" pitchFamily="34" charset="0"/>
                <a:cs typeface="Arial" panose="020B0604020202020204" pitchFamily="34" charset="0"/>
              </a:rPr>
              <a:t>Why this presentation</a:t>
            </a:r>
          </a:p>
          <a:p>
            <a:pPr marL="358775" indent="-358775">
              <a:spcAft>
                <a:spcPts val="2400"/>
              </a:spcAft>
              <a:buFont typeface="+mj-lt"/>
              <a:buAutoNum type="arabicPeriod"/>
            </a:pPr>
            <a:r>
              <a:rPr lang="en-GB" sz="2000" dirty="0" smtClean="0">
                <a:latin typeface="Arial" panose="020B0604020202020204" pitchFamily="34" charset="0"/>
                <a:cs typeface="Arial" panose="020B0604020202020204" pitchFamily="34" charset="0"/>
              </a:rPr>
              <a:t>Trauma, neglect and attachment</a:t>
            </a:r>
          </a:p>
          <a:p>
            <a:pPr marL="358775" indent="-358775">
              <a:spcAft>
                <a:spcPts val="2400"/>
              </a:spcAft>
              <a:buFont typeface="+mj-lt"/>
              <a:buAutoNum type="arabicPeriod"/>
            </a:pPr>
            <a:r>
              <a:rPr lang="en-GB" sz="2000" dirty="0" smtClean="0">
                <a:latin typeface="Arial" panose="020B0604020202020204" pitchFamily="34" charset="0"/>
                <a:cs typeface="Arial" panose="020B0604020202020204" pitchFamily="34" charset="0"/>
              </a:rPr>
              <a:t>Working in a trauma informed way as a volunteer</a:t>
            </a:r>
            <a:endParaRPr lang="en-GB" sz="2000" dirty="0">
              <a:latin typeface="Arial" panose="020B0604020202020204" pitchFamily="34" charset="0"/>
              <a:cs typeface="Arial" panose="020B0604020202020204" pitchFamily="34" charset="0"/>
            </a:endParaRPr>
          </a:p>
          <a:p>
            <a:pPr marL="358775" indent="-358775">
              <a:spcAft>
                <a:spcPts val="2400"/>
              </a:spcAft>
              <a:buFont typeface="+mj-lt"/>
              <a:buAutoNum type="arabicPeriod"/>
            </a:pPr>
            <a:r>
              <a:rPr lang="en-GB" sz="2000" dirty="0" smtClean="0">
                <a:latin typeface="Arial" panose="020B0604020202020204" pitchFamily="34" charset="0"/>
                <a:cs typeface="Arial" panose="020B0604020202020204" pitchFamily="34" charset="0"/>
              </a:rPr>
              <a:t>Looking after yourself too</a:t>
            </a:r>
          </a:p>
          <a:p>
            <a:pPr marL="358775" indent="-358775">
              <a:spcAft>
                <a:spcPts val="2400"/>
              </a:spcAft>
              <a:buFont typeface="+mj-lt"/>
              <a:buAutoNum type="arabicPeriod"/>
            </a:pPr>
            <a:r>
              <a:rPr lang="en-GB" sz="2000" dirty="0" smtClean="0">
                <a:latin typeface="Arial" panose="020B0604020202020204" pitchFamily="34" charset="0"/>
                <a:cs typeface="Arial" panose="020B0604020202020204" pitchFamily="34" charset="0"/>
              </a:rPr>
              <a:t>Top things to remember</a:t>
            </a:r>
          </a:p>
          <a:p>
            <a:pPr marL="358775" indent="-358775">
              <a:spcAft>
                <a:spcPts val="2400"/>
              </a:spcAft>
              <a:buFont typeface="+mj-lt"/>
              <a:buAutoNum type="arabicPeriod"/>
            </a:pPr>
            <a:r>
              <a:rPr lang="en-GB" sz="2000" dirty="0" smtClean="0">
                <a:latin typeface="Arial" panose="020B0604020202020204" pitchFamily="34" charset="0"/>
                <a:cs typeface="Arial" panose="020B0604020202020204" pitchFamily="34" charset="0"/>
              </a:rPr>
              <a:t>Q&amp;A</a:t>
            </a:r>
          </a:p>
          <a:p>
            <a:pPr marL="358775" indent="-358775">
              <a:spcAft>
                <a:spcPts val="2400"/>
              </a:spcAft>
              <a:buFont typeface="+mj-lt"/>
              <a:buAutoNum type="arabicPeriod"/>
            </a:pPr>
            <a:endParaRPr lang="en-US" sz="2000" dirty="0">
              <a:latin typeface="Arial" panose="020B0604020202020204" pitchFamily="34" charset="0"/>
              <a:cs typeface="Arial" panose="020B0604020202020204" pitchFamily="34" charset="0"/>
            </a:endParaRPr>
          </a:p>
          <a:p>
            <a:pPr marL="182563" indent="-182563">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9818"/>
            <a:ext cx="4343400" cy="2899220"/>
          </a:xfrm>
          <a:prstGeom prst="rect">
            <a:avLst/>
          </a:prstGeom>
        </p:spPr>
      </p:pic>
    </p:spTree>
    <p:extLst>
      <p:ext uri="{BB962C8B-B14F-4D97-AF65-F5344CB8AC3E}">
        <p14:creationId xmlns:p14="http://schemas.microsoft.com/office/powerpoint/2010/main" val="349394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Scenarios</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787900" y="1232452"/>
            <a:ext cx="3797300" cy="923330"/>
          </a:xfrm>
          <a:prstGeom prst="rect">
            <a:avLst/>
          </a:prstGeom>
          <a:noFill/>
        </p:spPr>
        <p:txBody>
          <a:bodyPr wrap="square" rtlCol="0">
            <a:spAutoFit/>
          </a:bodyPr>
          <a:lstStyle/>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
        <p:nvSpPr>
          <p:cNvPr id="3" name="Rectangle 2"/>
          <p:cNvSpPr/>
          <p:nvPr/>
        </p:nvSpPr>
        <p:spPr>
          <a:xfrm>
            <a:off x="832513" y="1694116"/>
            <a:ext cx="3184921"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dirty="0"/>
              <a:t>A shelter guest asks if </a:t>
            </a:r>
            <a:r>
              <a:rPr lang="en-GB" dirty="0" smtClean="0"/>
              <a:t>he can </a:t>
            </a:r>
            <a:r>
              <a:rPr lang="en-GB" dirty="0"/>
              <a:t>have your phone number to let you know about a housing </a:t>
            </a:r>
            <a:r>
              <a:rPr lang="en-GB" dirty="0" smtClean="0"/>
              <a:t>appointment he has the </a:t>
            </a:r>
            <a:r>
              <a:rPr lang="en-GB" dirty="0"/>
              <a:t>next </a:t>
            </a:r>
            <a:r>
              <a:rPr lang="en-GB" dirty="0" smtClean="0"/>
              <a:t>day</a:t>
            </a:r>
            <a:endParaRPr lang="en-GB" dirty="0"/>
          </a:p>
        </p:txBody>
      </p:sp>
      <p:sp>
        <p:nvSpPr>
          <p:cNvPr id="5" name="TextBox 4"/>
          <p:cNvSpPr txBox="1"/>
          <p:nvPr/>
        </p:nvSpPr>
        <p:spPr>
          <a:xfrm>
            <a:off x="5227093" y="2961564"/>
            <a:ext cx="3016155"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GB" dirty="0" smtClean="0"/>
              <a:t>Politely explain you are unable to give personal details to guests</a:t>
            </a:r>
          </a:p>
          <a:p>
            <a:pPr marL="285750" indent="-285750">
              <a:buFont typeface="Arial" panose="020B0604020202020204" pitchFamily="34" charset="0"/>
              <a:buChar char="•"/>
            </a:pPr>
            <a:r>
              <a:rPr lang="en-GB" dirty="0" smtClean="0"/>
              <a:t>Say he can tell you about it the next time you are there</a:t>
            </a:r>
          </a:p>
          <a:p>
            <a:pPr marL="285750" indent="-285750">
              <a:buFont typeface="Arial" panose="020B0604020202020204" pitchFamily="34" charset="0"/>
              <a:buChar char="•"/>
            </a:pPr>
            <a:r>
              <a:rPr lang="en-GB" dirty="0" smtClean="0"/>
              <a:t>Encourage him to let a paid member of staff know</a:t>
            </a:r>
            <a:endParaRPr lang="en-GB" dirty="0"/>
          </a:p>
        </p:txBody>
      </p:sp>
    </p:spTree>
    <p:extLst>
      <p:ext uri="{BB962C8B-B14F-4D97-AF65-F5344CB8AC3E}">
        <p14:creationId xmlns:p14="http://schemas.microsoft.com/office/powerpoint/2010/main" val="171743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Scenarios</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787900" y="1232452"/>
            <a:ext cx="3797300" cy="923330"/>
          </a:xfrm>
          <a:prstGeom prst="rect">
            <a:avLst/>
          </a:prstGeom>
          <a:noFill/>
        </p:spPr>
        <p:txBody>
          <a:bodyPr wrap="square" rtlCol="0">
            <a:spAutoFit/>
          </a:bodyPr>
          <a:lstStyle/>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
        <p:nvSpPr>
          <p:cNvPr id="3" name="TextBox 2"/>
          <p:cNvSpPr txBox="1"/>
          <p:nvPr/>
        </p:nvSpPr>
        <p:spPr>
          <a:xfrm>
            <a:off x="641445" y="1528549"/>
            <a:ext cx="3375989"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n-GB" dirty="0"/>
              <a:t>You are waiting at the bus stop on your way home and one of the shelter guests asks if you could lend her the bus fare so that she can go to a GP appointment. She promises to pay it back to you next week. </a:t>
            </a:r>
          </a:p>
        </p:txBody>
      </p:sp>
      <p:sp>
        <p:nvSpPr>
          <p:cNvPr id="4" name="TextBox 3"/>
          <p:cNvSpPr txBox="1"/>
          <p:nvPr/>
        </p:nvSpPr>
        <p:spPr>
          <a:xfrm>
            <a:off x="5036024" y="3559874"/>
            <a:ext cx="3179928"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GB" dirty="0" smtClean="0"/>
              <a:t>Encourage her to return to the shelter/centre as they may be able to provide the fare</a:t>
            </a:r>
          </a:p>
          <a:p>
            <a:pPr marL="285750" indent="-285750">
              <a:buFont typeface="Arial" panose="020B0604020202020204" pitchFamily="34" charset="0"/>
              <a:buChar char="•"/>
            </a:pPr>
            <a:r>
              <a:rPr lang="en-GB" dirty="0" smtClean="0"/>
              <a:t>Do not give money yourself</a:t>
            </a:r>
          </a:p>
          <a:p>
            <a:pPr marL="285750" indent="-285750">
              <a:buFont typeface="Arial" panose="020B0604020202020204" pitchFamily="34" charset="0"/>
              <a:buChar char="•"/>
            </a:pPr>
            <a:r>
              <a:rPr lang="en-GB" dirty="0" smtClean="0"/>
              <a:t>Explain that you are not able to give money</a:t>
            </a:r>
          </a:p>
        </p:txBody>
      </p:sp>
    </p:spTree>
    <p:extLst>
      <p:ext uri="{BB962C8B-B14F-4D97-AF65-F5344CB8AC3E}">
        <p14:creationId xmlns:p14="http://schemas.microsoft.com/office/powerpoint/2010/main" val="221773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2" name="TextBox 1"/>
          <p:cNvSpPr txBox="1"/>
          <p:nvPr/>
        </p:nvSpPr>
        <p:spPr>
          <a:xfrm>
            <a:off x="1" y="4252946"/>
            <a:ext cx="437390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Amicus Horizon</a:t>
            </a:r>
            <a:endParaRPr lang="en-GB" sz="1200" b="1" dirty="0">
              <a:solidFill>
                <a:schemeClr val="bg1"/>
              </a:solidFill>
              <a:latin typeface="Arial" panose="020B0604020202020204" pitchFamily="34" charset="0"/>
              <a:cs typeface="Arial" panose="020B0604020202020204" pitchFamily="34" charset="0"/>
            </a:endParaRPr>
          </a:p>
        </p:txBody>
      </p:sp>
      <p:sp>
        <p:nvSpPr>
          <p:cNvPr id="8" name="Title 1"/>
          <p:cNvSpPr>
            <a:spLocks noGrp="1"/>
          </p:cNvSpPr>
          <p:nvPr>
            <p:ph type="ctrTitle"/>
          </p:nvPr>
        </p:nvSpPr>
        <p:spPr>
          <a:xfrm>
            <a:off x="0" y="0"/>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Looking after No. 1</a:t>
            </a:r>
            <a:endParaRPr lang="en-US" sz="3200" b="1"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504967" y="1201003"/>
            <a:ext cx="6353033" cy="3139321"/>
          </a:xfrm>
          <a:prstGeom prst="rect">
            <a:avLst/>
          </a:prstGeom>
        </p:spPr>
        <p:txBody>
          <a:bodyPr wrap="square">
            <a:spAutoFit/>
          </a:bodyPr>
          <a:lstStyle/>
          <a:p>
            <a:pPr marL="285750" indent="-285750">
              <a:buFont typeface="Arial" panose="020B0604020202020204" pitchFamily="34" charset="0"/>
              <a:buChar char="•"/>
            </a:pPr>
            <a:r>
              <a:rPr lang="en-CA" dirty="0"/>
              <a:t>Working </a:t>
            </a:r>
            <a:r>
              <a:rPr lang="en-CA" dirty="0" smtClean="0"/>
              <a:t>in homelessness services can be DRAINING</a:t>
            </a:r>
            <a:r>
              <a:rPr lang="en-CA" dirty="0"/>
              <a:t>! </a:t>
            </a:r>
            <a:endParaRPr lang="en-CA" dirty="0" smtClean="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Service providers can experience ‘secondary trauma’ – which leads to burn </a:t>
            </a:r>
            <a:r>
              <a:rPr lang="en-CA" dirty="0" smtClean="0"/>
              <a:t>out</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smtClean="0"/>
              <a:t>Feeling hopeless, depressed, stressed, uncreative, frustrated </a:t>
            </a:r>
            <a:r>
              <a:rPr lang="en-CA" dirty="0" err="1" smtClean="0"/>
              <a:t>etc</a:t>
            </a:r>
            <a:endParaRPr lang="en-CA" dirty="0" smtClean="0"/>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Ensure </a:t>
            </a:r>
            <a:r>
              <a:rPr lang="en-CA" dirty="0"/>
              <a:t>you look after yourself – ask for support if you need it, do things you enjoy, make sure your basic needs are met, trust your </a:t>
            </a:r>
            <a:r>
              <a:rPr lang="en-CA" dirty="0" smtClean="0"/>
              <a:t>gut</a:t>
            </a:r>
            <a:endParaRPr lang="en-CA" dirty="0"/>
          </a:p>
        </p:txBody>
      </p:sp>
      <p:pic>
        <p:nvPicPr>
          <p:cNvPr id="7" name="Picture 6"/>
          <p:cNvPicPr>
            <a:picLocks noChangeAspect="1"/>
          </p:cNvPicPr>
          <p:nvPr/>
        </p:nvPicPr>
        <p:blipFill>
          <a:blip r:embed="rId3"/>
          <a:stretch>
            <a:fillRect/>
          </a:stretch>
        </p:blipFill>
        <p:spPr>
          <a:xfrm>
            <a:off x="5202792" y="4252946"/>
            <a:ext cx="3310415" cy="1707028"/>
          </a:xfrm>
          <a:prstGeom prst="rect">
            <a:avLst/>
          </a:prstGeom>
        </p:spPr>
      </p:pic>
    </p:spTree>
    <p:extLst>
      <p:ext uri="{BB962C8B-B14F-4D97-AF65-F5344CB8AC3E}">
        <p14:creationId xmlns:p14="http://schemas.microsoft.com/office/powerpoint/2010/main" val="134254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2" name="TextBox 1"/>
          <p:cNvSpPr txBox="1"/>
          <p:nvPr/>
        </p:nvSpPr>
        <p:spPr>
          <a:xfrm>
            <a:off x="1" y="4073152"/>
            <a:ext cx="437390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Amicus Horizon</a:t>
            </a:r>
            <a:endParaRPr lang="en-GB" sz="1200" b="1" dirty="0">
              <a:solidFill>
                <a:schemeClr val="bg1"/>
              </a:solidFill>
              <a:latin typeface="Arial" panose="020B0604020202020204" pitchFamily="34" charset="0"/>
              <a:cs typeface="Arial" panose="020B0604020202020204" pitchFamily="34" charset="0"/>
            </a:endParaRPr>
          </a:p>
        </p:txBody>
      </p:sp>
      <p:sp>
        <p:nvSpPr>
          <p:cNvPr id="8" name="Title 1"/>
          <p:cNvSpPr>
            <a:spLocks noGrp="1"/>
          </p:cNvSpPr>
          <p:nvPr>
            <p:ph type="ctrTitle"/>
          </p:nvPr>
        </p:nvSpPr>
        <p:spPr>
          <a:xfrm>
            <a:off x="0" y="0"/>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Top things to remember</a:t>
            </a:r>
            <a:endParaRPr lang="en-US" sz="3200" b="1" dirty="0">
              <a:solidFill>
                <a:srgbClr val="FFFFFF"/>
              </a:solidFill>
              <a:latin typeface="Arial" panose="020B0604020202020204" pitchFamily="34" charset="0"/>
              <a:cs typeface="Arial" panose="020B0604020202020204" pitchFamily="34" charset="0"/>
            </a:endParaRPr>
          </a:p>
        </p:txBody>
      </p:sp>
      <p:sp>
        <p:nvSpPr>
          <p:cNvPr id="3" name="TextBox 2"/>
          <p:cNvSpPr txBox="1"/>
          <p:nvPr/>
        </p:nvSpPr>
        <p:spPr>
          <a:xfrm>
            <a:off x="491319" y="1296538"/>
            <a:ext cx="4312693" cy="3970318"/>
          </a:xfrm>
          <a:prstGeom prst="rect">
            <a:avLst/>
          </a:prstGeom>
          <a:noFill/>
        </p:spPr>
        <p:txBody>
          <a:bodyPr wrap="square" rtlCol="0">
            <a:spAutoFit/>
          </a:bodyPr>
          <a:lstStyle/>
          <a:p>
            <a:pPr marL="285750" indent="-285750">
              <a:buFont typeface="Wingdings" panose="05000000000000000000" pitchFamily="2" charset="2"/>
              <a:buChar char="ü"/>
            </a:pPr>
            <a:r>
              <a:rPr lang="en-GB" dirty="0" smtClean="0"/>
              <a:t>Look after yourself!</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smtClean="0"/>
              <a:t>We need to make service users feel SAFE and EMPOWERED</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smtClean="0"/>
              <a:t>Work within the boundaries of your role to make people feel safe</a:t>
            </a:r>
          </a:p>
          <a:p>
            <a:endParaRPr lang="en-GB" dirty="0"/>
          </a:p>
          <a:p>
            <a:pPr marL="285750" indent="-285750">
              <a:buFont typeface="Wingdings" panose="05000000000000000000" pitchFamily="2" charset="2"/>
              <a:buChar char="ü"/>
            </a:pPr>
            <a:r>
              <a:rPr lang="en-GB" dirty="0" smtClean="0"/>
              <a:t>Work as a team to provide a consistent and predictable service</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GB" dirty="0" smtClean="0"/>
              <a:t>You’re not here to heal or help, you’re here to support and empower</a:t>
            </a:r>
          </a:p>
          <a:p>
            <a:pPr marL="285750" indent="-285750">
              <a:buFont typeface="Wingdings" panose="05000000000000000000" pitchFamily="2" charset="2"/>
              <a:buChar char="ü"/>
            </a:pP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569" y="2248532"/>
            <a:ext cx="2988332" cy="2390666"/>
          </a:xfrm>
          <a:prstGeom prst="rect">
            <a:avLst/>
          </a:prstGeom>
        </p:spPr>
      </p:pic>
    </p:spTree>
    <p:extLst>
      <p:ext uri="{BB962C8B-B14F-4D97-AF65-F5344CB8AC3E}">
        <p14:creationId xmlns:p14="http://schemas.microsoft.com/office/powerpoint/2010/main" val="265342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a:xfrm>
            <a:off x="0" y="1676066"/>
            <a:ext cx="4570413" cy="510497"/>
          </a:xfrm>
          <a:prstGeom prst="rect">
            <a:avLst/>
          </a:prstGeom>
          <a:solidFill>
            <a:schemeClr val="accent1"/>
          </a:solidFill>
        </p:spPr>
        <p:txBody>
          <a:bodyPr vert="horz" wrap="square" lIns="360000" tIns="108000" rIns="108000" bIns="108000" rtlCol="0" anchor="t" anchorCtr="0">
            <a:sp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1900" b="1" dirty="0" smtClean="0">
                <a:solidFill>
                  <a:srgbClr val="FFFFFF"/>
                </a:solidFill>
                <a:latin typeface="Arial" panose="020B0604020202020204" pitchFamily="34" charset="0"/>
                <a:cs typeface="Arial" panose="020B0604020202020204" pitchFamily="34" charset="0"/>
              </a:rPr>
              <a:t>More Information:</a:t>
            </a:r>
            <a:endParaRPr lang="en-US" sz="1900" b="1" dirty="0">
              <a:solidFill>
                <a:srgbClr val="FFFFFF"/>
              </a:solidFill>
              <a:latin typeface="Arial" panose="020B0604020202020204" pitchFamily="34" charset="0"/>
              <a:cs typeface="Arial" panose="020B0604020202020204" pitchFamily="34" charset="0"/>
            </a:endParaRPr>
          </a:p>
        </p:txBody>
      </p:sp>
      <p:sp>
        <p:nvSpPr>
          <p:cNvPr id="14" name="Title 1"/>
          <p:cNvSpPr>
            <a:spLocks noGrp="1"/>
          </p:cNvSpPr>
          <p:nvPr>
            <p:ph type="ctrTitle"/>
          </p:nvPr>
        </p:nvSpPr>
        <p:spPr>
          <a:xfrm>
            <a:off x="1" y="360364"/>
            <a:ext cx="6275807" cy="666950"/>
          </a:xfrm>
          <a:solidFill>
            <a:schemeClr val="tx2"/>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Questions?</a:t>
            </a:r>
            <a:endParaRPr lang="en-US" sz="3200"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flipH="1">
            <a:off x="488652" y="2711670"/>
            <a:ext cx="6258557" cy="3226676"/>
          </a:xfrm>
          <a:prstGeom prst="rect">
            <a:avLst/>
          </a:prstGeom>
          <a:noFill/>
        </p:spPr>
        <p:txBody>
          <a:bodyPr wrap="square" lIns="0" tIns="0" rIns="0" bIns="0" rtlCol="0">
            <a:noAutofit/>
          </a:bodyPr>
          <a:lstStyle/>
          <a:p>
            <a:r>
              <a:rPr lang="en-US" altLang="en-US" dirty="0" smtClean="0">
                <a:solidFill>
                  <a:srgbClr val="000000"/>
                </a:solidFill>
                <a:latin typeface="Arial" panose="020B0604020202020204" pitchFamily="34" charset="0"/>
                <a:cs typeface="Arial" panose="020B0604020202020204" pitchFamily="34" charset="0"/>
              </a:rPr>
              <a:t>Jo Prestidge</a:t>
            </a:r>
          </a:p>
          <a:p>
            <a:r>
              <a:rPr lang="en-US" altLang="en-US" dirty="0" smtClean="0">
                <a:solidFill>
                  <a:srgbClr val="000000"/>
                </a:solidFill>
                <a:latin typeface="Arial" panose="020B0604020202020204" pitchFamily="34" charset="0"/>
                <a:cs typeface="Arial" panose="020B0604020202020204" pitchFamily="34" charset="0"/>
                <a:hlinkClick r:id="rId3"/>
              </a:rPr>
              <a:t>joanne.prestidge@homelesslink.org.uk</a:t>
            </a:r>
            <a:endParaRPr lang="en-US" altLang="en-US" dirty="0" smtClean="0">
              <a:solidFill>
                <a:srgbClr val="000000"/>
              </a:solidFill>
              <a:latin typeface="Arial" panose="020B0604020202020204" pitchFamily="34" charset="0"/>
              <a:cs typeface="Arial" panose="020B0604020202020204" pitchFamily="34" charset="0"/>
            </a:endParaRPr>
          </a:p>
          <a:p>
            <a:r>
              <a:rPr lang="en-US" altLang="en-US" dirty="0" smtClean="0">
                <a:solidFill>
                  <a:srgbClr val="000000"/>
                </a:solidFill>
                <a:latin typeface="Arial" panose="020B0604020202020204" pitchFamily="34" charset="0"/>
                <a:cs typeface="Arial" panose="020B0604020202020204" pitchFamily="34" charset="0"/>
              </a:rPr>
              <a:t>020 7840 4420</a:t>
            </a:r>
          </a:p>
          <a:p>
            <a:endParaRPr lang="en-US" altLang="en-US" dirty="0" smtClean="0">
              <a:solidFill>
                <a:srgbClr val="000000"/>
              </a:solidFill>
              <a:latin typeface="Arial" panose="020B0604020202020204" pitchFamily="34" charset="0"/>
              <a:cs typeface="Arial" panose="020B0604020202020204" pitchFamily="34" charset="0"/>
            </a:endParaRPr>
          </a:p>
          <a:p>
            <a:r>
              <a:rPr lang="en-US" altLang="en-US" dirty="0" smtClean="0">
                <a:solidFill>
                  <a:srgbClr val="000000"/>
                </a:solidFill>
                <a:latin typeface="Arial" panose="020B0604020202020204" pitchFamily="34" charset="0"/>
                <a:cs typeface="Arial" panose="020B0604020202020204" pitchFamily="34" charset="0"/>
              </a:rPr>
              <a:t>@</a:t>
            </a:r>
            <a:r>
              <a:rPr lang="en-US" altLang="en-US" dirty="0" err="1" smtClean="0">
                <a:solidFill>
                  <a:srgbClr val="000000"/>
                </a:solidFill>
                <a:latin typeface="Arial" panose="020B0604020202020204" pitchFamily="34" charset="0"/>
                <a:cs typeface="Arial" panose="020B0604020202020204" pitchFamily="34" charset="0"/>
              </a:rPr>
              <a:t>joanneprestidge</a:t>
            </a:r>
            <a:endParaRPr lang="en-US" altLang="en-US" dirty="0" smtClean="0">
              <a:solidFill>
                <a:srgbClr val="000000"/>
              </a:solidFill>
              <a:latin typeface="Arial" panose="020B0604020202020204" pitchFamily="34" charset="0"/>
              <a:cs typeface="Arial" panose="020B0604020202020204" pitchFamily="34" charset="0"/>
            </a:endParaRPr>
          </a:p>
          <a:p>
            <a:endParaRPr lang="en-GB" altLang="en-US" dirty="0">
              <a:solidFill>
                <a:srgbClr val="000000"/>
              </a:solidFill>
              <a:latin typeface="Arial" panose="020B0604020202020204" pitchFamily="34" charset="0"/>
              <a:cs typeface="Arial" panose="020B0604020202020204" pitchFamily="34" charset="0"/>
            </a:endParaRPr>
          </a:p>
          <a:p>
            <a:endParaRPr lang="en-GB" altLang="en-US" dirty="0" smtClean="0">
              <a:solidFill>
                <a:srgbClr val="000000"/>
              </a:solidFill>
              <a:latin typeface="Arial" panose="020B0604020202020204" pitchFamily="34" charset="0"/>
              <a:cs typeface="Arial" panose="020B0604020202020204" pitchFamily="34" charset="0"/>
            </a:endParaRPr>
          </a:p>
          <a:p>
            <a:endParaRPr lang="en-GB" altLang="en-US" dirty="0" smtClean="0">
              <a:solidFill>
                <a:srgbClr val="000000"/>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solidFill>
                  <a:srgbClr val="9D3F7B"/>
                </a:solidFill>
                <a:latin typeface="Arial" panose="020B0604020202020204" pitchFamily="34" charset="0"/>
                <a:cs typeface="Arial" panose="020B0604020202020204" pitchFamily="34" charset="0"/>
              </a:rPr>
              <a:t>www.homeless.org.uk</a:t>
            </a:r>
            <a:endParaRPr lang="en-US" sz="1600" dirty="0">
              <a:solidFill>
                <a:srgbClr val="9D3F7B"/>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solidFill>
                  <a:srgbClr val="9D3F7B"/>
                </a:solidFill>
                <a:latin typeface="Arial" panose="020B0604020202020204" pitchFamily="34" charset="0"/>
                <a:cs typeface="Arial" panose="020B0604020202020204" pitchFamily="34" charset="0"/>
              </a:rPr>
              <a:t>Let’s </a:t>
            </a:r>
            <a:r>
              <a:rPr lang="en-US" sz="1600" dirty="0" smtClean="0">
                <a:solidFill>
                  <a:srgbClr val="9D3F7B"/>
                </a:solidFill>
                <a:latin typeface="Arial" panose="020B0604020202020204" pitchFamily="34" charset="0"/>
                <a:cs typeface="Arial" panose="020B0604020202020204" pitchFamily="34" charset="0"/>
              </a:rPr>
              <a:t>end homelessness</a:t>
            </a:r>
            <a:r>
              <a:rPr lang="en-US" sz="1600" b="0" dirty="0" smtClean="0">
                <a:solidFill>
                  <a:srgbClr val="9D3F7B"/>
                </a:solidFill>
                <a:latin typeface="Arial" panose="020B0604020202020204" pitchFamily="34" charset="0"/>
                <a:cs typeface="Arial" panose="020B0604020202020204" pitchFamily="34" charset="0"/>
              </a:rPr>
              <a:t> together</a:t>
            </a:r>
            <a:endParaRPr lang="en-US" sz="1600" b="0" dirty="0">
              <a:solidFill>
                <a:srgbClr val="9D3F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014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Why learn about this?</a:t>
            </a:r>
            <a:endParaRPr lang="en-US" sz="3200"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flipH="1">
            <a:off x="377371" y="1291772"/>
            <a:ext cx="4523322" cy="5139869"/>
          </a:xfrm>
          <a:prstGeom prst="rect">
            <a:avLst/>
          </a:prstGeom>
          <a:noFill/>
        </p:spPr>
        <p:txBody>
          <a:bodyPr wrap="square" lIns="0" tIns="0" rIns="0" bIns="0" rtlCol="0">
            <a:spAutoFit/>
          </a:bodyPr>
          <a:lstStyle/>
          <a:p>
            <a:pPr marL="358775" indent="-358775">
              <a:spcAft>
                <a:spcPts val="2400"/>
              </a:spcAft>
              <a:buFont typeface="Wingdings" panose="05000000000000000000" pitchFamily="2" charset="2"/>
              <a:buChar char="ü"/>
            </a:pPr>
            <a:r>
              <a:rPr lang="en-GB" dirty="0" smtClean="0">
                <a:cs typeface="Arial" panose="020B0604020202020204" pitchFamily="34" charset="0"/>
              </a:rPr>
              <a:t> We all like to feel that we are helping        	someone</a:t>
            </a:r>
          </a:p>
          <a:p>
            <a:pPr marL="457200" indent="-457200">
              <a:spcAft>
                <a:spcPts val="2400"/>
              </a:spcAft>
              <a:buFont typeface="Wingdings" panose="05000000000000000000" pitchFamily="2" charset="2"/>
              <a:buChar char="ü"/>
            </a:pPr>
            <a:r>
              <a:rPr lang="en-GB" dirty="0" smtClean="0">
                <a:cs typeface="Arial" panose="020B0604020202020204" pitchFamily="34" charset="0"/>
              </a:rPr>
              <a:t>But sometimes there is a possibility that we can disempower those we are helping</a:t>
            </a:r>
          </a:p>
          <a:p>
            <a:pPr marL="457200" indent="-457200">
              <a:spcAft>
                <a:spcPts val="2400"/>
              </a:spcAft>
              <a:buFont typeface="Wingdings" panose="05000000000000000000" pitchFamily="2" charset="2"/>
              <a:buChar char="ü"/>
            </a:pPr>
            <a:r>
              <a:rPr lang="en-GB" dirty="0" smtClean="0">
                <a:cs typeface="Arial" panose="020B0604020202020204" pitchFamily="34" charset="0"/>
              </a:rPr>
              <a:t>Learning about the underlying reason why someone may be homeless can help us to understand their needs</a:t>
            </a:r>
          </a:p>
          <a:p>
            <a:pPr marL="457200" indent="-457200">
              <a:spcAft>
                <a:spcPts val="2400"/>
              </a:spcAft>
              <a:buFont typeface="Wingdings" panose="05000000000000000000" pitchFamily="2" charset="2"/>
              <a:buChar char="ü"/>
            </a:pPr>
            <a:r>
              <a:rPr lang="en-GB" dirty="0" smtClean="0">
                <a:cs typeface="Arial" panose="020B0604020202020204" pitchFamily="34" charset="0"/>
              </a:rPr>
              <a:t>This helps us to provide safe, supportive relationships and environments</a:t>
            </a:r>
          </a:p>
          <a:p>
            <a:pPr marL="457200" indent="-457200">
              <a:spcAft>
                <a:spcPts val="2400"/>
              </a:spcAft>
              <a:buFont typeface="Wingdings" panose="05000000000000000000" pitchFamily="2" charset="2"/>
              <a:buChar char="ü"/>
            </a:pPr>
            <a:r>
              <a:rPr lang="en-GB" dirty="0">
                <a:cs typeface="Arial" panose="020B0604020202020204" pitchFamily="34" charset="0"/>
              </a:rPr>
              <a:t>W</a:t>
            </a:r>
            <a:r>
              <a:rPr lang="en-GB" dirty="0" smtClean="0">
                <a:cs typeface="Arial" panose="020B0604020202020204" pitchFamily="34" charset="0"/>
              </a:rPr>
              <a:t>e also need to take care of ourselves</a:t>
            </a:r>
            <a:endParaRPr lang="en-US" dirty="0">
              <a:cs typeface="Arial" panose="020B0604020202020204" pitchFamily="34" charset="0"/>
            </a:endParaRPr>
          </a:p>
          <a:p>
            <a:pPr marL="182563" indent="-182563">
              <a:buFont typeface="Arial" panose="020B0604020202020204" pitchFamily="34" charset="0"/>
              <a:buChar char="•"/>
            </a:pPr>
            <a:endParaRPr lang="en-US" dirty="0" smtClean="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168" y="2119086"/>
            <a:ext cx="4011658" cy="2675745"/>
          </a:xfrm>
          <a:prstGeom prst="rect">
            <a:avLst/>
          </a:prstGeom>
        </p:spPr>
      </p:pic>
    </p:spTree>
    <p:extLst>
      <p:ext uri="{BB962C8B-B14F-4D97-AF65-F5344CB8AC3E}">
        <p14:creationId xmlns:p14="http://schemas.microsoft.com/office/powerpoint/2010/main" val="22653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1000"/>
                                        <p:tgtEl>
                                          <p:spTgt spid="15">
                                            <p:txEl>
                                              <p:pRg st="3" end="3"/>
                                            </p:txEl>
                                          </p:spTgt>
                                        </p:tgtEl>
                                      </p:cBhvr>
                                    </p:animEffect>
                                    <p:anim calcmode="lin" valueType="num">
                                      <p:cBhvr>
                                        <p:cTn id="2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1000"/>
                                        <p:tgtEl>
                                          <p:spTgt spid="15">
                                            <p:txEl>
                                              <p:pRg st="4" end="4"/>
                                            </p:txEl>
                                          </p:spTgt>
                                        </p:tgtEl>
                                      </p:cBhvr>
                                    </p:animEffect>
                                    <p:anim calcmode="lin" valueType="num">
                                      <p:cBhvr>
                                        <p:cTn id="36"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399282"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US" sz="3200" b="1" dirty="0" smtClean="0">
                <a:solidFill>
                  <a:srgbClr val="FFFFFF"/>
                </a:solidFill>
                <a:latin typeface="Arial" panose="020B0604020202020204" pitchFamily="34" charset="0"/>
                <a:cs typeface="Arial" panose="020B0604020202020204" pitchFamily="34" charset="0"/>
              </a:rPr>
              <a:t>Trauma and Homelessness</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solidFill>
                  <a:srgbClr val="9D3F7B"/>
                </a:solidFill>
                <a:latin typeface="Arial" panose="020B0604020202020204" pitchFamily="34" charset="0"/>
                <a:cs typeface="Arial" panose="020B0604020202020204" pitchFamily="34" charset="0"/>
              </a:rPr>
              <a:t>www.homeless.org.uk</a:t>
            </a:r>
            <a:endParaRPr lang="en-US" sz="1600" dirty="0">
              <a:solidFill>
                <a:srgbClr val="9D3F7B"/>
              </a:solidFill>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solidFill>
                  <a:srgbClr val="9D3F7B"/>
                </a:solidFill>
                <a:latin typeface="Arial" panose="020B0604020202020204" pitchFamily="34" charset="0"/>
                <a:cs typeface="Arial" panose="020B0604020202020204" pitchFamily="34" charset="0"/>
              </a:rPr>
              <a:t>Let’s </a:t>
            </a:r>
            <a:r>
              <a:rPr lang="en-US" sz="1600" dirty="0" smtClean="0">
                <a:solidFill>
                  <a:srgbClr val="9D3F7B"/>
                </a:solidFill>
                <a:latin typeface="Arial" panose="020B0604020202020204" pitchFamily="34" charset="0"/>
                <a:cs typeface="Arial" panose="020B0604020202020204" pitchFamily="34" charset="0"/>
              </a:rPr>
              <a:t>end homelessness</a:t>
            </a:r>
            <a:r>
              <a:rPr lang="en-US" sz="1600" b="0" dirty="0" smtClean="0">
                <a:solidFill>
                  <a:srgbClr val="9D3F7B"/>
                </a:solidFill>
                <a:latin typeface="Arial" panose="020B0604020202020204" pitchFamily="34" charset="0"/>
                <a:cs typeface="Arial" panose="020B0604020202020204" pitchFamily="34" charset="0"/>
              </a:rPr>
              <a:t> together</a:t>
            </a:r>
            <a:endParaRPr lang="en-US" sz="1600" b="0" dirty="0">
              <a:solidFill>
                <a:srgbClr val="9D3F7B"/>
              </a:solidFill>
              <a:latin typeface="Arial" panose="020B0604020202020204" pitchFamily="34" charset="0"/>
              <a:cs typeface="Arial" panose="020B0604020202020204" pitchFamily="34" charset="0"/>
            </a:endParaRPr>
          </a:p>
        </p:txBody>
      </p:sp>
      <p:sp>
        <p:nvSpPr>
          <p:cNvPr id="2" name="TextBox 1"/>
          <p:cNvSpPr txBox="1"/>
          <p:nvPr/>
        </p:nvSpPr>
        <p:spPr>
          <a:xfrm>
            <a:off x="423945" y="1407886"/>
            <a:ext cx="4365769" cy="3970318"/>
          </a:xfrm>
          <a:prstGeom prst="rect">
            <a:avLst/>
          </a:prstGeom>
          <a:noFill/>
        </p:spPr>
        <p:txBody>
          <a:bodyPr wrap="square" rtlCol="0">
            <a:spAutoFit/>
          </a:bodyPr>
          <a:lstStyle/>
          <a:p>
            <a:r>
              <a:rPr lang="en-GB" dirty="0" smtClean="0">
                <a:solidFill>
                  <a:srgbClr val="000000"/>
                </a:solidFill>
              </a:rPr>
              <a:t>Research has found that:</a:t>
            </a:r>
          </a:p>
          <a:p>
            <a:endParaRPr lang="en-GB" dirty="0">
              <a:solidFill>
                <a:srgbClr val="000000"/>
              </a:solidFill>
            </a:endParaRPr>
          </a:p>
          <a:p>
            <a:pPr marL="285750" indent="-285750">
              <a:buFont typeface="Arial" panose="020B0604020202020204" pitchFamily="34" charset="0"/>
              <a:buChar char="•"/>
            </a:pPr>
            <a:r>
              <a:rPr lang="en-GB" dirty="0" smtClean="0">
                <a:solidFill>
                  <a:srgbClr val="000000"/>
                </a:solidFill>
              </a:rPr>
              <a:t>Experiencing trauma can lead to homelessness, losing your home can be traumatic and being homeless can be traumatic</a:t>
            </a:r>
          </a:p>
          <a:p>
            <a:pPr algn="r"/>
            <a:r>
              <a:rPr lang="en-GB" i="1" dirty="0" smtClean="0">
                <a:solidFill>
                  <a:srgbClr val="000000"/>
                </a:solidFill>
              </a:rPr>
              <a:t>Goodman et al (1991)</a:t>
            </a:r>
          </a:p>
          <a:p>
            <a:pPr algn="r"/>
            <a:endParaRPr lang="en-GB" i="1" dirty="0" smtClean="0">
              <a:solidFill>
                <a:srgbClr val="000000"/>
              </a:solidFill>
            </a:endParaRPr>
          </a:p>
          <a:p>
            <a:endParaRPr lang="en-GB" dirty="0">
              <a:solidFill>
                <a:srgbClr val="000000"/>
              </a:solidFill>
            </a:endParaRPr>
          </a:p>
          <a:p>
            <a:pPr marL="285750" indent="-285750">
              <a:buFont typeface="Arial" panose="020B0604020202020204" pitchFamily="34" charset="0"/>
              <a:buChar char="•"/>
            </a:pPr>
            <a:r>
              <a:rPr lang="en-GB" dirty="0" smtClean="0">
                <a:solidFill>
                  <a:srgbClr val="000000"/>
                </a:solidFill>
              </a:rPr>
              <a:t>There is a strong link between homelessness and complex trauma (trauma in early childhood). </a:t>
            </a:r>
          </a:p>
          <a:p>
            <a:pPr algn="r"/>
            <a:r>
              <a:rPr lang="en-GB" i="1" dirty="0" smtClean="0">
                <a:solidFill>
                  <a:srgbClr val="000000"/>
                </a:solidFill>
              </a:rPr>
              <a:t>Nick Maguire et al (Southampton </a:t>
            </a:r>
            <a:r>
              <a:rPr lang="en-GB" i="1" dirty="0" err="1" smtClean="0">
                <a:solidFill>
                  <a:srgbClr val="000000"/>
                </a:solidFill>
              </a:rPr>
              <a:t>Uni</a:t>
            </a:r>
            <a:r>
              <a:rPr lang="en-GB" i="1" dirty="0" smtClean="0">
                <a:solidFill>
                  <a:srgbClr val="000000"/>
                </a:solidFill>
              </a:rPr>
              <a:t>)</a:t>
            </a:r>
          </a:p>
          <a:p>
            <a:pPr marL="285750" indent="-285750">
              <a:buFont typeface="Arial" panose="020B0604020202020204" pitchFamily="34" charset="0"/>
              <a:buChar char="•"/>
            </a:pPr>
            <a:endParaRPr lang="en-GB" dirty="0">
              <a:solidFill>
                <a:srgbClr val="000000"/>
              </a:solidFill>
            </a:endParaRPr>
          </a:p>
        </p:txBody>
      </p:sp>
      <p:sp>
        <p:nvSpPr>
          <p:cNvPr id="3" name="TextBox 2"/>
          <p:cNvSpPr txBox="1"/>
          <p:nvPr/>
        </p:nvSpPr>
        <p:spPr>
          <a:xfrm>
            <a:off x="5138057" y="1407886"/>
            <a:ext cx="3585029"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0000"/>
                </a:solidFill>
              </a:rPr>
              <a:t>85% of those in touch with criminal justice, substance misuse and homelessness services have experienced trauma as </a:t>
            </a:r>
            <a:r>
              <a:rPr lang="en-GB" dirty="0" smtClean="0">
                <a:solidFill>
                  <a:srgbClr val="000000"/>
                </a:solidFill>
              </a:rPr>
              <a:t>children.</a:t>
            </a:r>
            <a:endParaRPr lang="en-GB" dirty="0">
              <a:solidFill>
                <a:srgbClr val="000000"/>
              </a:solidFill>
            </a:endParaRPr>
          </a:p>
          <a:p>
            <a:pPr algn="r"/>
            <a:r>
              <a:rPr lang="en-GB" i="1" dirty="0" err="1" smtClean="0"/>
              <a:t>Lankelly</a:t>
            </a:r>
            <a:r>
              <a:rPr lang="en-GB" i="1" dirty="0" smtClean="0"/>
              <a:t> Chase Foundation, (2015)</a:t>
            </a:r>
            <a:endParaRPr lang="en-US" i="1" dirty="0"/>
          </a:p>
        </p:txBody>
      </p:sp>
      <p:sp>
        <p:nvSpPr>
          <p:cNvPr id="4" name="TextBox 3"/>
          <p:cNvSpPr txBox="1"/>
          <p:nvPr/>
        </p:nvSpPr>
        <p:spPr>
          <a:xfrm>
            <a:off x="5442857" y="3900877"/>
            <a:ext cx="3280229" cy="1754326"/>
          </a:xfrm>
          <a:prstGeom prst="rect">
            <a:avLst/>
          </a:prstGeom>
          <a:solidFill>
            <a:schemeClr val="accent1">
              <a:lumMod val="20000"/>
              <a:lumOff val="8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en-GB" dirty="0" smtClean="0"/>
              <a:t>Historic service provision; shelter/housing, food, clothes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Services are now working in a more therapeutic way</a:t>
            </a:r>
            <a:endParaRPr lang="en-US" dirty="0"/>
          </a:p>
        </p:txBody>
      </p:sp>
    </p:spTree>
    <p:extLst>
      <p:ext uri="{BB962C8B-B14F-4D97-AF65-F5344CB8AC3E}">
        <p14:creationId xmlns:p14="http://schemas.microsoft.com/office/powerpoint/2010/main" val="239750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US" sz="3200" b="1" dirty="0" smtClean="0">
                <a:solidFill>
                  <a:srgbClr val="FFFFFF"/>
                </a:solidFill>
                <a:latin typeface="Arial" panose="020B0604020202020204" pitchFamily="34" charset="0"/>
                <a:cs typeface="Arial" panose="020B0604020202020204" pitchFamily="34" charset="0"/>
              </a:rPr>
              <a:t>What is trauma?</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95300" y="1409700"/>
            <a:ext cx="7785100" cy="4247317"/>
          </a:xfrm>
          <a:prstGeom prst="rect">
            <a:avLst/>
          </a:prstGeom>
          <a:noFill/>
        </p:spPr>
        <p:txBody>
          <a:bodyPr wrap="square" rtlCol="0">
            <a:spAutoFit/>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An event which leaves a person feeling HELPLESS and TERRIFIED: lack of control/unpredictability, loss of safety, fear of serious harm/death</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CA" dirty="0" smtClean="0"/>
              <a:t>Defined </a:t>
            </a:r>
            <a:r>
              <a:rPr lang="en-CA" dirty="0"/>
              <a:t>by the experience of the individual NOT the </a:t>
            </a:r>
            <a:r>
              <a:rPr lang="en-CA" dirty="0" smtClean="0"/>
              <a:t>event</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Not </a:t>
            </a:r>
            <a:r>
              <a:rPr lang="en-CA" dirty="0"/>
              <a:t>everyone that experiences trauma will develop chronic symptoms.  This will depend on their </a:t>
            </a:r>
            <a:r>
              <a:rPr lang="en-CA" dirty="0" smtClean="0"/>
              <a:t>RESILIENCE</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smtClean="0"/>
              <a:t>Early childhood trauma has more of an effect than only experiencing trauma as an adult</a:t>
            </a:r>
            <a:endParaRPr lang="en-CA"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724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US" sz="3200" b="1" dirty="0" smtClean="0">
                <a:solidFill>
                  <a:srgbClr val="FFFFFF"/>
                </a:solidFill>
                <a:latin typeface="Arial" panose="020B0604020202020204" pitchFamily="34" charset="0"/>
                <a:cs typeface="Arial" panose="020B0604020202020204" pitchFamily="34" charset="0"/>
              </a:rPr>
              <a:t>Complex trauma</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57199" y="1269242"/>
            <a:ext cx="4559301" cy="473785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500" b="0" i="0" kern="1200">
                <a:solidFill>
                  <a:schemeClr val="accent1"/>
                </a:solidFill>
                <a:latin typeface="+mj-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CA" sz="1800" dirty="0" smtClean="0">
              <a:solidFill>
                <a:schemeClr val="tx1"/>
              </a:solidFill>
              <a:latin typeface="+mn-lt"/>
            </a:endParaRPr>
          </a:p>
          <a:p>
            <a:pPr marL="285750" indent="-285750" algn="l">
              <a:buFont typeface="Arial" panose="020B0604020202020204" pitchFamily="34" charset="0"/>
              <a:buChar char="•"/>
            </a:pPr>
            <a:r>
              <a:rPr lang="en-CA" sz="1800" dirty="0" smtClean="0">
                <a:solidFill>
                  <a:schemeClr val="tx1"/>
                </a:solidFill>
                <a:latin typeface="+mn-lt"/>
              </a:rPr>
              <a:t>Prolonged or multiple trauma (abuse/neglect) usually from caregiver in early childhood</a:t>
            </a:r>
          </a:p>
          <a:p>
            <a:pPr algn="l"/>
            <a:endParaRPr lang="en-CA" sz="1800" dirty="0">
              <a:solidFill>
                <a:schemeClr val="tx1"/>
              </a:solidFill>
              <a:latin typeface="+mn-lt"/>
            </a:endParaRPr>
          </a:p>
          <a:p>
            <a:pPr marL="285750" indent="-285750" algn="l">
              <a:buFont typeface="Arial" panose="020B0604020202020204" pitchFamily="34" charset="0"/>
              <a:buChar char="•"/>
            </a:pPr>
            <a:r>
              <a:rPr lang="en-CA" sz="1800" dirty="0" smtClean="0">
                <a:solidFill>
                  <a:schemeClr val="tx1"/>
                </a:solidFill>
                <a:latin typeface="+mn-lt"/>
              </a:rPr>
              <a:t>Profound lifelong effects – physical health, mental health and social</a:t>
            </a:r>
            <a:endParaRPr lang="en-CA" sz="1800" dirty="0">
              <a:solidFill>
                <a:schemeClr val="tx1"/>
              </a:solidFill>
              <a:latin typeface="+mn-lt"/>
            </a:endParaRPr>
          </a:p>
          <a:p>
            <a:pPr marL="285750" indent="-285750" algn="l">
              <a:buFont typeface="Arial" panose="020B0604020202020204" pitchFamily="34" charset="0"/>
              <a:buChar char="•"/>
            </a:pPr>
            <a:endParaRPr lang="en-CA" sz="1800" dirty="0" smtClean="0">
              <a:solidFill>
                <a:schemeClr val="tx1"/>
              </a:solidFill>
              <a:latin typeface="+mn-lt"/>
            </a:endParaRPr>
          </a:p>
          <a:p>
            <a:pPr marL="285750" indent="-285750" algn="l">
              <a:buFont typeface="Arial" panose="020B0604020202020204" pitchFamily="34" charset="0"/>
              <a:buChar char="•"/>
            </a:pPr>
            <a:r>
              <a:rPr lang="en-CA" sz="1800" dirty="0" smtClean="0">
                <a:solidFill>
                  <a:schemeClr val="tx1"/>
                </a:solidFill>
                <a:latin typeface="+mn-lt"/>
              </a:rPr>
              <a:t>Common among people with mental illness, prison histories, suicide attempts, eating disorders, drug and alcohol addictions</a:t>
            </a:r>
          </a:p>
          <a:p>
            <a:pPr marL="285750" indent="-285750" algn="l">
              <a:buFont typeface="Arial" panose="020B0604020202020204" pitchFamily="34" charset="0"/>
              <a:buChar char="•"/>
            </a:pPr>
            <a:endParaRPr lang="en-CA" sz="1800" dirty="0" smtClean="0">
              <a:solidFill>
                <a:schemeClr val="tx1"/>
              </a:solidFill>
              <a:latin typeface="+mn-lt"/>
            </a:endParaRPr>
          </a:p>
          <a:p>
            <a:pPr marL="285750" indent="-285750" algn="l">
              <a:buFont typeface="Arial" panose="020B0604020202020204" pitchFamily="34" charset="0"/>
              <a:buChar char="•"/>
            </a:pPr>
            <a:r>
              <a:rPr lang="en-CA" sz="1800" dirty="0">
                <a:solidFill>
                  <a:schemeClr val="tx1"/>
                </a:solidFill>
              </a:rPr>
              <a:t>Likely to continue experiencing trauma into adulthood and throughout life</a:t>
            </a:r>
          </a:p>
          <a:p>
            <a:pPr marL="285750" indent="-285750" algn="l">
              <a:buFont typeface="Arial" panose="020B0604020202020204" pitchFamily="34" charset="0"/>
              <a:buChar char="•"/>
            </a:pPr>
            <a:endParaRPr lang="en-CA" sz="1800" dirty="0">
              <a:solidFill>
                <a:schemeClr val="tx1"/>
              </a:solidFill>
              <a:latin typeface="+mn-lt"/>
            </a:endParaRPr>
          </a:p>
          <a:p>
            <a:pPr algn="l"/>
            <a:endParaRPr lang="en-CA" sz="1800" dirty="0" smtClean="0">
              <a:solidFill>
                <a:schemeClr val="tx1"/>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318" y="1953071"/>
            <a:ext cx="3334601" cy="2672891"/>
          </a:xfrm>
          <a:prstGeom prst="rect">
            <a:avLst/>
          </a:prstGeom>
        </p:spPr>
      </p:pic>
    </p:spTree>
    <p:extLst>
      <p:ext uri="{BB962C8B-B14F-4D97-AF65-F5344CB8AC3E}">
        <p14:creationId xmlns:p14="http://schemas.microsoft.com/office/powerpoint/2010/main" val="2838406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399282"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US" sz="3200" b="1" dirty="0" smtClean="0">
                <a:solidFill>
                  <a:srgbClr val="FFFFFF"/>
                </a:solidFill>
                <a:latin typeface="Arial" panose="020B0604020202020204" pitchFamily="34" charset="0"/>
                <a:cs typeface="Arial" panose="020B0604020202020204" pitchFamily="34" charset="0"/>
              </a:rPr>
              <a:t>Attachment Theory</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solidFill>
                  <a:srgbClr val="9D3F7B"/>
                </a:solidFill>
                <a:latin typeface="Arial" panose="020B0604020202020204" pitchFamily="34" charset="0"/>
                <a:cs typeface="Arial" panose="020B0604020202020204" pitchFamily="34" charset="0"/>
              </a:rPr>
              <a:t>www.homeless.org.uk</a:t>
            </a:r>
            <a:endParaRPr lang="en-US" sz="1600" dirty="0">
              <a:solidFill>
                <a:srgbClr val="9D3F7B"/>
              </a:solidFill>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solidFill>
                  <a:srgbClr val="9D3F7B"/>
                </a:solidFill>
                <a:latin typeface="Arial" panose="020B0604020202020204" pitchFamily="34" charset="0"/>
                <a:cs typeface="Arial" panose="020B0604020202020204" pitchFamily="34" charset="0"/>
              </a:rPr>
              <a:t>Let’s </a:t>
            </a:r>
            <a:r>
              <a:rPr lang="en-US" sz="1600" dirty="0" smtClean="0">
                <a:solidFill>
                  <a:srgbClr val="9D3F7B"/>
                </a:solidFill>
                <a:latin typeface="Arial" panose="020B0604020202020204" pitchFamily="34" charset="0"/>
                <a:cs typeface="Arial" panose="020B0604020202020204" pitchFamily="34" charset="0"/>
              </a:rPr>
              <a:t>end homelessness</a:t>
            </a:r>
            <a:r>
              <a:rPr lang="en-US" sz="1600" b="0" dirty="0" smtClean="0">
                <a:solidFill>
                  <a:srgbClr val="9D3F7B"/>
                </a:solidFill>
                <a:latin typeface="Arial" panose="020B0604020202020204" pitchFamily="34" charset="0"/>
                <a:cs typeface="Arial" panose="020B0604020202020204" pitchFamily="34" charset="0"/>
              </a:rPr>
              <a:t> together</a:t>
            </a:r>
            <a:endParaRPr lang="en-US" sz="1600" b="0" dirty="0">
              <a:solidFill>
                <a:srgbClr val="9D3F7B"/>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72" y="1973943"/>
            <a:ext cx="3430208" cy="2572656"/>
          </a:xfrm>
          <a:prstGeom prst="rect">
            <a:avLst/>
          </a:prstGeom>
        </p:spPr>
      </p:pic>
      <p:sp>
        <p:nvSpPr>
          <p:cNvPr id="5" name="Rectangle 4"/>
          <p:cNvSpPr/>
          <p:nvPr/>
        </p:nvSpPr>
        <p:spPr>
          <a:xfrm>
            <a:off x="3994484" y="1588168"/>
            <a:ext cx="4491790" cy="3970318"/>
          </a:xfrm>
          <a:prstGeom prst="rect">
            <a:avLst/>
          </a:prstGeom>
        </p:spPr>
        <p:txBody>
          <a:bodyPr wrap="square">
            <a:spAutoFit/>
          </a:bodyPr>
          <a:lstStyle/>
          <a:p>
            <a:pPr marL="285750" indent="-285750">
              <a:buFont typeface="Arial" panose="020B0604020202020204" pitchFamily="34" charset="0"/>
              <a:buChar char="•"/>
            </a:pPr>
            <a:r>
              <a:rPr lang="en-CA" dirty="0"/>
              <a:t>From birth we learn how to relate to others and the world through our </a:t>
            </a:r>
            <a:r>
              <a:rPr lang="en-CA" dirty="0" smtClean="0"/>
              <a:t>caregiver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We are also taught to understand our own emotions and how to control </a:t>
            </a:r>
            <a:r>
              <a:rPr lang="en-CA" dirty="0" smtClean="0"/>
              <a:t>them</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Many things are gained through this relationship which are crucial for a functioning </a:t>
            </a:r>
            <a:r>
              <a:rPr lang="en-CA" dirty="0" smtClean="0"/>
              <a:t>personality</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If all is well, the child develops a ‘secure’ attachment and is unlikely to have further issues</a:t>
            </a:r>
          </a:p>
        </p:txBody>
      </p:sp>
    </p:spTree>
    <p:extLst>
      <p:ext uri="{BB962C8B-B14F-4D97-AF65-F5344CB8AC3E}">
        <p14:creationId xmlns:p14="http://schemas.microsoft.com/office/powerpoint/2010/main" val="1616467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Attachment Theory</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95300" y="1409700"/>
            <a:ext cx="7785100" cy="5632311"/>
          </a:xfrm>
          <a:prstGeom prst="rect">
            <a:avLst/>
          </a:prstGeom>
          <a:noFill/>
        </p:spPr>
        <p:txBody>
          <a:bodyPr wrap="square" rtlCol="0">
            <a:spAutoFit/>
          </a:bodyPr>
          <a:lstStyle/>
          <a:p>
            <a:r>
              <a:rPr lang="en-CA" dirty="0"/>
              <a:t>If the caregiver is unavailable or abusive an individual may not learn</a:t>
            </a:r>
            <a:r>
              <a:rPr lang="en-CA" dirty="0" smtClean="0"/>
              <a:t>:</a:t>
            </a:r>
          </a:p>
          <a:p>
            <a:endParaRPr lang="en-CA" dirty="0"/>
          </a:p>
          <a:p>
            <a:pPr>
              <a:buFont typeface="Wingdings" pitchFamily="2" charset="2"/>
              <a:buChar char="Ø"/>
            </a:pPr>
            <a:r>
              <a:rPr lang="en-CA" dirty="0"/>
              <a:t>How to feel safe/secure in self and with </a:t>
            </a:r>
            <a:r>
              <a:rPr lang="en-CA" dirty="0" smtClean="0"/>
              <a:t>others</a:t>
            </a:r>
            <a:endParaRPr lang="en-CA" dirty="0"/>
          </a:p>
          <a:p>
            <a:pPr>
              <a:buFont typeface="Wingdings" pitchFamily="2" charset="2"/>
              <a:buChar char="Ø"/>
            </a:pPr>
            <a:endParaRPr lang="en-CA" dirty="0" smtClean="0"/>
          </a:p>
          <a:p>
            <a:pPr>
              <a:buFont typeface="Wingdings" pitchFamily="2" charset="2"/>
              <a:buChar char="Ø"/>
            </a:pPr>
            <a:r>
              <a:rPr lang="en-CA" dirty="0" smtClean="0"/>
              <a:t>The </a:t>
            </a:r>
            <a:r>
              <a:rPr lang="en-CA" dirty="0"/>
              <a:t>difference between intimacy and sexual contact</a:t>
            </a:r>
          </a:p>
          <a:p>
            <a:pPr>
              <a:buFont typeface="Wingdings" pitchFamily="2" charset="2"/>
              <a:buChar char="Ø"/>
            </a:pPr>
            <a:endParaRPr lang="en-CA" dirty="0" smtClean="0"/>
          </a:p>
          <a:p>
            <a:pPr>
              <a:buFont typeface="Wingdings" pitchFamily="2" charset="2"/>
              <a:buChar char="Ø"/>
            </a:pPr>
            <a:r>
              <a:rPr lang="en-CA" dirty="0" smtClean="0"/>
              <a:t>To understand </a:t>
            </a:r>
            <a:r>
              <a:rPr lang="en-CA" dirty="0"/>
              <a:t>facial </a:t>
            </a:r>
            <a:r>
              <a:rPr lang="en-CA" dirty="0" smtClean="0"/>
              <a:t>expressions or how to gage emotions </a:t>
            </a:r>
            <a:r>
              <a:rPr lang="en-CA" dirty="0"/>
              <a:t>in others</a:t>
            </a:r>
          </a:p>
          <a:p>
            <a:pPr>
              <a:buFont typeface="Wingdings" pitchFamily="2" charset="2"/>
              <a:buChar char="Ø"/>
            </a:pPr>
            <a:endParaRPr lang="en-CA" dirty="0" smtClean="0"/>
          </a:p>
          <a:p>
            <a:pPr>
              <a:buFont typeface="Wingdings" pitchFamily="2" charset="2"/>
              <a:buChar char="Ø"/>
            </a:pPr>
            <a:r>
              <a:rPr lang="en-CA" dirty="0" smtClean="0"/>
              <a:t>How </a:t>
            </a:r>
            <a:r>
              <a:rPr lang="en-CA" dirty="0"/>
              <a:t>to understand and deal with </a:t>
            </a:r>
            <a:r>
              <a:rPr lang="en-CA" dirty="0" smtClean="0"/>
              <a:t>their own </a:t>
            </a:r>
            <a:r>
              <a:rPr lang="en-CA" dirty="0"/>
              <a:t>emotions</a:t>
            </a:r>
          </a:p>
          <a:p>
            <a:pPr>
              <a:buFont typeface="Wingdings" pitchFamily="2" charset="2"/>
              <a:buChar char="Ø"/>
            </a:pPr>
            <a:endParaRPr lang="en-CA" dirty="0" smtClean="0"/>
          </a:p>
          <a:p>
            <a:pPr>
              <a:buFont typeface="Wingdings" pitchFamily="2" charset="2"/>
              <a:buChar char="Ø"/>
            </a:pPr>
            <a:r>
              <a:rPr lang="en-CA" dirty="0" smtClean="0"/>
              <a:t>Confidence</a:t>
            </a:r>
            <a:r>
              <a:rPr lang="en-CA" dirty="0"/>
              <a:t>, self worth</a:t>
            </a:r>
          </a:p>
          <a:p>
            <a:pPr>
              <a:buFont typeface="Wingdings" pitchFamily="2" charset="2"/>
              <a:buChar char="Ø"/>
            </a:pPr>
            <a:endParaRPr lang="en-CA" dirty="0" smtClean="0"/>
          </a:p>
          <a:p>
            <a:pPr>
              <a:buFont typeface="Wingdings" pitchFamily="2" charset="2"/>
              <a:buChar char="Ø"/>
            </a:pPr>
            <a:r>
              <a:rPr lang="en-CA" dirty="0" smtClean="0"/>
              <a:t>How </a:t>
            </a:r>
            <a:r>
              <a:rPr lang="en-CA" dirty="0"/>
              <a:t>to engage </a:t>
            </a:r>
            <a:r>
              <a:rPr lang="en-CA" dirty="0" smtClean="0"/>
              <a:t>socially</a:t>
            </a:r>
          </a:p>
          <a:p>
            <a:pPr>
              <a:buFont typeface="Wingdings" pitchFamily="2" charset="2"/>
              <a:buChar char="Ø"/>
            </a:pPr>
            <a:endParaRPr lang="en-CA" dirty="0"/>
          </a:p>
          <a:p>
            <a:pPr>
              <a:buFont typeface="Wingdings" pitchFamily="2" charset="2"/>
              <a:buChar char="Ø"/>
            </a:pPr>
            <a:r>
              <a:rPr lang="en-CA" dirty="0" smtClean="0"/>
              <a:t>How to appropriately get their needs met</a:t>
            </a:r>
            <a:endParaRPr lang="en-CA" dirty="0"/>
          </a:p>
          <a:p>
            <a:pPr algn="r"/>
            <a:endParaRPr lang="en-CA" dirty="0" smtClean="0"/>
          </a:p>
          <a:p>
            <a:pPr algn="r"/>
            <a:endParaRPr lang="en-CA" dirty="0"/>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9643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anim calcmode="lin" valueType="num">
                                      <p:cBhvr>
                                        <p:cTn id="2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1000"/>
                                        <p:tgtEl>
                                          <p:spTgt spid="2">
                                            <p:txEl>
                                              <p:pRg st="10" end="10"/>
                                            </p:txEl>
                                          </p:spTgt>
                                        </p:tgtEl>
                                      </p:cBhvr>
                                    </p:animEffect>
                                    <p:anim calcmode="lin" valueType="num">
                                      <p:cBhvr>
                                        <p:cTn id="3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1000"/>
                                        <p:tgtEl>
                                          <p:spTgt spid="2">
                                            <p:txEl>
                                              <p:pRg st="12" end="12"/>
                                            </p:txEl>
                                          </p:spTgt>
                                        </p:tgtEl>
                                      </p:cBhvr>
                                    </p:animEffect>
                                    <p:anim calcmode="lin" valueType="num">
                                      <p:cBhvr>
                                        <p:cTn id="4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fade">
                                      <p:cBhvr>
                                        <p:cTn id="49" dur="1000"/>
                                        <p:tgtEl>
                                          <p:spTgt spid="2">
                                            <p:txEl>
                                              <p:pRg st="14" end="14"/>
                                            </p:txEl>
                                          </p:spTgt>
                                        </p:tgtEl>
                                      </p:cBhvr>
                                    </p:animEffect>
                                    <p:anim calcmode="lin" valueType="num">
                                      <p:cBhvr>
                                        <p:cTn id="50"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 y="360364"/>
            <a:ext cx="7185024" cy="666950"/>
          </a:xfrm>
          <a:solidFill>
            <a:schemeClr val="accent5">
              <a:alpha val="85000"/>
            </a:schemeClr>
          </a:solidFill>
          <a:ln>
            <a:noFill/>
          </a:ln>
        </p:spPr>
        <p:txBody>
          <a:bodyPr wrap="square" lIns="360000" tIns="108000" rIns="108000" bIns="108000" anchor="t" anchorCtr="0">
            <a:spAutoFit/>
          </a:bodyPr>
          <a:lstStyle/>
          <a:p>
            <a:pPr algn="l">
              <a:lnSpc>
                <a:spcPts val="3500"/>
              </a:lnSpc>
            </a:pPr>
            <a:r>
              <a:rPr lang="en-GB" sz="3200" b="1" dirty="0" smtClean="0">
                <a:solidFill>
                  <a:srgbClr val="FFFFFF"/>
                </a:solidFill>
                <a:latin typeface="Arial" panose="020B0604020202020204" pitchFamily="34" charset="0"/>
                <a:cs typeface="Arial" panose="020B0604020202020204" pitchFamily="34" charset="0"/>
              </a:rPr>
              <a:t>Insecure attachments as adults</a:t>
            </a:r>
            <a:endParaRPr lang="en-US" sz="3200" b="1" dirty="0">
              <a:solidFill>
                <a:srgbClr val="FFFFFF"/>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4294967295"/>
          </p:nvPr>
        </p:nvSpPr>
        <p:spPr>
          <a:xfrm>
            <a:off x="0"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r>
              <a:rPr lang="en-US" sz="1600" dirty="0" smtClean="0">
                <a:latin typeface="Arial" panose="020B0604020202020204" pitchFamily="34" charset="0"/>
                <a:cs typeface="Arial" panose="020B0604020202020204" pitchFamily="34" charset="0"/>
              </a:rPr>
              <a:t>www.homeless.org.uk</a:t>
            </a:r>
            <a:endParaRPr lang="en-US" sz="1600" dirty="0">
              <a:latin typeface="Arial" panose="020B0604020202020204" pitchFamily="34" charset="0"/>
              <a:cs typeface="Arial" panose="020B0604020202020204" pitchFamily="34" charset="0"/>
            </a:endParaRPr>
          </a:p>
        </p:txBody>
      </p:sp>
      <p:sp>
        <p:nvSpPr>
          <p:cNvPr id="12" name="Footer Placeholder 4"/>
          <p:cNvSpPr>
            <a:spLocks noGrp="1"/>
          </p:cNvSpPr>
          <p:nvPr>
            <p:ph type="ftr" sz="quarter" idx="4294967295"/>
          </p:nvPr>
        </p:nvSpPr>
        <p:spPr>
          <a:xfrm>
            <a:off x="4570413" y="6220781"/>
            <a:ext cx="4570413" cy="637219"/>
          </a:xfrm>
          <a:prstGeom prst="rect">
            <a:avLst/>
          </a:prstGeom>
          <a:solidFill>
            <a:schemeClr val="bg2"/>
          </a:solidFill>
        </p:spPr>
        <p:txBody>
          <a:bodyPr lIns="360000" tIns="360000" rIns="360000" bIns="414000" anchor="ctr" anchorCtr="0"/>
          <a:lstStyle>
            <a:lvl1pPr algn="l">
              <a:defRPr sz="1800" b="1" i="0">
                <a:solidFill>
                  <a:schemeClr val="tx2"/>
                </a:solidFill>
                <a:latin typeface="Proxima Nova Bold"/>
                <a:cs typeface="Proxima Nova Bold"/>
              </a:defRPr>
            </a:lvl1pPr>
          </a:lstStyle>
          <a:p>
            <a:pPr algn="r"/>
            <a:r>
              <a:rPr lang="en-US" sz="1600" b="0" dirty="0" smtClean="0">
                <a:latin typeface="Arial" panose="020B0604020202020204" pitchFamily="34" charset="0"/>
                <a:cs typeface="Arial" panose="020B0604020202020204" pitchFamily="34" charset="0"/>
              </a:rPr>
              <a:t>Let’s </a:t>
            </a:r>
            <a:r>
              <a:rPr lang="en-US" sz="1600" dirty="0" smtClean="0">
                <a:latin typeface="Arial" panose="020B0604020202020204" pitchFamily="34" charset="0"/>
                <a:cs typeface="Arial" panose="020B0604020202020204" pitchFamily="34" charset="0"/>
              </a:rPr>
              <a:t>end homelessness</a:t>
            </a:r>
            <a:r>
              <a:rPr lang="en-US" sz="1600" b="0" dirty="0" smtClean="0">
                <a:latin typeface="Arial" panose="020B0604020202020204" pitchFamily="34" charset="0"/>
                <a:cs typeface="Arial" panose="020B0604020202020204" pitchFamily="34" charset="0"/>
              </a:rPr>
              <a:t> together</a:t>
            </a:r>
            <a:endParaRPr lang="en-US" sz="1600" b="0" dirty="0">
              <a:latin typeface="Arial" panose="020B0604020202020204" pitchFamily="34" charset="0"/>
              <a:cs typeface="Arial" panose="020B0604020202020204" pitchFamily="34" charset="0"/>
            </a:endParaRPr>
          </a:p>
        </p:txBody>
      </p:sp>
      <p:sp>
        <p:nvSpPr>
          <p:cNvPr id="13" name="TextBox 12"/>
          <p:cNvSpPr txBox="1"/>
          <p:nvPr/>
        </p:nvSpPr>
        <p:spPr>
          <a:xfrm>
            <a:off x="-25400" y="5943782"/>
            <a:ext cx="404283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SHP</a:t>
            </a:r>
            <a:endParaRPr lang="en-GB" sz="12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95300" y="1409700"/>
            <a:ext cx="7785100" cy="1200329"/>
          </a:xfrm>
          <a:prstGeom prst="rect">
            <a:avLst/>
          </a:prstGeom>
          <a:noFill/>
        </p:spPr>
        <p:txBody>
          <a:bodyPr wrap="square" rtlCol="0">
            <a:spAutoFit/>
          </a:bodyPr>
          <a:lstStyle/>
          <a:p>
            <a:pPr algn="r"/>
            <a:endParaRPr lang="en-CA" dirty="0" smtClean="0"/>
          </a:p>
          <a:p>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
        <p:nvSpPr>
          <p:cNvPr id="3" name="Rectangle 2"/>
          <p:cNvSpPr/>
          <p:nvPr/>
        </p:nvSpPr>
        <p:spPr>
          <a:xfrm>
            <a:off x="381000" y="1638888"/>
            <a:ext cx="8229600" cy="3693319"/>
          </a:xfrm>
          <a:prstGeom prst="rect">
            <a:avLst/>
          </a:prstGeom>
        </p:spPr>
        <p:txBody>
          <a:bodyPr wrap="square">
            <a:spAutoFit/>
          </a:bodyPr>
          <a:lstStyle/>
          <a:p>
            <a:r>
              <a:rPr lang="en-CA" dirty="0" smtClean="0"/>
              <a:t>People with an insecure attachment may think that:   </a:t>
            </a:r>
          </a:p>
          <a:p>
            <a:endParaRPr lang="en-CA" dirty="0"/>
          </a:p>
          <a:p>
            <a:pPr marL="285750" indent="-285750">
              <a:buFont typeface="Arial" panose="020B0604020202020204" pitchFamily="34" charset="0"/>
              <a:buChar char="•"/>
            </a:pPr>
            <a:r>
              <a:rPr lang="en-CA" dirty="0"/>
              <a:t>Others cannot be trusted or want to hurt them </a:t>
            </a:r>
            <a:endParaRPr lang="en-CA" dirty="0" smtClean="0"/>
          </a:p>
          <a:p>
            <a:pPr marL="285750" indent="-285750">
              <a:buFont typeface="Arial" panose="020B0604020202020204" pitchFamily="34" charset="0"/>
              <a:buChar char="•"/>
            </a:pPr>
            <a:r>
              <a:rPr lang="en-CA" dirty="0" smtClean="0"/>
              <a:t>The </a:t>
            </a:r>
            <a:r>
              <a:rPr lang="en-CA" dirty="0"/>
              <a:t>world is dangerous</a:t>
            </a:r>
          </a:p>
          <a:p>
            <a:pPr marL="285750" indent="-285750">
              <a:buFont typeface="Arial" panose="020B0604020202020204" pitchFamily="34" charset="0"/>
              <a:buChar char="•"/>
            </a:pPr>
            <a:r>
              <a:rPr lang="en-CA" dirty="0" smtClean="0"/>
              <a:t>Life </a:t>
            </a:r>
            <a:r>
              <a:rPr lang="en-CA" dirty="0"/>
              <a:t>is unfair</a:t>
            </a:r>
          </a:p>
          <a:p>
            <a:pPr marL="285750" indent="-285750">
              <a:buFont typeface="Arial" panose="020B0604020202020204" pitchFamily="34" charset="0"/>
              <a:buChar char="•"/>
            </a:pPr>
            <a:r>
              <a:rPr lang="en-CA" dirty="0" smtClean="0"/>
              <a:t>Life </a:t>
            </a:r>
            <a:r>
              <a:rPr lang="en-CA" dirty="0"/>
              <a:t>has no meaning</a:t>
            </a:r>
          </a:p>
          <a:p>
            <a:pPr marL="285750" indent="-285750">
              <a:buFont typeface="Arial" panose="020B0604020202020204" pitchFamily="34" charset="0"/>
              <a:buChar char="•"/>
            </a:pPr>
            <a:r>
              <a:rPr lang="en-CA" dirty="0" smtClean="0"/>
              <a:t>They </a:t>
            </a:r>
            <a:r>
              <a:rPr lang="en-CA" dirty="0"/>
              <a:t>have no control or power</a:t>
            </a:r>
          </a:p>
          <a:p>
            <a:pPr marL="285750" indent="-285750">
              <a:buFont typeface="Arial" panose="020B0604020202020204" pitchFamily="34" charset="0"/>
              <a:buChar char="•"/>
            </a:pPr>
            <a:r>
              <a:rPr lang="en-CA" dirty="0" smtClean="0"/>
              <a:t>They </a:t>
            </a:r>
            <a:r>
              <a:rPr lang="en-CA" dirty="0"/>
              <a:t>need to be on guard all the time</a:t>
            </a:r>
          </a:p>
          <a:p>
            <a:pPr marL="285750" indent="-285750">
              <a:buFont typeface="Arial" panose="020B0604020202020204" pitchFamily="34" charset="0"/>
              <a:buChar char="•"/>
            </a:pPr>
            <a:r>
              <a:rPr lang="en-CA" dirty="0" smtClean="0"/>
              <a:t>They </a:t>
            </a:r>
            <a:r>
              <a:rPr lang="en-CA" dirty="0"/>
              <a:t>are a bad person and the abuse was their fault</a:t>
            </a:r>
          </a:p>
          <a:p>
            <a:pPr marL="285750" indent="-285750">
              <a:buFont typeface="Arial" panose="020B0604020202020204" pitchFamily="34" charset="0"/>
              <a:buChar char="•"/>
            </a:pPr>
            <a:r>
              <a:rPr lang="en-CA" dirty="0" smtClean="0"/>
              <a:t>They </a:t>
            </a:r>
            <a:r>
              <a:rPr lang="en-CA" dirty="0"/>
              <a:t>cannot protect themself</a:t>
            </a:r>
          </a:p>
          <a:p>
            <a:endParaRPr lang="en-CA" dirty="0"/>
          </a:p>
          <a:p>
            <a:r>
              <a:rPr lang="en-CA" dirty="0"/>
              <a:t>They </a:t>
            </a:r>
            <a:r>
              <a:rPr lang="en-CA" dirty="0" smtClean="0"/>
              <a:t>are unlikely to feel </a:t>
            </a:r>
            <a:r>
              <a:rPr lang="en-CA" dirty="0"/>
              <a:t>a sense of SAFETY or CONTROL within themselves, with others, and with the </a:t>
            </a:r>
            <a:r>
              <a:rPr lang="en-CA" dirty="0" smtClean="0"/>
              <a:t>world</a:t>
            </a:r>
            <a:endParaRPr lang="en-CA" dirty="0"/>
          </a:p>
        </p:txBody>
      </p:sp>
    </p:spTree>
    <p:extLst>
      <p:ext uri="{BB962C8B-B14F-4D97-AF65-F5344CB8AC3E}">
        <p14:creationId xmlns:p14="http://schemas.microsoft.com/office/powerpoint/2010/main" val="407792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 calcmode="lin" valueType="num">
                                      <p:cBhvr additive="base">
                                        <p:cTn id="7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L - Powerpoint Template (Arial)">
  <a:themeElements>
    <a:clrScheme name="Homeless Link NEW">
      <a:dk1>
        <a:srgbClr val="000000"/>
      </a:dk1>
      <a:lt1>
        <a:srgbClr val="FFFFFF"/>
      </a:lt1>
      <a:dk2>
        <a:srgbClr val="9D3F7B"/>
      </a:dk2>
      <a:lt2>
        <a:srgbClr val="E3E3E3"/>
      </a:lt2>
      <a:accent1>
        <a:srgbClr val="3D948B"/>
      </a:accent1>
      <a:accent2>
        <a:srgbClr val="737373"/>
      </a:accent2>
      <a:accent3>
        <a:srgbClr val="D86899"/>
      </a:accent3>
      <a:accent4>
        <a:srgbClr val="6BB2CE"/>
      </a:accent4>
      <a:accent5>
        <a:srgbClr val="E5516C"/>
      </a:accent5>
      <a:accent6>
        <a:srgbClr val="ED9C33"/>
      </a:accent6>
      <a:hlink>
        <a:srgbClr val="E5516C"/>
      </a:hlink>
      <a:folHlink>
        <a:srgbClr val="D86899"/>
      </a:folHlink>
    </a:clrScheme>
    <a:fontScheme name="Office 2">
      <a:majorFont>
        <a:latin typeface="ITC Avant Garde Gothic Pro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roxima Nov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hl_powerpoint_template.pptx" id="{7155D3FB-2EFD-41B9-8498-7871EDC4AA66}" vid="{877ADF70-D1D6-46F1-AC37-AEB6E5973B90}"/>
    </a:ext>
  </a:extLst>
</a:theme>
</file>

<file path=ppt/theme/theme2.xml><?xml version="1.0" encoding="utf-8"?>
<a:theme xmlns:a="http://schemas.openxmlformats.org/drawingml/2006/main" name="1_HL - Powerpoint Template (Arial)">
  <a:themeElements>
    <a:clrScheme name="Homeless Link NEW">
      <a:dk1>
        <a:srgbClr val="000000"/>
      </a:dk1>
      <a:lt1>
        <a:srgbClr val="FFFFFF"/>
      </a:lt1>
      <a:dk2>
        <a:srgbClr val="9D3F7B"/>
      </a:dk2>
      <a:lt2>
        <a:srgbClr val="E3E3E3"/>
      </a:lt2>
      <a:accent1>
        <a:srgbClr val="3D948B"/>
      </a:accent1>
      <a:accent2>
        <a:srgbClr val="737373"/>
      </a:accent2>
      <a:accent3>
        <a:srgbClr val="D86899"/>
      </a:accent3>
      <a:accent4>
        <a:srgbClr val="6BB2CE"/>
      </a:accent4>
      <a:accent5>
        <a:srgbClr val="E5516C"/>
      </a:accent5>
      <a:accent6>
        <a:srgbClr val="ED9C33"/>
      </a:accent6>
      <a:hlink>
        <a:srgbClr val="E5516C"/>
      </a:hlink>
      <a:folHlink>
        <a:srgbClr val="D86899"/>
      </a:folHlink>
    </a:clrScheme>
    <a:fontScheme name="Office 2">
      <a:majorFont>
        <a:latin typeface="ITC Avant Garde Gothic Pro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roxima Nov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hl_powerpoint_template.pptx" id="{7155D3FB-2EFD-41B9-8498-7871EDC4AA66}" vid="{877ADF70-D1D6-46F1-AC37-AEB6E5973B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HL - Powerpoint Template (Arial)</Template>
  <TotalTime>1649</TotalTime>
  <Words>1605</Words>
  <Application>Microsoft Office PowerPoint</Application>
  <PresentationFormat>On-screen Show (4:3)</PresentationFormat>
  <Paragraphs>343</Paragraphs>
  <Slides>24</Slides>
  <Notes>23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HL - Powerpoint Template (Arial)</vt:lpstr>
      <vt:lpstr>1_HL - Powerpoint Template (Arial)</vt:lpstr>
      <vt:lpstr>An introduction to providing trauma informed services </vt:lpstr>
      <vt:lpstr>TIC - for volunteers</vt:lpstr>
      <vt:lpstr>Why learn about this?</vt:lpstr>
      <vt:lpstr>Trauma and Homelessness</vt:lpstr>
      <vt:lpstr>What is trauma?</vt:lpstr>
      <vt:lpstr>Complex trauma</vt:lpstr>
      <vt:lpstr>Attachment Theory</vt:lpstr>
      <vt:lpstr>Attachment Theory</vt:lpstr>
      <vt:lpstr>Insecure attachments as adults</vt:lpstr>
      <vt:lpstr>Aims of Trauma Informed Care?</vt:lpstr>
      <vt:lpstr>The thinking of a trauma-informed support provider:</vt:lpstr>
      <vt:lpstr>Creating safety</vt:lpstr>
      <vt:lpstr>Boundaries</vt:lpstr>
      <vt:lpstr>Creating safe environments</vt:lpstr>
      <vt:lpstr>Things to be aware of</vt:lpstr>
      <vt:lpstr>PowerPoint Presentation</vt:lpstr>
      <vt:lpstr>Fight or Flight?</vt:lpstr>
      <vt:lpstr>Challenging behaviour</vt:lpstr>
      <vt:lpstr>Scenarios</vt:lpstr>
      <vt:lpstr>Scenarios</vt:lpstr>
      <vt:lpstr>Scenarios</vt:lpstr>
      <vt:lpstr>Looking after No. 1</vt:lpstr>
      <vt:lpstr>Top things to remember</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 (Arial Bold, White, 40pt)…</dc:title>
  <dc:creator>Tasmin Maitland</dc:creator>
  <cp:lastModifiedBy>Joanne Prestidge</cp:lastModifiedBy>
  <cp:revision>153</cp:revision>
  <cp:lastPrinted>2015-03-10T10:25:21Z</cp:lastPrinted>
  <dcterms:created xsi:type="dcterms:W3CDTF">2015-03-09T19:19:04Z</dcterms:created>
  <dcterms:modified xsi:type="dcterms:W3CDTF">2015-10-20T09:32:20Z</dcterms:modified>
</cp:coreProperties>
</file>