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1" r:id="rId2"/>
    <p:sldId id="310" r:id="rId3"/>
    <p:sldId id="301" r:id="rId4"/>
    <p:sldId id="300" r:id="rId5"/>
    <p:sldId id="284" r:id="rId6"/>
    <p:sldId id="283" r:id="rId7"/>
    <p:sldId id="257" r:id="rId8"/>
    <p:sldId id="306" r:id="rId9"/>
    <p:sldId id="302" r:id="rId10"/>
    <p:sldId id="303" r:id="rId11"/>
    <p:sldId id="304" r:id="rId12"/>
    <p:sldId id="305" r:id="rId13"/>
    <p:sldId id="307" r:id="rId14"/>
    <p:sldId id="309" r:id="rId15"/>
    <p:sldId id="259"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
          <p15:clr>
            <a:srgbClr val="A4A3A4"/>
          </p15:clr>
        </p15:guide>
        <p15:guide id="2" orient="horz" pos="3919">
          <p15:clr>
            <a:srgbClr val="A4A3A4"/>
          </p15:clr>
        </p15:guide>
        <p15:guide id="3" orient="horz" pos="3694">
          <p15:clr>
            <a:srgbClr val="A4A3A4"/>
          </p15:clr>
        </p15:guide>
        <p15:guide id="4" orient="horz" pos="1162">
          <p15:clr>
            <a:srgbClr val="A4A3A4"/>
          </p15:clr>
        </p15:guide>
        <p15:guide id="5" orient="horz" pos="2160">
          <p15:clr>
            <a:srgbClr val="A4A3A4"/>
          </p15:clr>
        </p15:guide>
        <p15:guide id="6" pos="224">
          <p15:clr>
            <a:srgbClr val="A4A3A4"/>
          </p15:clr>
        </p15:guide>
        <p15:guide id="7" pos="5533">
          <p15:clr>
            <a:srgbClr val="A4A3A4"/>
          </p15:clr>
        </p15:guide>
        <p15:guide id="8" pos="3109">
          <p15:clr>
            <a:srgbClr val="A4A3A4"/>
          </p15:clr>
        </p15:guide>
        <p15:guide id="9" pos="2879">
          <p15:clr>
            <a:srgbClr val="A4A3A4"/>
          </p15:clr>
        </p15:guide>
        <p15:guide id="10" pos="4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173" autoAdjust="0"/>
  </p:normalViewPr>
  <p:slideViewPr>
    <p:cSldViewPr snapToGrid="0" snapToObjects="1">
      <p:cViewPr varScale="1">
        <p:scale>
          <a:sx n="83" d="100"/>
          <a:sy n="83" d="100"/>
        </p:scale>
        <p:origin x="378" y="84"/>
      </p:cViewPr>
      <p:guideLst>
        <p:guide orient="horz" pos="227"/>
        <p:guide orient="horz" pos="3919"/>
        <p:guide orient="horz" pos="3694"/>
        <p:guide orient="horz" pos="1162"/>
        <p:guide orient="horz" pos="2160"/>
        <p:guide pos="224"/>
        <p:guide pos="5533"/>
        <p:guide pos="3109"/>
        <p:guide pos="2879"/>
        <p:guide pos="45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hlfs01\Share\Policy%20and%20Campaigns\Team\Information%20Library\Data\CLG%20Homelessness%20Statistics%20Reports\Rough%20Sleepers%20Count\Rough%20Sleeping%20Analysis%2020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hlfs01\Share\Policy%20and%20Communications\Team\Information%20Library\Data\CLG%20Homelessness%20Statistics%20Reports\2017\Q3\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2684447540253"/>
          <c:y val="0.16937956952836983"/>
          <c:w val="0.87039040472554607"/>
          <c:h val="0.73043331727689098"/>
        </c:manualLayout>
      </c:layout>
      <c:lineChart>
        <c:grouping val="standard"/>
        <c:varyColors val="0"/>
        <c:ser>
          <c:idx val="0"/>
          <c:order val="0"/>
          <c:tx>
            <c:strRef>
              <c:f>Regional!$B$18</c:f>
              <c:strCache>
                <c:ptCount val="1"/>
                <c:pt idx="0">
                  <c:v>Number of rough sleepers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Regional!$C$17:$J$17</c:f>
              <c:numCache>
                <c:formatCode>General</c:formatCode>
                <c:ptCount val="8"/>
                <c:pt idx="0">
                  <c:v>2010</c:v>
                </c:pt>
                <c:pt idx="1">
                  <c:v>2011</c:v>
                </c:pt>
                <c:pt idx="2">
                  <c:v>2012</c:v>
                </c:pt>
                <c:pt idx="3">
                  <c:v>2013</c:v>
                </c:pt>
                <c:pt idx="4">
                  <c:v>2014</c:v>
                </c:pt>
                <c:pt idx="5">
                  <c:v>2015</c:v>
                </c:pt>
                <c:pt idx="6">
                  <c:v>2016</c:v>
                </c:pt>
                <c:pt idx="7">
                  <c:v>2017</c:v>
                </c:pt>
              </c:numCache>
            </c:numRef>
          </c:cat>
          <c:val>
            <c:numRef>
              <c:f>Regional!$C$18:$J$18</c:f>
              <c:numCache>
                <c:formatCode>General</c:formatCode>
                <c:ptCount val="8"/>
                <c:pt idx="0">
                  <c:v>1768</c:v>
                </c:pt>
                <c:pt idx="1">
                  <c:v>2181</c:v>
                </c:pt>
                <c:pt idx="2">
                  <c:v>2309</c:v>
                </c:pt>
                <c:pt idx="3">
                  <c:v>2414</c:v>
                </c:pt>
                <c:pt idx="4">
                  <c:v>2744</c:v>
                </c:pt>
                <c:pt idx="5">
                  <c:v>3569</c:v>
                </c:pt>
                <c:pt idx="6">
                  <c:v>4134</c:v>
                </c:pt>
                <c:pt idx="7">
                  <c:v>4751</c:v>
                </c:pt>
              </c:numCache>
            </c:numRef>
          </c:val>
          <c:smooth val="0"/>
          <c:extLst>
            <c:ext xmlns:c16="http://schemas.microsoft.com/office/drawing/2014/chart" uri="{C3380CC4-5D6E-409C-BE32-E72D297353CC}">
              <c16:uniqueId val="{00000000-B949-4BE5-869B-705FDCFDFDE4}"/>
            </c:ext>
          </c:extLst>
        </c:ser>
        <c:dLbls>
          <c:dLblPos val="t"/>
          <c:showLegendKey val="0"/>
          <c:showVal val="1"/>
          <c:showCatName val="0"/>
          <c:showSerName val="0"/>
          <c:showPercent val="0"/>
          <c:showBubbleSize val="0"/>
        </c:dLbls>
        <c:smooth val="0"/>
        <c:axId val="198237360"/>
        <c:axId val="198231704"/>
      </c:lineChart>
      <c:catAx>
        <c:axId val="19823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231704"/>
        <c:crosses val="autoZero"/>
        <c:auto val="1"/>
        <c:lblAlgn val="ctr"/>
        <c:lblOffset val="100"/>
        <c:noMultiLvlLbl val="0"/>
      </c:catAx>
      <c:valAx>
        <c:axId val="198231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800"/>
                  <a:t>Number</a:t>
                </a:r>
                <a:r>
                  <a:rPr lang="en-GB" sz="800" baseline="0"/>
                  <a:t> of rough sleepers</a:t>
                </a:r>
                <a:endParaRPr lang="en-GB" sz="80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237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514228484597322"/>
          <c:y val="0.1864514915256113"/>
          <c:w val="0.37446005033123719"/>
          <c:h val="0.68997487840372729"/>
        </c:manualLayout>
      </c:layout>
      <c:pieChart>
        <c:varyColors val="1"/>
        <c:ser>
          <c:idx val="0"/>
          <c:order val="0"/>
          <c:tx>
            <c:strRef>
              <c:f>Sheet1!$C$14</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AE-49FA-8F8C-0174124795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AE-49FA-8F8C-01741247952F}"/>
              </c:ext>
            </c:extLst>
          </c:dPt>
          <c:dPt>
            <c:idx val="2"/>
            <c:bubble3D val="0"/>
            <c:explosion val="29"/>
            <c:spPr>
              <a:solidFill>
                <a:schemeClr val="accent3"/>
              </a:solidFill>
              <a:ln w="19050">
                <a:solidFill>
                  <a:schemeClr val="lt1"/>
                </a:solidFill>
              </a:ln>
              <a:effectLst/>
            </c:spPr>
            <c:extLst>
              <c:ext xmlns:c16="http://schemas.microsoft.com/office/drawing/2014/chart" uri="{C3380CC4-5D6E-409C-BE32-E72D297353CC}">
                <c16:uniqueId val="{00000005-0AAE-49FA-8F8C-0174124795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AE-49FA-8F8C-01741247952F}"/>
              </c:ext>
            </c:extLst>
          </c:dPt>
          <c:dLbls>
            <c:dLbl>
              <c:idx val="0"/>
              <c:layout>
                <c:manualLayout>
                  <c:x val="5.7208237986270021E-3"/>
                  <c:y val="-7.5301204819277115E-2"/>
                </c:manualLayout>
              </c:layout>
              <c:tx>
                <c:rich>
                  <a:bodyPr/>
                  <a:lstStyle/>
                  <a:p>
                    <a:r>
                      <a:rPr lang="en-US"/>
                      <a:t>Acceptances, (52%)  </a:t>
                    </a:r>
                    <a:fld id="{F472BAC8-E375-4C8C-BDEF-A3431A6108D7}" type="VALUE">
                      <a:rPr lang="en-US"/>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AAE-49FA-8F8C-01741247952F}"/>
                </c:ext>
              </c:extLst>
            </c:dLbl>
            <c:dLbl>
              <c:idx val="1"/>
              <c:layout>
                <c:manualLayout>
                  <c:x val="4.7673531655224984E-2"/>
                  <c:y val="0"/>
                </c:manualLayout>
              </c:layout>
              <c:tx>
                <c:rich>
                  <a:bodyPr/>
                  <a:lstStyle/>
                  <a:p>
                    <a:r>
                      <a:rPr lang="en-US"/>
                      <a:t>Intentionally Homeless, (8%)</a:t>
                    </a:r>
                    <a:r>
                      <a:rPr lang="en-US" baseline="0"/>
                      <a:t> </a:t>
                    </a:r>
                    <a:fld id="{D29161E8-2B4C-4D2E-9241-F701FD4562D9}" type="VALUE">
                      <a:rPr lang="en-US"/>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AAE-49FA-8F8C-01741247952F}"/>
                </c:ext>
              </c:extLst>
            </c:dLbl>
            <c:dLbl>
              <c:idx val="2"/>
              <c:layout/>
              <c:tx>
                <c:rich>
                  <a:bodyPr/>
                  <a:lstStyle/>
                  <a:p>
                    <a:r>
                      <a:rPr lang="en-US"/>
                      <a:t>Not in priority</a:t>
                    </a:r>
                    <a:r>
                      <a:rPr lang="en-US" baseline="0"/>
                      <a:t> need, (17%) </a:t>
                    </a:r>
                    <a:r>
                      <a:rPr lang="en-US"/>
                      <a:t> </a:t>
                    </a:r>
                    <a:fld id="{41BADCF0-2014-4EB9-A6D0-AA6C229679AF}"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AAE-49FA-8F8C-01741247952F}"/>
                </c:ext>
              </c:extLst>
            </c:dLbl>
            <c:dLbl>
              <c:idx val="3"/>
              <c:layout>
                <c:manualLayout>
                  <c:x val="-1.7162471395881042E-2"/>
                  <c:y val="4.5678144764581867E-2"/>
                </c:manualLayout>
              </c:layout>
              <c:tx>
                <c:rich>
                  <a:bodyPr/>
                  <a:lstStyle/>
                  <a:p>
                    <a:r>
                      <a:rPr lang="en-US"/>
                      <a:t>Not homeless, (23%) </a:t>
                    </a:r>
                  </a:p>
                  <a:p>
                    <a:fld id="{57D58365-3FEA-4355-A58C-9F58F9277C49}" type="VALUE">
                      <a:rPr lang="en-US"/>
                      <a:pPr/>
                      <a:t>[VALUE]</a:t>
                    </a:fld>
                    <a:endParaRPr lang="en-GB"/>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AAE-49FA-8F8C-01741247952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Sheet1!$B$15:$B$18</c:f>
              <c:strCache>
                <c:ptCount val="4"/>
                <c:pt idx="0">
                  <c:v>Acceptances (52%)</c:v>
                </c:pt>
                <c:pt idx="1">
                  <c:v>Intentionally Homeless (8%)</c:v>
                </c:pt>
                <c:pt idx="2">
                  <c:v>Not in priority need (17%)</c:v>
                </c:pt>
                <c:pt idx="3">
                  <c:v>Not homeless (23%)</c:v>
                </c:pt>
              </c:strCache>
            </c:strRef>
          </c:cat>
          <c:val>
            <c:numRef>
              <c:f>Sheet1!$C$15:$C$18</c:f>
              <c:numCache>
                <c:formatCode>#,##0</c:formatCode>
                <c:ptCount val="4"/>
                <c:pt idx="0">
                  <c:v>15290</c:v>
                </c:pt>
                <c:pt idx="1">
                  <c:v>2320</c:v>
                </c:pt>
                <c:pt idx="2">
                  <c:v>4900</c:v>
                </c:pt>
                <c:pt idx="3">
                  <c:v>6840</c:v>
                </c:pt>
              </c:numCache>
            </c:numRef>
          </c:val>
          <c:extLst>
            <c:ext xmlns:c16="http://schemas.microsoft.com/office/drawing/2014/chart" uri="{C3380CC4-5D6E-409C-BE32-E72D297353CC}">
              <c16:uniqueId val="{00000008-0AAE-49FA-8F8C-01741247952F}"/>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0.00714</cdr:y>
    </cdr:from>
    <cdr:to>
      <cdr:x>1</cdr:x>
      <cdr:y>0.08951</cdr:y>
    </cdr:to>
    <cdr:sp macro="" textlink="">
      <cdr:nvSpPr>
        <cdr:cNvPr id="2" name="Text Box 1"/>
        <cdr:cNvSpPr txBox="1"/>
      </cdr:nvSpPr>
      <cdr:spPr>
        <a:xfrm xmlns:a="http://schemas.openxmlformats.org/drawingml/2006/main">
          <a:off x="0" y="26593"/>
          <a:ext cx="7062019" cy="306698"/>
        </a:xfrm>
        <a:prstGeom xmlns:a="http://schemas.openxmlformats.org/drawingml/2006/main" prst="rect">
          <a:avLst/>
        </a:prstGeom>
        <a:solidFill xmlns:a="http://schemas.openxmlformats.org/drawingml/2006/main">
          <a:schemeClr val="accent1"/>
        </a:solidFill>
      </cdr:spPr>
      <cdr:txBody>
        <a:bodyPr xmlns:a="http://schemas.openxmlformats.org/drawingml/2006/main" vertOverflow="clip" wrap="square" rtlCol="0"/>
        <a:lstStyle xmlns:a="http://schemas.openxmlformats.org/drawingml/2006/main"/>
        <a:p xmlns:a="http://schemas.openxmlformats.org/drawingml/2006/main">
          <a:pPr algn="ctr"/>
          <a:r>
            <a:rPr lang="en-GB" sz="1400" b="1" dirty="0">
              <a:solidFill>
                <a:schemeClr val="bg1"/>
              </a:solidFill>
            </a:rPr>
            <a:t>Graph 1: Rough sleeping in England 2010 - 2017</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0.08257</cdr:y>
    </cdr:to>
    <cdr:sp macro="" textlink="">
      <cdr:nvSpPr>
        <cdr:cNvPr id="2" name="Text Box 1"/>
        <cdr:cNvSpPr txBox="1"/>
      </cdr:nvSpPr>
      <cdr:spPr>
        <a:xfrm xmlns:a="http://schemas.openxmlformats.org/drawingml/2006/main">
          <a:off x="0" y="-1795506"/>
          <a:ext cx="6797040" cy="322316"/>
        </a:xfrm>
        <a:prstGeom xmlns:a="http://schemas.openxmlformats.org/drawingml/2006/main" prst="rect">
          <a:avLst/>
        </a:prstGeom>
        <a:solidFill xmlns:a="http://schemas.openxmlformats.org/drawingml/2006/main">
          <a:schemeClr val="accent1"/>
        </a:solidFill>
      </cdr:spPr>
      <cdr:txBody>
        <a:bodyPr xmlns:a="http://schemas.openxmlformats.org/drawingml/2006/main" vertOverflow="clip" wrap="square" rtlCol="0"/>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Graph 3: Statutory</a:t>
          </a:r>
          <a:r>
            <a:rPr lang="en-GB" sz="1400" b="1" baseline="0" dirty="0">
              <a:solidFill>
                <a:schemeClr val="bg1"/>
              </a:solidFill>
              <a:latin typeface="Calibri" panose="020F0502020204030204" pitchFamily="34" charset="0"/>
              <a:cs typeface="Calibri" panose="020F0502020204030204" pitchFamily="34" charset="0"/>
            </a:rPr>
            <a:t> Homelessness decisions, July - September 2017</a:t>
          </a:r>
          <a:endParaRPr lang="en-GB" sz="1400" b="1" dirty="0">
            <a:solidFill>
              <a:schemeClr val="bg1"/>
            </a:solidFill>
            <a:latin typeface="Calibri" panose="020F0502020204030204" pitchFamily="34" charset="0"/>
            <a:cs typeface="Calibri" panose="020F0502020204030204" pitchFamily="34" charset="0"/>
          </a:endParaRPr>
        </a:p>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77EB2D-2FFD-4214-B8D9-D3A519048A53}" type="datetimeFigureOut">
              <a:rPr lang="en-GB" smtClean="0"/>
              <a:t>25/09/2018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0D4126-4B22-48E6-80DF-EE69C4607C47}" type="slidenum">
              <a:rPr lang="en-GB" smtClean="0"/>
              <a:t>‹#›</a:t>
            </a:fld>
            <a:endParaRPr lang="en-GB"/>
          </a:p>
        </p:txBody>
      </p:sp>
    </p:spTree>
    <p:extLst>
      <p:ext uri="{BB962C8B-B14F-4D97-AF65-F5344CB8AC3E}">
        <p14:creationId xmlns:p14="http://schemas.microsoft.com/office/powerpoint/2010/main" val="29817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0D4126-4B22-48E6-80DF-EE69C4607C47}" type="slidenum">
              <a:rPr lang="en-GB" smtClean="0"/>
              <a:t>1</a:t>
            </a:fld>
            <a:endParaRPr lang="en-GB"/>
          </a:p>
        </p:txBody>
      </p:sp>
    </p:spTree>
    <p:extLst>
      <p:ext uri="{BB962C8B-B14F-4D97-AF65-F5344CB8AC3E}">
        <p14:creationId xmlns:p14="http://schemas.microsoft.com/office/powerpoint/2010/main" val="325620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10</a:t>
            </a:fld>
            <a:endParaRPr lang="en-GB"/>
          </a:p>
        </p:txBody>
      </p:sp>
    </p:spTree>
    <p:extLst>
      <p:ext uri="{BB962C8B-B14F-4D97-AF65-F5344CB8AC3E}">
        <p14:creationId xmlns:p14="http://schemas.microsoft.com/office/powerpoint/2010/main" val="181718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11</a:t>
            </a:fld>
            <a:endParaRPr lang="en-GB"/>
          </a:p>
        </p:txBody>
      </p:sp>
    </p:spTree>
    <p:extLst>
      <p:ext uri="{BB962C8B-B14F-4D97-AF65-F5344CB8AC3E}">
        <p14:creationId xmlns:p14="http://schemas.microsoft.com/office/powerpoint/2010/main" val="357749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12</a:t>
            </a:fld>
            <a:endParaRPr lang="en-GB"/>
          </a:p>
        </p:txBody>
      </p:sp>
    </p:spTree>
    <p:extLst>
      <p:ext uri="{BB962C8B-B14F-4D97-AF65-F5344CB8AC3E}">
        <p14:creationId xmlns:p14="http://schemas.microsoft.com/office/powerpoint/2010/main" val="1388933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13</a:t>
            </a:fld>
            <a:endParaRPr lang="en-GB"/>
          </a:p>
        </p:txBody>
      </p:sp>
    </p:spTree>
    <p:extLst>
      <p:ext uri="{BB962C8B-B14F-4D97-AF65-F5344CB8AC3E}">
        <p14:creationId xmlns:p14="http://schemas.microsoft.com/office/powerpoint/2010/main" val="311676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14</a:t>
            </a:fld>
            <a:endParaRPr lang="en-GB"/>
          </a:p>
        </p:txBody>
      </p:sp>
    </p:spTree>
    <p:extLst>
      <p:ext uri="{BB962C8B-B14F-4D97-AF65-F5344CB8AC3E}">
        <p14:creationId xmlns:p14="http://schemas.microsoft.com/office/powerpoint/2010/main" val="319514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0D4126-4B22-48E6-80DF-EE69C4607C47}" type="slidenum">
              <a:rPr lang="en-GB" smtClean="0"/>
              <a:t>15</a:t>
            </a:fld>
            <a:endParaRPr lang="en-GB"/>
          </a:p>
        </p:txBody>
      </p:sp>
    </p:spTree>
    <p:extLst>
      <p:ext uri="{BB962C8B-B14F-4D97-AF65-F5344CB8AC3E}">
        <p14:creationId xmlns:p14="http://schemas.microsoft.com/office/powerpoint/2010/main" val="87995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2</a:t>
            </a:fld>
            <a:endParaRPr lang="en-GB"/>
          </a:p>
        </p:txBody>
      </p:sp>
    </p:spTree>
    <p:extLst>
      <p:ext uri="{BB962C8B-B14F-4D97-AF65-F5344CB8AC3E}">
        <p14:creationId xmlns:p14="http://schemas.microsoft.com/office/powerpoint/2010/main" val="357795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3</a:t>
            </a:fld>
            <a:endParaRPr lang="en-GB"/>
          </a:p>
        </p:txBody>
      </p:sp>
    </p:spTree>
    <p:extLst>
      <p:ext uri="{BB962C8B-B14F-4D97-AF65-F5344CB8AC3E}">
        <p14:creationId xmlns:p14="http://schemas.microsoft.com/office/powerpoint/2010/main" val="179042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4</a:t>
            </a:fld>
            <a:endParaRPr lang="en-GB"/>
          </a:p>
        </p:txBody>
      </p:sp>
    </p:spTree>
    <p:extLst>
      <p:ext uri="{BB962C8B-B14F-4D97-AF65-F5344CB8AC3E}">
        <p14:creationId xmlns:p14="http://schemas.microsoft.com/office/powerpoint/2010/main" val="17770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5</a:t>
            </a:fld>
            <a:endParaRPr lang="en-GB"/>
          </a:p>
        </p:txBody>
      </p:sp>
    </p:spTree>
    <p:extLst>
      <p:ext uri="{BB962C8B-B14F-4D97-AF65-F5344CB8AC3E}">
        <p14:creationId xmlns:p14="http://schemas.microsoft.com/office/powerpoint/2010/main" val="402184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6</a:t>
            </a:fld>
            <a:endParaRPr lang="en-GB"/>
          </a:p>
        </p:txBody>
      </p:sp>
    </p:spTree>
    <p:extLst>
      <p:ext uri="{BB962C8B-B14F-4D97-AF65-F5344CB8AC3E}">
        <p14:creationId xmlns:p14="http://schemas.microsoft.com/office/powerpoint/2010/main" val="175174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7</a:t>
            </a:fld>
            <a:endParaRPr lang="en-GB"/>
          </a:p>
        </p:txBody>
      </p:sp>
    </p:spTree>
    <p:extLst>
      <p:ext uri="{BB962C8B-B14F-4D97-AF65-F5344CB8AC3E}">
        <p14:creationId xmlns:p14="http://schemas.microsoft.com/office/powerpoint/2010/main" val="209764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8</a:t>
            </a:fld>
            <a:endParaRPr lang="en-GB"/>
          </a:p>
        </p:txBody>
      </p:sp>
    </p:spTree>
    <p:extLst>
      <p:ext uri="{BB962C8B-B14F-4D97-AF65-F5344CB8AC3E}">
        <p14:creationId xmlns:p14="http://schemas.microsoft.com/office/powerpoint/2010/main" val="215313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0D4126-4B22-48E6-80DF-EE69C4607C47}" type="slidenum">
              <a:rPr lang="en-GB" smtClean="0"/>
              <a:t>9</a:t>
            </a:fld>
            <a:endParaRPr lang="en-GB"/>
          </a:p>
        </p:txBody>
      </p:sp>
    </p:spTree>
    <p:extLst>
      <p:ext uri="{BB962C8B-B14F-4D97-AF65-F5344CB8AC3E}">
        <p14:creationId xmlns:p14="http://schemas.microsoft.com/office/powerpoint/2010/main" val="296603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82502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37561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14527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97791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21642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52307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416218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22793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0540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a:t>www.homeless.org</a:t>
            </a:r>
            <a:endParaRPr lang="en-US" dirty="0"/>
          </a:p>
        </p:txBody>
      </p:sp>
      <p:pic>
        <p:nvPicPr>
          <p:cNvPr id="5" name="Picture 4" descr="hl_logo_purple_rgb_med-res.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91330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25912" r="1" b="15601"/>
          <a:stretch/>
        </p:blipFill>
        <p:spPr>
          <a:xfrm>
            <a:off x="3600" y="-54430"/>
            <a:ext cx="9140400" cy="7130144"/>
          </a:xfrm>
          <a:prstGeom prst="rect">
            <a:avLst/>
          </a:prstGeom>
        </p:spPr>
      </p:pic>
      <p:sp>
        <p:nvSpPr>
          <p:cNvPr id="2" name="Title 1"/>
          <p:cNvSpPr>
            <a:spLocks noGrp="1"/>
          </p:cNvSpPr>
          <p:nvPr>
            <p:ph type="ctrTitle"/>
          </p:nvPr>
        </p:nvSpPr>
        <p:spPr>
          <a:xfrm>
            <a:off x="0" y="131437"/>
            <a:ext cx="6200774" cy="1372271"/>
          </a:xfrm>
          <a:solidFill>
            <a:schemeClr val="tx2">
              <a:alpha val="85000"/>
            </a:schemeClr>
          </a:solidFill>
          <a:ln>
            <a:noFill/>
          </a:ln>
        </p:spPr>
        <p:txBody>
          <a:bodyPr wrap="square" lIns="360000" tIns="108000" rIns="108000" bIns="108000" anchor="t" anchorCtr="0">
            <a:spAutoFit/>
          </a:bodyPr>
          <a:lstStyle/>
          <a:p>
            <a:pPr algn="l">
              <a:lnSpc>
                <a:spcPts val="4500"/>
              </a:lnSpc>
            </a:pPr>
            <a:r>
              <a:rPr lang="en-GB" sz="4000" b="1" dirty="0" smtClean="0">
                <a:solidFill>
                  <a:srgbClr val="FFFFFF"/>
                </a:solidFill>
                <a:latin typeface="Arial" panose="020B0604020202020204" pitchFamily="34" charset="0"/>
                <a:cs typeface="Arial" panose="020B0604020202020204" pitchFamily="34" charset="0"/>
              </a:rPr>
              <a:t>Working Together with the DWP  </a:t>
            </a:r>
            <a:endParaRPr lang="en-US" sz="4000" b="1" dirty="0">
              <a:solidFill>
                <a:srgbClr val="FFFFFF"/>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pic>
        <p:nvPicPr>
          <p:cNvPr id="5" name="Picture 4" descr="hl_logo_purple_rgb_med-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
        <p:nvSpPr>
          <p:cNvPr id="10"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12" name="Subtitle 2"/>
          <p:cNvSpPr>
            <a:spLocks noGrp="1"/>
          </p:cNvSpPr>
          <p:nvPr>
            <p:ph type="subTitle" idx="1"/>
          </p:nvPr>
        </p:nvSpPr>
        <p:spPr>
          <a:xfrm>
            <a:off x="0" y="5351497"/>
            <a:ext cx="6705600" cy="510497"/>
          </a:xfrm>
          <a:solidFill>
            <a:schemeClr val="accent1">
              <a:alpha val="85000"/>
            </a:schemeClr>
          </a:solidFill>
        </p:spPr>
        <p:txBody>
          <a:bodyPr wrap="square" lIns="360000" tIns="108000" rIns="108000" bIns="108000" anchor="t" anchorCtr="0">
            <a:spAutoFit/>
          </a:bodyPr>
          <a:lstStyle/>
          <a:p>
            <a:pPr algn="l">
              <a:spcBef>
                <a:spcPts val="0"/>
              </a:spcBef>
            </a:pPr>
            <a:r>
              <a:rPr lang="en-US" sz="1900" b="1" dirty="0" smtClean="0">
                <a:solidFill>
                  <a:srgbClr val="FFFFFF"/>
                </a:solidFill>
                <a:latin typeface="Arial" panose="020B0604020202020204" pitchFamily="34" charset="0"/>
                <a:cs typeface="Arial" panose="020B0604020202020204" pitchFamily="34" charset="0"/>
              </a:rPr>
              <a:t>Homelessness Presentation 2018</a:t>
            </a:r>
            <a:endParaRPr lang="en-US" sz="19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183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81873" cy="1115791"/>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Accessing work – challenges for people experiencing homelessness</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131419" y="1628503"/>
            <a:ext cx="8502217" cy="4500153"/>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GB" sz="1600" dirty="0"/>
              <a:t>80% of people experiencing homelessness want to work, but only 10% are in employment</a:t>
            </a:r>
          </a:p>
          <a:p>
            <a:pPr marL="285750" indent="-285750">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Barriers can include:</a:t>
            </a:r>
          </a:p>
          <a:p>
            <a:pPr marL="742950" lvl="1" indent="-285750">
              <a:buFont typeface="Arial" panose="020B0604020202020204" pitchFamily="34" charset="0"/>
              <a:buChar char="•"/>
            </a:pPr>
            <a:r>
              <a:rPr lang="en-GB" sz="1600" dirty="0"/>
              <a:t>lack of experience, poor qualifications and low levels of basic skills</a:t>
            </a:r>
          </a:p>
          <a:p>
            <a:pPr marL="742950" lvl="1" indent="-285750">
              <a:buFont typeface="Arial" panose="020B0604020202020204" pitchFamily="34" charset="0"/>
              <a:buChar char="•"/>
            </a:pPr>
            <a:r>
              <a:rPr lang="en-GB" sz="1600" dirty="0"/>
              <a:t>unstable housing situations</a:t>
            </a:r>
          </a:p>
          <a:p>
            <a:pPr marL="742950" lvl="1" indent="-285750">
              <a:buFont typeface="Arial" panose="020B0604020202020204" pitchFamily="34" charset="0"/>
              <a:buChar char="•"/>
            </a:pPr>
            <a:r>
              <a:rPr lang="en-GB" sz="1600" dirty="0"/>
              <a:t>substance use, mental </a:t>
            </a:r>
            <a:r>
              <a:rPr lang="en-GB" sz="1600" dirty="0" smtClean="0"/>
              <a:t>health</a:t>
            </a:r>
            <a:r>
              <a:rPr lang="en-GB" sz="1600" dirty="0"/>
              <a:t>, </a:t>
            </a:r>
            <a:r>
              <a:rPr lang="en-GB" sz="1600" dirty="0" smtClean="0"/>
              <a:t>domestic </a:t>
            </a:r>
            <a:r>
              <a:rPr lang="en-GB" sz="1600" dirty="0"/>
              <a:t>violence, offending histories and institutionalisation</a:t>
            </a:r>
          </a:p>
          <a:p>
            <a:pPr marL="742950" lvl="1" indent="-285750">
              <a:buFont typeface="Arial" panose="020B0604020202020204" pitchFamily="34" charset="0"/>
              <a:buChar char="•"/>
            </a:pPr>
            <a:r>
              <a:rPr lang="en-GB" sz="1600" dirty="0"/>
              <a:t>low confidence, low self esteem and aspirations</a:t>
            </a:r>
          </a:p>
          <a:p>
            <a:pPr marL="742950" lvl="1" indent="-285750">
              <a:buFont typeface="Arial" panose="020B0604020202020204" pitchFamily="34" charset="0"/>
              <a:buChar char="•"/>
            </a:pPr>
            <a:r>
              <a:rPr lang="en-GB" sz="1600" dirty="0"/>
              <a:t>difficulty in relating to other people, fluctuating health conditions </a:t>
            </a:r>
          </a:p>
          <a:p>
            <a:pPr marL="742950" lvl="1" indent="-285750">
              <a:buFont typeface="Arial" panose="020B0604020202020204" pitchFamily="34" charset="0"/>
              <a:buChar char="•"/>
            </a:pPr>
            <a:r>
              <a:rPr lang="en-GB" sz="1600" dirty="0"/>
              <a:t>the stigma of homelessness </a:t>
            </a:r>
          </a:p>
          <a:p>
            <a:pPr marL="742950" lvl="1" indent="-285750">
              <a:buFont typeface="Arial" panose="020B0604020202020204" pitchFamily="34" charset="0"/>
              <a:buChar char="•"/>
            </a:pPr>
            <a:r>
              <a:rPr lang="en-GB" sz="1600" dirty="0"/>
              <a:t>a lack of access to computers and the internet </a:t>
            </a:r>
          </a:p>
          <a:p>
            <a:pPr marL="742950" lvl="1" indent="-285750">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Challenges for the Work programme / JCP employment support / Specialist Employability Support</a:t>
            </a:r>
          </a:p>
          <a:p>
            <a:pPr marL="742950" lvl="1"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Identifying people entitled to support through the Work programme</a:t>
            </a:r>
          </a:p>
          <a:p>
            <a:pPr marL="742950" lvl="1"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Identifying barriers individuals face</a:t>
            </a:r>
          </a:p>
          <a:p>
            <a:pPr marL="742950" lvl="1" indent="-285750">
              <a:buFont typeface="Arial" panose="020B0604020202020204" pitchFamily="34" charset="0"/>
              <a:buChar char="•"/>
            </a:pPr>
            <a:r>
              <a:rPr lang="en-GB" sz="1600" dirty="0" smtClean="0">
                <a:solidFill>
                  <a:srgbClr val="000000"/>
                </a:solidFill>
                <a:latin typeface="Arial" panose="020B0604020202020204" pitchFamily="34" charset="0"/>
                <a:cs typeface="Arial" panose="020B0604020202020204" pitchFamily="34" charset="0"/>
              </a:rPr>
              <a:t>Support </a:t>
            </a:r>
            <a:r>
              <a:rPr lang="en-GB" sz="1600" dirty="0">
                <a:solidFill>
                  <a:srgbClr val="000000"/>
                </a:solidFill>
                <a:latin typeface="Arial" panose="020B0604020202020204" pitchFamily="34" charset="0"/>
                <a:cs typeface="Arial" panose="020B0604020202020204" pitchFamily="34" charset="0"/>
              </a:rPr>
              <a:t>provided by the homelessness sector effectively complimenting work provided by JCP/Work Programme/Specialist Employability Support</a:t>
            </a: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Tree>
    <p:extLst>
      <p:ext uri="{BB962C8B-B14F-4D97-AF65-F5344CB8AC3E}">
        <p14:creationId xmlns:p14="http://schemas.microsoft.com/office/powerpoint/2010/main" val="3343158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81873" cy="666950"/>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Working Together with the DWP</a:t>
            </a:r>
            <a:endParaRPr lang="en-US" sz="3200" b="1" dirty="0">
              <a:solidFill>
                <a:srgbClr val="FFFFFF"/>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pic>
        <p:nvPicPr>
          <p:cNvPr id="7" name="Picture 6" descr="circl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91" y="1425043"/>
            <a:ext cx="651899" cy="651899"/>
          </a:xfrm>
          <a:prstGeom prst="rect">
            <a:avLst/>
          </a:prstGeom>
        </p:spPr>
      </p:pic>
      <p:sp>
        <p:nvSpPr>
          <p:cNvPr id="11" name="TextBox 10"/>
          <p:cNvSpPr txBox="1"/>
          <p:nvPr/>
        </p:nvSpPr>
        <p:spPr>
          <a:xfrm>
            <a:off x="1358045" y="1568033"/>
            <a:ext cx="5764078" cy="646331"/>
          </a:xfrm>
          <a:prstGeom prst="rect">
            <a:avLst/>
          </a:prstGeom>
          <a:noFill/>
        </p:spPr>
        <p:txBody>
          <a:bodyPr wrap="square" rtlCol="0">
            <a:spAutoFit/>
          </a:bodyPr>
          <a:lstStyle/>
          <a:p>
            <a:r>
              <a:rPr lang="en-GB" dirty="0"/>
              <a:t>Employment is the homelessness sector’s priority too</a:t>
            </a:r>
          </a:p>
          <a:p>
            <a:endParaRPr lang="en-GB" dirty="0"/>
          </a:p>
        </p:txBody>
      </p:sp>
      <p:pic>
        <p:nvPicPr>
          <p:cNvPr id="12" name="Picture 11" descr="circl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27" y="2648198"/>
            <a:ext cx="651899" cy="651899"/>
          </a:xfrm>
          <a:prstGeom prst="rect">
            <a:avLst/>
          </a:prstGeom>
        </p:spPr>
      </p:pic>
      <p:pic>
        <p:nvPicPr>
          <p:cNvPr id="13" name="Picture 12" descr="circl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91" y="3871353"/>
            <a:ext cx="651899" cy="651899"/>
          </a:xfrm>
          <a:prstGeom prst="rect">
            <a:avLst/>
          </a:prstGeom>
        </p:spPr>
      </p:pic>
      <p:sp>
        <p:nvSpPr>
          <p:cNvPr id="16" name="TextBox 15"/>
          <p:cNvSpPr txBox="1"/>
          <p:nvPr/>
        </p:nvSpPr>
        <p:spPr>
          <a:xfrm>
            <a:off x="1358045" y="2621368"/>
            <a:ext cx="6471505" cy="646331"/>
          </a:xfrm>
          <a:prstGeom prst="rect">
            <a:avLst/>
          </a:prstGeom>
          <a:noFill/>
        </p:spPr>
        <p:txBody>
          <a:bodyPr wrap="square" rtlCol="0">
            <a:spAutoFit/>
          </a:bodyPr>
          <a:lstStyle/>
          <a:p>
            <a:r>
              <a:rPr lang="en-GB" dirty="0"/>
              <a:t>Support planning in homelessness services aims to move clients forward and recognises the client’s distance travelled</a:t>
            </a:r>
          </a:p>
        </p:txBody>
      </p:sp>
      <p:sp>
        <p:nvSpPr>
          <p:cNvPr id="17" name="TextBox 16"/>
          <p:cNvSpPr txBox="1"/>
          <p:nvPr/>
        </p:nvSpPr>
        <p:spPr>
          <a:xfrm>
            <a:off x="1375642" y="3871353"/>
            <a:ext cx="6526078" cy="923330"/>
          </a:xfrm>
          <a:prstGeom prst="rect">
            <a:avLst/>
          </a:prstGeom>
          <a:noFill/>
        </p:spPr>
        <p:txBody>
          <a:bodyPr wrap="square" rtlCol="0">
            <a:spAutoFit/>
          </a:bodyPr>
          <a:lstStyle/>
          <a:p>
            <a:r>
              <a:rPr lang="en-GB" dirty="0"/>
              <a:t>Develop partnerships with local services, know what they do and the support they offer</a:t>
            </a:r>
          </a:p>
          <a:p>
            <a:endParaRPr lang="en-GB" dirty="0"/>
          </a:p>
        </p:txBody>
      </p:sp>
      <p:sp>
        <p:nvSpPr>
          <p:cNvPr id="18" name="Rectangle 17"/>
          <p:cNvSpPr/>
          <p:nvPr/>
        </p:nvSpPr>
        <p:spPr>
          <a:xfrm>
            <a:off x="655423" y="1504188"/>
            <a:ext cx="438499" cy="461665"/>
          </a:xfrm>
          <a:prstGeom prst="rect">
            <a:avLst/>
          </a:prstGeom>
        </p:spPr>
        <p:txBody>
          <a:bodyPr wrap="square">
            <a:spAutoFit/>
          </a:bodyPr>
          <a:lstStyle/>
          <a:p>
            <a:pPr algn="ctr"/>
            <a:r>
              <a:rPr lang="en-GB" sz="2400" b="1" dirty="0">
                <a:solidFill>
                  <a:srgbClr val="BF2296"/>
                </a:solidFill>
              </a:rPr>
              <a:t>1</a:t>
            </a:r>
            <a:endParaRPr lang="en-GB" sz="2400" dirty="0">
              <a:solidFill>
                <a:srgbClr val="BF2296"/>
              </a:solidFill>
            </a:endParaRPr>
          </a:p>
        </p:txBody>
      </p:sp>
      <p:sp>
        <p:nvSpPr>
          <p:cNvPr id="19" name="Rectangle 18"/>
          <p:cNvSpPr/>
          <p:nvPr/>
        </p:nvSpPr>
        <p:spPr>
          <a:xfrm>
            <a:off x="706146" y="2736831"/>
            <a:ext cx="356188" cy="461665"/>
          </a:xfrm>
          <a:prstGeom prst="rect">
            <a:avLst/>
          </a:prstGeom>
        </p:spPr>
        <p:txBody>
          <a:bodyPr wrap="none">
            <a:spAutoFit/>
          </a:bodyPr>
          <a:lstStyle/>
          <a:p>
            <a:pPr algn="ctr"/>
            <a:r>
              <a:rPr lang="en-GB" sz="2400" b="1" dirty="0" smtClean="0">
                <a:solidFill>
                  <a:srgbClr val="BF2296"/>
                </a:solidFill>
              </a:rPr>
              <a:t>2</a:t>
            </a:r>
            <a:endParaRPr lang="en-GB" sz="2400" dirty="0">
              <a:solidFill>
                <a:srgbClr val="BF2296"/>
              </a:solidFill>
            </a:endParaRPr>
          </a:p>
        </p:txBody>
      </p:sp>
      <p:sp>
        <p:nvSpPr>
          <p:cNvPr id="20" name="Rectangle 19"/>
          <p:cNvSpPr/>
          <p:nvPr/>
        </p:nvSpPr>
        <p:spPr>
          <a:xfrm>
            <a:off x="706146" y="3964489"/>
            <a:ext cx="356188" cy="461665"/>
          </a:xfrm>
          <a:prstGeom prst="rect">
            <a:avLst/>
          </a:prstGeom>
        </p:spPr>
        <p:txBody>
          <a:bodyPr wrap="none">
            <a:spAutoFit/>
          </a:bodyPr>
          <a:lstStyle/>
          <a:p>
            <a:pPr algn="ctr"/>
            <a:r>
              <a:rPr lang="en-GB" sz="2400" b="1" dirty="0" smtClean="0">
                <a:solidFill>
                  <a:srgbClr val="BF2296"/>
                </a:solidFill>
              </a:rPr>
              <a:t>3</a:t>
            </a:r>
            <a:endParaRPr lang="en-GB" sz="2400" dirty="0">
              <a:solidFill>
                <a:srgbClr val="BF2296"/>
              </a:solidFill>
            </a:endParaRPr>
          </a:p>
        </p:txBody>
      </p:sp>
      <p:pic>
        <p:nvPicPr>
          <p:cNvPr id="21" name="Picture 20" descr="circl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91" y="5050102"/>
            <a:ext cx="651899" cy="651899"/>
          </a:xfrm>
          <a:prstGeom prst="rect">
            <a:avLst/>
          </a:prstGeom>
        </p:spPr>
      </p:pic>
      <p:sp>
        <p:nvSpPr>
          <p:cNvPr id="22" name="TextBox 21"/>
          <p:cNvSpPr txBox="1"/>
          <p:nvPr/>
        </p:nvSpPr>
        <p:spPr>
          <a:xfrm>
            <a:off x="1358045" y="5171153"/>
            <a:ext cx="7135678" cy="646331"/>
          </a:xfrm>
          <a:prstGeom prst="rect">
            <a:avLst/>
          </a:prstGeom>
          <a:noFill/>
        </p:spPr>
        <p:txBody>
          <a:bodyPr wrap="square" rtlCol="0">
            <a:spAutoFit/>
          </a:bodyPr>
          <a:lstStyle/>
          <a:p>
            <a:r>
              <a:rPr lang="en-GB" dirty="0"/>
              <a:t>Identify and assess the needs of those experiencing homelessness</a:t>
            </a:r>
          </a:p>
          <a:p>
            <a:endParaRPr lang="en-GB" dirty="0"/>
          </a:p>
        </p:txBody>
      </p:sp>
      <p:sp>
        <p:nvSpPr>
          <p:cNvPr id="23" name="Rectangle 22"/>
          <p:cNvSpPr/>
          <p:nvPr/>
        </p:nvSpPr>
        <p:spPr>
          <a:xfrm>
            <a:off x="706146" y="5143238"/>
            <a:ext cx="356188" cy="461665"/>
          </a:xfrm>
          <a:prstGeom prst="rect">
            <a:avLst/>
          </a:prstGeom>
        </p:spPr>
        <p:txBody>
          <a:bodyPr wrap="none">
            <a:spAutoFit/>
          </a:bodyPr>
          <a:lstStyle/>
          <a:p>
            <a:pPr algn="ctr"/>
            <a:r>
              <a:rPr lang="en-GB" sz="2400" b="1" dirty="0">
                <a:solidFill>
                  <a:srgbClr val="BF2296"/>
                </a:solidFill>
              </a:rPr>
              <a:t>4</a:t>
            </a:r>
            <a:endParaRPr lang="en-GB" sz="2400" dirty="0">
              <a:solidFill>
                <a:srgbClr val="BF2296"/>
              </a:solidFill>
            </a:endParaRPr>
          </a:p>
        </p:txBody>
      </p:sp>
    </p:spTree>
    <p:extLst>
      <p:ext uri="{BB962C8B-B14F-4D97-AF65-F5344CB8AC3E}">
        <p14:creationId xmlns:p14="http://schemas.microsoft.com/office/powerpoint/2010/main" val="1265771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23177018Small_EDIT.jpg"/>
          <p:cNvPicPr>
            <a:picLocks noChangeAspect="1"/>
          </p:cNvPicPr>
          <p:nvPr/>
        </p:nvPicPr>
        <p:blipFill rotWithShape="1">
          <a:blip r:embed="rId3">
            <a:extLst>
              <a:ext uri="{28A0092B-C50C-407E-A947-70E740481C1C}">
                <a14:useLocalDpi xmlns:a14="http://schemas.microsoft.com/office/drawing/2010/main" val="0"/>
              </a:ext>
            </a:extLst>
          </a:blip>
          <a:srcRect l="15508" t="9292" r="6807" b="-9292"/>
          <a:stretch/>
        </p:blipFill>
        <p:spPr>
          <a:xfrm>
            <a:off x="0" y="0"/>
            <a:ext cx="4570412" cy="6858000"/>
          </a:xfrm>
          <a:prstGeom prst="rect">
            <a:avLst/>
          </a:prstGeom>
        </p:spPr>
      </p:pic>
      <p:sp>
        <p:nvSpPr>
          <p:cNvPr id="14" name="Title 1"/>
          <p:cNvSpPr>
            <a:spLocks noGrp="1"/>
          </p:cNvSpPr>
          <p:nvPr>
            <p:ph type="ctrTitle"/>
          </p:nvPr>
        </p:nvSpPr>
        <p:spPr>
          <a:xfrm>
            <a:off x="1" y="360364"/>
            <a:ext cx="7467599"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Working Together – Discussion 1</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pic>
        <p:nvPicPr>
          <p:cNvPr id="8" name="Picture 7"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743" y="1689100"/>
            <a:ext cx="651899" cy="651899"/>
          </a:xfrm>
          <a:prstGeom prst="rect">
            <a:avLst/>
          </a:prstGeom>
        </p:spPr>
      </p:pic>
      <p:sp>
        <p:nvSpPr>
          <p:cNvPr id="3" name="TextBox 2"/>
          <p:cNvSpPr txBox="1"/>
          <p:nvPr/>
        </p:nvSpPr>
        <p:spPr>
          <a:xfrm>
            <a:off x="5495924" y="1689100"/>
            <a:ext cx="3524251" cy="923330"/>
          </a:xfrm>
          <a:prstGeom prst="rect">
            <a:avLst/>
          </a:prstGeom>
          <a:noFill/>
        </p:spPr>
        <p:txBody>
          <a:bodyPr wrap="square" rtlCol="0">
            <a:spAutoFit/>
          </a:bodyPr>
          <a:lstStyle/>
          <a:p>
            <a:r>
              <a:rPr lang="en-GB" dirty="0"/>
              <a:t>What does a successful partnership look like?</a:t>
            </a:r>
          </a:p>
          <a:p>
            <a:endParaRPr lang="en-GB" dirty="0"/>
          </a:p>
        </p:txBody>
      </p:sp>
      <p:pic>
        <p:nvPicPr>
          <p:cNvPr id="10" name="Picture 9"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9" y="2912255"/>
            <a:ext cx="651899" cy="651899"/>
          </a:xfrm>
          <a:prstGeom prst="rect">
            <a:avLst/>
          </a:prstGeom>
        </p:spPr>
      </p:pic>
      <p:pic>
        <p:nvPicPr>
          <p:cNvPr id="13" name="Picture 12"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743" y="4135410"/>
            <a:ext cx="651899" cy="651899"/>
          </a:xfrm>
          <a:prstGeom prst="rect">
            <a:avLst/>
          </a:prstGeom>
        </p:spPr>
      </p:pic>
      <p:sp>
        <p:nvSpPr>
          <p:cNvPr id="4" name="TextBox 3"/>
          <p:cNvSpPr txBox="1"/>
          <p:nvPr/>
        </p:nvSpPr>
        <p:spPr>
          <a:xfrm>
            <a:off x="5550497" y="2885425"/>
            <a:ext cx="3524251" cy="646331"/>
          </a:xfrm>
          <a:prstGeom prst="rect">
            <a:avLst/>
          </a:prstGeom>
          <a:noFill/>
        </p:spPr>
        <p:txBody>
          <a:bodyPr wrap="square" rtlCol="0">
            <a:spAutoFit/>
          </a:bodyPr>
          <a:lstStyle/>
          <a:p>
            <a:r>
              <a:rPr lang="en-GB" dirty="0"/>
              <a:t>Where have you seen partnership working work well?</a:t>
            </a:r>
          </a:p>
        </p:txBody>
      </p:sp>
      <p:sp>
        <p:nvSpPr>
          <p:cNvPr id="5" name="TextBox 4"/>
          <p:cNvSpPr txBox="1"/>
          <p:nvPr/>
        </p:nvSpPr>
        <p:spPr>
          <a:xfrm>
            <a:off x="5495924" y="4135410"/>
            <a:ext cx="3448051" cy="923330"/>
          </a:xfrm>
          <a:prstGeom prst="rect">
            <a:avLst/>
          </a:prstGeom>
          <a:noFill/>
        </p:spPr>
        <p:txBody>
          <a:bodyPr wrap="square" rtlCol="0">
            <a:spAutoFit/>
          </a:bodyPr>
          <a:lstStyle/>
          <a:p>
            <a:r>
              <a:rPr lang="en-GB" dirty="0"/>
              <a:t>What do you need to make a partnership successful?</a:t>
            </a:r>
          </a:p>
          <a:p>
            <a:endParaRPr lang="en-GB" dirty="0"/>
          </a:p>
        </p:txBody>
      </p:sp>
      <p:sp>
        <p:nvSpPr>
          <p:cNvPr id="6" name="Rectangle 5"/>
          <p:cNvSpPr/>
          <p:nvPr/>
        </p:nvSpPr>
        <p:spPr>
          <a:xfrm>
            <a:off x="4847875" y="1768245"/>
            <a:ext cx="438499" cy="461665"/>
          </a:xfrm>
          <a:prstGeom prst="rect">
            <a:avLst/>
          </a:prstGeom>
        </p:spPr>
        <p:txBody>
          <a:bodyPr wrap="square">
            <a:spAutoFit/>
          </a:bodyPr>
          <a:lstStyle/>
          <a:p>
            <a:pPr algn="ctr"/>
            <a:r>
              <a:rPr lang="en-GB" sz="2400" b="1" dirty="0">
                <a:solidFill>
                  <a:srgbClr val="BF2296"/>
                </a:solidFill>
              </a:rPr>
              <a:t>1</a:t>
            </a:r>
            <a:endParaRPr lang="en-GB" sz="2400" dirty="0">
              <a:solidFill>
                <a:srgbClr val="BF2296"/>
              </a:solidFill>
            </a:endParaRPr>
          </a:p>
        </p:txBody>
      </p:sp>
      <p:sp>
        <p:nvSpPr>
          <p:cNvPr id="7" name="Rectangle 6"/>
          <p:cNvSpPr/>
          <p:nvPr/>
        </p:nvSpPr>
        <p:spPr>
          <a:xfrm>
            <a:off x="4898598" y="3000888"/>
            <a:ext cx="356188" cy="461665"/>
          </a:xfrm>
          <a:prstGeom prst="rect">
            <a:avLst/>
          </a:prstGeom>
        </p:spPr>
        <p:txBody>
          <a:bodyPr wrap="none">
            <a:spAutoFit/>
          </a:bodyPr>
          <a:lstStyle/>
          <a:p>
            <a:pPr algn="ctr"/>
            <a:r>
              <a:rPr lang="en-GB" sz="2400" b="1" dirty="0" smtClean="0">
                <a:solidFill>
                  <a:srgbClr val="BF2296"/>
                </a:solidFill>
              </a:rPr>
              <a:t>2</a:t>
            </a:r>
            <a:endParaRPr lang="en-GB" sz="2400" dirty="0">
              <a:solidFill>
                <a:srgbClr val="BF2296"/>
              </a:solidFill>
            </a:endParaRPr>
          </a:p>
        </p:txBody>
      </p:sp>
      <p:sp>
        <p:nvSpPr>
          <p:cNvPr id="19" name="Rectangle 18"/>
          <p:cNvSpPr/>
          <p:nvPr/>
        </p:nvSpPr>
        <p:spPr>
          <a:xfrm>
            <a:off x="4898598" y="4228546"/>
            <a:ext cx="356188" cy="461665"/>
          </a:xfrm>
          <a:prstGeom prst="rect">
            <a:avLst/>
          </a:prstGeom>
        </p:spPr>
        <p:txBody>
          <a:bodyPr wrap="none">
            <a:spAutoFit/>
          </a:bodyPr>
          <a:lstStyle/>
          <a:p>
            <a:pPr algn="ctr"/>
            <a:r>
              <a:rPr lang="en-GB" sz="2400" b="1" dirty="0" smtClean="0">
                <a:solidFill>
                  <a:srgbClr val="BF2296"/>
                </a:solidFill>
              </a:rPr>
              <a:t>3</a:t>
            </a:r>
            <a:endParaRPr lang="en-GB" sz="2400" dirty="0">
              <a:solidFill>
                <a:srgbClr val="BF2296"/>
              </a:solidFill>
            </a:endParaRPr>
          </a:p>
        </p:txBody>
      </p:sp>
    </p:spTree>
    <p:extLst>
      <p:ext uri="{BB962C8B-B14F-4D97-AF65-F5344CB8AC3E}">
        <p14:creationId xmlns:p14="http://schemas.microsoft.com/office/powerpoint/2010/main" val="593072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76DF15-2EE0-453C-A35D-B36E2F83D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628"/>
            <a:ext cx="4795866" cy="6236219"/>
          </a:xfrm>
          <a:prstGeom prst="rect">
            <a:avLst/>
          </a:prstGeom>
        </p:spPr>
      </p:pic>
      <p:sp>
        <p:nvSpPr>
          <p:cNvPr id="14" name="Title 1"/>
          <p:cNvSpPr>
            <a:spLocks noGrp="1"/>
          </p:cNvSpPr>
          <p:nvPr>
            <p:ph type="ctrTitle"/>
          </p:nvPr>
        </p:nvSpPr>
        <p:spPr>
          <a:xfrm>
            <a:off x="2" y="360364"/>
            <a:ext cx="738187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Working Together – Discussion 2</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3" name="Rectangle 2"/>
          <p:cNvSpPr/>
          <p:nvPr/>
        </p:nvSpPr>
        <p:spPr>
          <a:xfrm>
            <a:off x="4979194" y="2669691"/>
            <a:ext cx="3752850" cy="1200329"/>
          </a:xfrm>
          <a:prstGeom prst="rect">
            <a:avLst/>
          </a:prstGeom>
        </p:spPr>
        <p:txBody>
          <a:bodyPr wrap="square">
            <a:spAutoFit/>
          </a:bodyPr>
          <a:lstStyle/>
          <a:p>
            <a:r>
              <a:rPr lang="en-GB" sz="2400" dirty="0"/>
              <a:t>What are you going to do next to develop partnerships locally?</a:t>
            </a:r>
          </a:p>
        </p:txBody>
      </p:sp>
    </p:spTree>
    <p:extLst>
      <p:ext uri="{BB962C8B-B14F-4D97-AF65-F5344CB8AC3E}">
        <p14:creationId xmlns:p14="http://schemas.microsoft.com/office/powerpoint/2010/main" val="2396770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89044" cy="6220781"/>
          </a:xfrm>
          <a:prstGeom prst="rect">
            <a:avLst/>
          </a:prstGeom>
        </p:spPr>
      </p:pic>
      <p:sp>
        <p:nvSpPr>
          <p:cNvPr id="14" name="Title 1"/>
          <p:cNvSpPr>
            <a:spLocks noGrp="1"/>
          </p:cNvSpPr>
          <p:nvPr>
            <p:ph type="ctrTitle"/>
          </p:nvPr>
        </p:nvSpPr>
        <p:spPr>
          <a:xfrm>
            <a:off x="0" y="331789"/>
            <a:ext cx="738187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Working Together – Feedback</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pic>
        <p:nvPicPr>
          <p:cNvPr id="7" name="Picture 6"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3643" y="1797785"/>
            <a:ext cx="651899" cy="651899"/>
          </a:xfrm>
          <a:prstGeom prst="rect">
            <a:avLst/>
          </a:prstGeom>
        </p:spPr>
      </p:pic>
      <p:sp>
        <p:nvSpPr>
          <p:cNvPr id="10" name="TextBox 9"/>
          <p:cNvSpPr txBox="1"/>
          <p:nvPr/>
        </p:nvSpPr>
        <p:spPr>
          <a:xfrm>
            <a:off x="5838824" y="1797785"/>
            <a:ext cx="3524251" cy="923330"/>
          </a:xfrm>
          <a:prstGeom prst="rect">
            <a:avLst/>
          </a:prstGeom>
          <a:noFill/>
        </p:spPr>
        <p:txBody>
          <a:bodyPr wrap="square" rtlCol="0">
            <a:spAutoFit/>
          </a:bodyPr>
          <a:lstStyle/>
          <a:p>
            <a:r>
              <a:rPr lang="en-GB" dirty="0" smtClean="0"/>
              <a:t>Give an example of good practice</a:t>
            </a:r>
            <a:endParaRPr lang="en-GB" dirty="0"/>
          </a:p>
          <a:p>
            <a:endParaRPr lang="en-GB" dirty="0"/>
          </a:p>
        </p:txBody>
      </p:sp>
      <p:pic>
        <p:nvPicPr>
          <p:cNvPr id="11" name="Picture 10"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679" y="3020940"/>
            <a:ext cx="651899" cy="651899"/>
          </a:xfrm>
          <a:prstGeom prst="rect">
            <a:avLst/>
          </a:prstGeom>
        </p:spPr>
      </p:pic>
      <p:pic>
        <p:nvPicPr>
          <p:cNvPr id="13" name="Picture 12"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3643" y="4244095"/>
            <a:ext cx="651899" cy="651899"/>
          </a:xfrm>
          <a:prstGeom prst="rect">
            <a:avLst/>
          </a:prstGeom>
        </p:spPr>
      </p:pic>
      <p:sp>
        <p:nvSpPr>
          <p:cNvPr id="15" name="TextBox 14"/>
          <p:cNvSpPr txBox="1"/>
          <p:nvPr/>
        </p:nvSpPr>
        <p:spPr>
          <a:xfrm>
            <a:off x="5838824" y="4244095"/>
            <a:ext cx="3448051" cy="923330"/>
          </a:xfrm>
          <a:prstGeom prst="rect">
            <a:avLst/>
          </a:prstGeom>
          <a:noFill/>
        </p:spPr>
        <p:txBody>
          <a:bodyPr wrap="square" rtlCol="0">
            <a:spAutoFit/>
          </a:bodyPr>
          <a:lstStyle/>
          <a:p>
            <a:r>
              <a:rPr lang="en-GB" dirty="0"/>
              <a:t>Give one piece of information you will take away from today</a:t>
            </a:r>
          </a:p>
          <a:p>
            <a:endParaRPr lang="en-GB" dirty="0"/>
          </a:p>
        </p:txBody>
      </p:sp>
      <p:sp>
        <p:nvSpPr>
          <p:cNvPr id="16" name="Rectangle 15"/>
          <p:cNvSpPr/>
          <p:nvPr/>
        </p:nvSpPr>
        <p:spPr>
          <a:xfrm>
            <a:off x="5190775" y="1876930"/>
            <a:ext cx="438499" cy="461665"/>
          </a:xfrm>
          <a:prstGeom prst="rect">
            <a:avLst/>
          </a:prstGeom>
        </p:spPr>
        <p:txBody>
          <a:bodyPr wrap="square">
            <a:spAutoFit/>
          </a:bodyPr>
          <a:lstStyle/>
          <a:p>
            <a:pPr algn="ctr"/>
            <a:r>
              <a:rPr lang="en-GB" sz="2400" b="1" dirty="0">
                <a:solidFill>
                  <a:srgbClr val="BF2296"/>
                </a:solidFill>
              </a:rPr>
              <a:t>1</a:t>
            </a:r>
            <a:endParaRPr lang="en-GB" sz="2400" dirty="0">
              <a:solidFill>
                <a:srgbClr val="BF2296"/>
              </a:solidFill>
            </a:endParaRPr>
          </a:p>
        </p:txBody>
      </p:sp>
      <p:sp>
        <p:nvSpPr>
          <p:cNvPr id="17" name="Rectangle 16"/>
          <p:cNvSpPr/>
          <p:nvPr/>
        </p:nvSpPr>
        <p:spPr>
          <a:xfrm>
            <a:off x="5241498" y="3109573"/>
            <a:ext cx="356188" cy="461665"/>
          </a:xfrm>
          <a:prstGeom prst="rect">
            <a:avLst/>
          </a:prstGeom>
        </p:spPr>
        <p:txBody>
          <a:bodyPr wrap="none">
            <a:spAutoFit/>
          </a:bodyPr>
          <a:lstStyle/>
          <a:p>
            <a:pPr algn="ctr"/>
            <a:r>
              <a:rPr lang="en-GB" sz="2400" b="1" dirty="0" smtClean="0">
                <a:solidFill>
                  <a:srgbClr val="BF2296"/>
                </a:solidFill>
              </a:rPr>
              <a:t>2</a:t>
            </a:r>
            <a:endParaRPr lang="en-GB" sz="2400" dirty="0">
              <a:solidFill>
                <a:srgbClr val="BF2296"/>
              </a:solidFill>
            </a:endParaRPr>
          </a:p>
        </p:txBody>
      </p:sp>
      <p:sp>
        <p:nvSpPr>
          <p:cNvPr id="18" name="Rectangle 17"/>
          <p:cNvSpPr/>
          <p:nvPr/>
        </p:nvSpPr>
        <p:spPr>
          <a:xfrm>
            <a:off x="5241498" y="4337231"/>
            <a:ext cx="356188" cy="461665"/>
          </a:xfrm>
          <a:prstGeom prst="rect">
            <a:avLst/>
          </a:prstGeom>
        </p:spPr>
        <p:txBody>
          <a:bodyPr wrap="none">
            <a:spAutoFit/>
          </a:bodyPr>
          <a:lstStyle/>
          <a:p>
            <a:pPr algn="ctr"/>
            <a:r>
              <a:rPr lang="en-GB" sz="2400" b="1" dirty="0" smtClean="0">
                <a:solidFill>
                  <a:srgbClr val="BF2296"/>
                </a:solidFill>
              </a:rPr>
              <a:t>3</a:t>
            </a:r>
            <a:endParaRPr lang="en-GB" sz="2400" dirty="0">
              <a:solidFill>
                <a:srgbClr val="BF2296"/>
              </a:solidFill>
            </a:endParaRPr>
          </a:p>
        </p:txBody>
      </p:sp>
      <p:sp>
        <p:nvSpPr>
          <p:cNvPr id="2" name="TextBox 1"/>
          <p:cNvSpPr txBox="1"/>
          <p:nvPr/>
        </p:nvSpPr>
        <p:spPr>
          <a:xfrm>
            <a:off x="5838824" y="2895600"/>
            <a:ext cx="3019426" cy="923330"/>
          </a:xfrm>
          <a:prstGeom prst="rect">
            <a:avLst/>
          </a:prstGeom>
          <a:noFill/>
        </p:spPr>
        <p:txBody>
          <a:bodyPr wrap="square" rtlCol="0">
            <a:spAutoFit/>
          </a:bodyPr>
          <a:lstStyle/>
          <a:p>
            <a:r>
              <a:rPr lang="en-GB"/>
              <a:t>What will you do next to develop partnerships locally?</a:t>
            </a:r>
          </a:p>
        </p:txBody>
      </p:sp>
    </p:spTree>
    <p:extLst>
      <p:ext uri="{BB962C8B-B14F-4D97-AF65-F5344CB8AC3E}">
        <p14:creationId xmlns:p14="http://schemas.microsoft.com/office/powerpoint/2010/main" val="39952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p:nvPr/>
        </p:nvSpPr>
        <p:spPr>
          <a:xfrm>
            <a:off x="355600" y="360363"/>
            <a:ext cx="4214813" cy="184467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n-GB" sz="1700" b="1" dirty="0">
                <a:solidFill>
                  <a:srgbClr val="9D3F7B"/>
                </a:solidFill>
                <a:effectLst/>
                <a:latin typeface="Arial" panose="020B0604020202020204" pitchFamily="34" charset="0"/>
                <a:ea typeface="ＭＳ Ｐ明朝"/>
                <a:cs typeface="Arial" panose="020B0604020202020204" pitchFamily="34" charset="0"/>
              </a:rPr>
              <a:t>What we do</a:t>
            </a:r>
            <a:endParaRPr lang="en-GB" sz="1700" b="1" dirty="0">
              <a:effectLst/>
              <a:latin typeface="Arial" panose="020B0604020202020204" pitchFamily="34" charset="0"/>
              <a:ea typeface="ＭＳ Ｐ明朝"/>
              <a:cs typeface="Arial" panose="020B0604020202020204" pitchFamily="34" charset="0"/>
            </a:endParaRPr>
          </a:p>
          <a:p>
            <a:r>
              <a:rPr lang="en-GB" sz="1100" dirty="0">
                <a:latin typeface="Arial" panose="020B0604020202020204" pitchFamily="34" charset="0"/>
                <a:cs typeface="Arial" panose="020B0604020202020204" pitchFamily="34" charset="0"/>
              </a:rPr>
              <a:t>Homeless Link is the national membership charity for organisations working directly with people who become homeless or who live with multiple and complex support needs. We work to improve services and campaign for policy change that will help end homelessness and secure a sustainable future for supported housing.</a:t>
            </a:r>
          </a:p>
          <a:p>
            <a:r>
              <a:rPr lang="en-GB" dirty="0"/>
              <a:t> </a:t>
            </a:r>
          </a:p>
          <a:p>
            <a:pPr>
              <a:spcAft>
                <a:spcPts val="0"/>
              </a:spcAft>
            </a:pPr>
            <a:endParaRPr lang="en-GB" sz="1100" dirty="0">
              <a:solidFill>
                <a:srgbClr val="000000"/>
              </a:solidFill>
              <a:effectLst/>
              <a:latin typeface="Arial" panose="020B0604020202020204" pitchFamily="34" charset="0"/>
              <a:ea typeface="ＭＳ Ｐ明朝"/>
              <a:cs typeface="Arial" panose="020B0604020202020204" pitchFamily="34" charset="0"/>
            </a:endParaRPr>
          </a:p>
        </p:txBody>
      </p:sp>
      <p:sp>
        <p:nvSpPr>
          <p:cNvPr id="3" name="TextBox 2"/>
          <p:cNvSpPr txBox="1"/>
          <p:nvPr/>
        </p:nvSpPr>
        <p:spPr>
          <a:xfrm>
            <a:off x="5439795" y="5624170"/>
            <a:ext cx="3343843" cy="230832"/>
          </a:xfrm>
          <a:prstGeom prst="rect">
            <a:avLst/>
          </a:prstGeom>
          <a:noFill/>
        </p:spPr>
        <p:txBody>
          <a:bodyPr wrap="square" lIns="0" tIns="0" rIns="0" bIns="0" rtlCol="0">
            <a:spAutoFit/>
          </a:bodyPr>
          <a:lstStyle/>
          <a:p>
            <a:pPr algn="r">
              <a:spcAft>
                <a:spcPts val="0"/>
              </a:spcAft>
            </a:pPr>
            <a:r>
              <a:rPr lang="en-GB" sz="750" dirty="0">
                <a:solidFill>
                  <a:srgbClr val="000000"/>
                </a:solidFill>
                <a:latin typeface="Arial" panose="020B0604020202020204" pitchFamily="34" charset="0"/>
                <a:ea typeface="ＭＳ Ｐ明朝"/>
                <a:cs typeface="Arial" panose="020B0604020202020204" pitchFamily="34" charset="0"/>
              </a:rPr>
              <a:t>© Homeless Link </a:t>
            </a:r>
            <a:r>
              <a:rPr lang="en-GB" sz="750" dirty="0" smtClean="0">
                <a:solidFill>
                  <a:srgbClr val="000000"/>
                </a:solidFill>
                <a:latin typeface="Arial" panose="020B0604020202020204" pitchFamily="34" charset="0"/>
                <a:ea typeface="ＭＳ Ｐ明朝"/>
                <a:cs typeface="Arial" panose="020B0604020202020204" pitchFamily="34" charset="0"/>
              </a:rPr>
              <a:t>2018. </a:t>
            </a:r>
            <a:r>
              <a:rPr lang="en-GB" sz="750" dirty="0">
                <a:solidFill>
                  <a:srgbClr val="000000"/>
                </a:solidFill>
                <a:latin typeface="Arial" panose="020B0604020202020204" pitchFamily="34" charset="0"/>
                <a:ea typeface="ＭＳ Ｐ明朝"/>
                <a:cs typeface="Arial" panose="020B0604020202020204" pitchFamily="34" charset="0"/>
              </a:rPr>
              <a:t>All rights reserved. </a:t>
            </a:r>
          </a:p>
          <a:p>
            <a:pPr algn="r">
              <a:spcAft>
                <a:spcPts val="0"/>
              </a:spcAft>
            </a:pPr>
            <a:r>
              <a:rPr lang="en-GB" sz="750" dirty="0">
                <a:solidFill>
                  <a:srgbClr val="000000"/>
                </a:solidFill>
                <a:latin typeface="Arial" panose="020B0604020202020204" pitchFamily="34" charset="0"/>
                <a:ea typeface="ＭＳ Ｐ明朝"/>
                <a:cs typeface="Arial" panose="020B0604020202020204" pitchFamily="34" charset="0"/>
              </a:rPr>
              <a:t>Homeless Link is a charity no. 1089173 and a company no. 04313826.</a:t>
            </a:r>
          </a:p>
        </p:txBody>
      </p:sp>
      <p:sp>
        <p:nvSpPr>
          <p:cNvPr id="6" name="TextBox 5"/>
          <p:cNvSpPr txBox="1"/>
          <p:nvPr/>
        </p:nvSpPr>
        <p:spPr>
          <a:xfrm>
            <a:off x="355600" y="4681850"/>
            <a:ext cx="4214813" cy="1182375"/>
          </a:xfrm>
          <a:prstGeom prst="rect">
            <a:avLst/>
          </a:prstGeom>
          <a:noFill/>
        </p:spPr>
        <p:txBody>
          <a:bodyPr wrap="square" lIns="0" tIns="0" rIns="0" bIns="0" rtlCol="0" anchor="b" anchorCtr="0">
            <a:spAutoFit/>
          </a:bodyPr>
          <a:lstStyle/>
          <a:p>
            <a:pPr>
              <a:lnSpc>
                <a:spcPts val="1260"/>
              </a:lnSpc>
              <a:spcAft>
                <a:spcPts val="0"/>
              </a:spcAft>
            </a:pPr>
            <a:r>
              <a:rPr lang="en-GB" sz="1700" b="1" dirty="0">
                <a:solidFill>
                  <a:schemeClr val="tx2"/>
                </a:solidFill>
                <a:latin typeface="Arial" panose="020B0604020202020204" pitchFamily="34" charset="0"/>
                <a:ea typeface="ＭＳ Ｐ明朝"/>
                <a:cs typeface="Arial" panose="020B0604020202020204" pitchFamily="34" charset="0"/>
              </a:rPr>
              <a:t>Homeless Link</a:t>
            </a:r>
          </a:p>
          <a:p>
            <a:pPr>
              <a:spcAft>
                <a:spcPts val="0"/>
              </a:spcAft>
            </a:pPr>
            <a:r>
              <a:rPr lang="en-GB" sz="1100" dirty="0" err="1">
                <a:solidFill>
                  <a:srgbClr val="000000"/>
                </a:solidFill>
                <a:latin typeface="Arial" panose="020B0604020202020204" pitchFamily="34" charset="0"/>
                <a:ea typeface="ＭＳ Ｐ明朝"/>
                <a:cs typeface="Arial" panose="020B0604020202020204" pitchFamily="34" charset="0"/>
              </a:rPr>
              <a:t>Minories</a:t>
            </a:r>
            <a:r>
              <a:rPr lang="en-GB" sz="1100" dirty="0">
                <a:solidFill>
                  <a:srgbClr val="000000"/>
                </a:solidFill>
                <a:latin typeface="Arial" panose="020B0604020202020204" pitchFamily="34" charset="0"/>
                <a:ea typeface="ＭＳ Ｐ明朝"/>
                <a:cs typeface="Arial" panose="020B0604020202020204" pitchFamily="34" charset="0"/>
              </a:rPr>
              <a:t> House, 2-5 </a:t>
            </a:r>
            <a:r>
              <a:rPr lang="en-GB" sz="1100" dirty="0" err="1">
                <a:solidFill>
                  <a:srgbClr val="000000"/>
                </a:solidFill>
                <a:latin typeface="Arial" panose="020B0604020202020204" pitchFamily="34" charset="0"/>
                <a:ea typeface="ＭＳ Ｐ明朝"/>
                <a:cs typeface="Arial" panose="020B0604020202020204" pitchFamily="34" charset="0"/>
              </a:rPr>
              <a:t>Minories</a:t>
            </a:r>
            <a:r>
              <a:rPr lang="en-GB" sz="1100" dirty="0">
                <a:solidFill>
                  <a:srgbClr val="000000"/>
                </a:solidFill>
                <a:latin typeface="Arial" panose="020B0604020202020204" pitchFamily="34" charset="0"/>
                <a:ea typeface="ＭＳ Ｐ明朝"/>
                <a:cs typeface="Arial" panose="020B0604020202020204" pitchFamily="34" charset="0"/>
              </a:rPr>
              <a:t>, London EC3N 1BJ</a:t>
            </a:r>
          </a:p>
          <a:p>
            <a:pPr>
              <a:spcAft>
                <a:spcPts val="0"/>
              </a:spcAft>
            </a:pPr>
            <a:r>
              <a:rPr lang="en-GB" sz="1100" dirty="0">
                <a:solidFill>
                  <a:srgbClr val="000000"/>
                </a:solidFill>
                <a:latin typeface="Arial" panose="020B0604020202020204" pitchFamily="34" charset="0"/>
                <a:ea typeface="ＭＳ Ｐ明朝"/>
                <a:cs typeface="Arial" panose="020B0604020202020204" pitchFamily="34" charset="0"/>
              </a:rPr>
              <a:t> </a:t>
            </a:r>
          </a:p>
          <a:p>
            <a:pPr>
              <a:spcAft>
                <a:spcPts val="0"/>
              </a:spcAft>
            </a:pPr>
            <a:r>
              <a:rPr lang="en-GB" sz="1100" dirty="0">
                <a:solidFill>
                  <a:srgbClr val="000000"/>
                </a:solidFill>
                <a:latin typeface="Arial" panose="020B0604020202020204" pitchFamily="34" charset="0"/>
                <a:ea typeface="ＭＳ Ｐ明朝"/>
                <a:cs typeface="Arial" panose="020B0604020202020204" pitchFamily="34" charset="0"/>
              </a:rPr>
              <a:t>020 7840 4430</a:t>
            </a:r>
          </a:p>
          <a:p>
            <a:pPr>
              <a:spcAft>
                <a:spcPts val="0"/>
              </a:spcAft>
            </a:pPr>
            <a:r>
              <a:rPr lang="en-GB" sz="1100" dirty="0">
                <a:solidFill>
                  <a:srgbClr val="000000"/>
                </a:solidFill>
                <a:latin typeface="Arial" panose="020B0604020202020204" pitchFamily="34" charset="0"/>
                <a:ea typeface="ＭＳ Ｐ明朝"/>
                <a:cs typeface="Arial" panose="020B0604020202020204" pitchFamily="34" charset="0"/>
              </a:rPr>
              <a:t> </a:t>
            </a:r>
          </a:p>
          <a:p>
            <a:pPr>
              <a:spcAft>
                <a:spcPts val="0"/>
              </a:spcAft>
            </a:pPr>
            <a:r>
              <a:rPr lang="en-GB" sz="1100" dirty="0">
                <a:solidFill>
                  <a:srgbClr val="000000"/>
                </a:solidFill>
                <a:latin typeface="Arial" panose="020B0604020202020204" pitchFamily="34" charset="0"/>
                <a:ea typeface="ＭＳ Ｐ明朝"/>
                <a:cs typeface="Arial" panose="020B0604020202020204" pitchFamily="34" charset="0"/>
              </a:rPr>
              <a:t>Twitter: @</a:t>
            </a:r>
            <a:r>
              <a:rPr lang="en-GB" sz="1100" dirty="0" err="1">
                <a:solidFill>
                  <a:srgbClr val="000000"/>
                </a:solidFill>
                <a:latin typeface="Arial" panose="020B0604020202020204" pitchFamily="34" charset="0"/>
                <a:ea typeface="ＭＳ Ｐ明朝"/>
                <a:cs typeface="Arial" panose="020B0604020202020204" pitchFamily="34" charset="0"/>
              </a:rPr>
              <a:t>Homelesslink</a:t>
            </a:r>
            <a:endParaRPr lang="en-GB" sz="1100" dirty="0">
              <a:solidFill>
                <a:srgbClr val="000000"/>
              </a:solidFill>
              <a:latin typeface="Arial" panose="020B0604020202020204" pitchFamily="34" charset="0"/>
              <a:ea typeface="ＭＳ Ｐ明朝"/>
              <a:cs typeface="Arial" panose="020B0604020202020204" pitchFamily="34" charset="0"/>
            </a:endParaRPr>
          </a:p>
          <a:p>
            <a:pPr>
              <a:spcAft>
                <a:spcPts val="0"/>
              </a:spcAft>
            </a:pPr>
            <a:r>
              <a:rPr lang="en-GB" sz="1100" dirty="0">
                <a:solidFill>
                  <a:srgbClr val="000000"/>
                </a:solidFill>
                <a:latin typeface="Arial" panose="020B0604020202020204" pitchFamily="34" charset="0"/>
                <a:ea typeface="ＭＳ Ｐ明朝"/>
                <a:cs typeface="Arial" panose="020B0604020202020204" pitchFamily="34" charset="0"/>
              </a:rPr>
              <a:t>Facebook: </a:t>
            </a:r>
            <a:r>
              <a:rPr lang="en-GB" sz="1100" dirty="0" err="1">
                <a:solidFill>
                  <a:srgbClr val="000000"/>
                </a:solidFill>
                <a:latin typeface="Arial" panose="020B0604020202020204" pitchFamily="34" charset="0"/>
                <a:ea typeface="ＭＳ Ｐ明朝"/>
                <a:cs typeface="Arial" panose="020B0604020202020204" pitchFamily="34" charset="0"/>
              </a:rPr>
              <a:t>www.facebook.com</a:t>
            </a:r>
            <a:r>
              <a:rPr lang="en-GB" sz="1100" dirty="0">
                <a:solidFill>
                  <a:srgbClr val="000000"/>
                </a:solidFill>
                <a:latin typeface="Arial" panose="020B0604020202020204" pitchFamily="34" charset="0"/>
                <a:ea typeface="ＭＳ Ｐ明朝"/>
                <a:cs typeface="Arial" panose="020B0604020202020204" pitchFamily="34" charset="0"/>
              </a:rPr>
              <a:t>/</a:t>
            </a:r>
            <a:r>
              <a:rPr lang="en-GB" sz="1100" dirty="0" err="1">
                <a:solidFill>
                  <a:srgbClr val="000000"/>
                </a:solidFill>
                <a:latin typeface="Arial" panose="020B0604020202020204" pitchFamily="34" charset="0"/>
                <a:ea typeface="ＭＳ Ｐ明朝"/>
                <a:cs typeface="Arial" panose="020B0604020202020204" pitchFamily="34" charset="0"/>
              </a:rPr>
              <a:t>homelesslink</a:t>
            </a:r>
            <a:endParaRPr lang="en-GB" sz="1100" dirty="0">
              <a:solidFill>
                <a:srgbClr val="000000"/>
              </a:solidFill>
              <a:latin typeface="Arial" panose="020B0604020202020204" pitchFamily="34" charset="0"/>
              <a:ea typeface="ＭＳ Ｐ明朝"/>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11"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Tree>
    <p:extLst>
      <p:ext uri="{BB962C8B-B14F-4D97-AF65-F5344CB8AC3E}">
        <p14:creationId xmlns:p14="http://schemas.microsoft.com/office/powerpoint/2010/main" val="3256157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2" y="360364"/>
            <a:ext cx="4352924" cy="666950"/>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Introduction </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416689" y="2326511"/>
            <a:ext cx="7908160" cy="2465408"/>
          </a:xfrm>
          <a:prstGeom prst="rect">
            <a:avLst/>
          </a:prstGeom>
          <a:noFill/>
        </p:spPr>
        <p:txBody>
          <a:bodyPr wrap="square" lIns="0" tIns="0" rIns="0" bIns="0" rtlCol="0">
            <a:noAutofit/>
          </a:bodyPr>
          <a:lstStyle/>
          <a:p>
            <a:pPr>
              <a:lnSpc>
                <a:spcPct val="114000"/>
              </a:lnSpc>
            </a:pPr>
            <a:r>
              <a:rPr lang="en-US" sz="2000" dirty="0" smtClean="0">
                <a:latin typeface="Arial" panose="020B0604020202020204" pitchFamily="34" charset="0"/>
                <a:cs typeface="Arial" panose="020B0604020202020204" pitchFamily="34" charset="0"/>
              </a:rPr>
              <a:t>This presentation was created by Homeless Link for use by our members in delivering Working Together events that bring together homelessness and DWP teams to improve service deliver to people experiencing homelessness </a:t>
            </a:r>
            <a:endParaRPr lang="en-US" sz="2000" dirty="0">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Tree>
    <p:extLst>
      <p:ext uri="{BB962C8B-B14F-4D97-AF65-F5344CB8AC3E}">
        <p14:creationId xmlns:p14="http://schemas.microsoft.com/office/powerpoint/2010/main" val="2684167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715249" cy="1115791"/>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Who is homeless? The people we work with</a:t>
            </a:r>
            <a:endParaRPr lang="en-US" sz="3200" b="1" dirty="0">
              <a:solidFill>
                <a:srgbClr val="FFFFFF"/>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11" name="TextBox 10"/>
          <p:cNvSpPr txBox="1"/>
          <p:nvPr/>
        </p:nvSpPr>
        <p:spPr>
          <a:xfrm>
            <a:off x="5941580" y="5861992"/>
            <a:ext cx="4392488" cy="430887"/>
          </a:xfrm>
          <a:prstGeom prst="rect">
            <a:avLst/>
          </a:prstGeom>
          <a:noFill/>
        </p:spPr>
        <p:txBody>
          <a:bodyPr wrap="square" rtlCol="0">
            <a:spAutoFit/>
          </a:bodyPr>
          <a:lstStyle/>
          <a:p>
            <a:r>
              <a:rPr lang="en-GB" sz="1100" dirty="0">
                <a:cs typeface="Arial" pitchFamily="34" charset="0"/>
              </a:rPr>
              <a:t>Source: </a:t>
            </a:r>
            <a:r>
              <a:rPr lang="en-GB" sz="1100" dirty="0" smtClean="0">
                <a:cs typeface="Arial" pitchFamily="34" charset="0"/>
              </a:rPr>
              <a:t>Homeless Link Annual Review 2017</a:t>
            </a:r>
          </a:p>
          <a:p>
            <a:endParaRPr lang="en-GB" sz="1100" dirty="0">
              <a:solidFill>
                <a:srgbClr val="5A1441"/>
              </a:solidFill>
            </a:endParaRPr>
          </a:p>
        </p:txBody>
      </p:sp>
      <p:pic>
        <p:nvPicPr>
          <p:cNvPr id="12" name="Picture 11" descr="person-pink.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509" y="2206037"/>
            <a:ext cx="1187166" cy="3051460"/>
          </a:xfrm>
          <a:prstGeom prst="rect">
            <a:avLst/>
          </a:prstGeom>
        </p:spPr>
      </p:pic>
      <p:grpSp>
        <p:nvGrpSpPr>
          <p:cNvPr id="13" name="Group 4"/>
          <p:cNvGrpSpPr>
            <a:grpSpLocks noChangeAspect="1"/>
          </p:cNvGrpSpPr>
          <p:nvPr/>
        </p:nvGrpSpPr>
        <p:grpSpPr bwMode="auto">
          <a:xfrm>
            <a:off x="1523859" y="1643057"/>
            <a:ext cx="1655762" cy="1655763"/>
            <a:chOff x="783" y="1230"/>
            <a:chExt cx="1043" cy="1043"/>
          </a:xfrm>
        </p:grpSpPr>
        <p:sp>
          <p:nvSpPr>
            <p:cNvPr id="16" name="AutoShape 3"/>
            <p:cNvSpPr>
              <a:spLocks noChangeAspect="1" noChangeArrowheads="1" noTextEdit="1"/>
            </p:cNvSpPr>
            <p:nvPr/>
          </p:nvSpPr>
          <p:spPr bwMode="auto">
            <a:xfrm>
              <a:off x="783" y="1230"/>
              <a:ext cx="1043"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5"/>
            <p:cNvSpPr>
              <a:spLocks noChangeArrowheads="1"/>
            </p:cNvSpPr>
            <p:nvPr/>
          </p:nvSpPr>
          <p:spPr bwMode="auto">
            <a:xfrm>
              <a:off x="783" y="1230"/>
              <a:ext cx="1043" cy="1043"/>
            </a:xfrm>
            <a:prstGeom prst="ellipse">
              <a:avLst/>
            </a:prstGeom>
            <a:solidFill>
              <a:srgbClr val="DAD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Picture 17"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19" y="3082938"/>
            <a:ext cx="1656184" cy="1656184"/>
          </a:xfrm>
          <a:prstGeom prst="rect">
            <a:avLst/>
          </a:prstGeom>
        </p:spPr>
      </p:pic>
      <p:pic>
        <p:nvPicPr>
          <p:cNvPr id="19" name="Picture 18"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495" y="4290905"/>
            <a:ext cx="1656184" cy="1656184"/>
          </a:xfrm>
          <a:prstGeom prst="rect">
            <a:avLst/>
          </a:prstGeom>
        </p:spPr>
      </p:pic>
      <p:sp>
        <p:nvSpPr>
          <p:cNvPr id="20" name="TextBox 19"/>
          <p:cNvSpPr txBox="1"/>
          <p:nvPr/>
        </p:nvSpPr>
        <p:spPr>
          <a:xfrm>
            <a:off x="1756502" y="2098560"/>
            <a:ext cx="1080120" cy="677108"/>
          </a:xfrm>
          <a:prstGeom prst="rect">
            <a:avLst/>
          </a:prstGeom>
          <a:noFill/>
        </p:spPr>
        <p:txBody>
          <a:bodyPr wrap="square" rtlCol="0">
            <a:spAutoFit/>
          </a:bodyPr>
          <a:lstStyle/>
          <a:p>
            <a:pPr algn="ctr"/>
            <a:r>
              <a:rPr lang="en-GB" sz="2000" b="1" dirty="0" smtClean="0">
                <a:solidFill>
                  <a:srgbClr val="BF2296"/>
                </a:solidFill>
              </a:rPr>
              <a:t>7/10 </a:t>
            </a:r>
          </a:p>
          <a:p>
            <a:pPr algn="ctr"/>
            <a:r>
              <a:rPr lang="en-GB" dirty="0" smtClean="0">
                <a:solidFill>
                  <a:srgbClr val="5A1441"/>
                </a:solidFill>
              </a:rPr>
              <a:t>are male</a:t>
            </a:r>
            <a:endParaRPr lang="en-GB" dirty="0">
              <a:solidFill>
                <a:srgbClr val="5A1441"/>
              </a:solidFill>
            </a:endParaRPr>
          </a:p>
        </p:txBody>
      </p:sp>
      <p:sp>
        <p:nvSpPr>
          <p:cNvPr id="21" name="TextBox 20"/>
          <p:cNvSpPr txBox="1"/>
          <p:nvPr/>
        </p:nvSpPr>
        <p:spPr>
          <a:xfrm>
            <a:off x="609943" y="3403198"/>
            <a:ext cx="1362583" cy="954107"/>
          </a:xfrm>
          <a:prstGeom prst="rect">
            <a:avLst/>
          </a:prstGeom>
          <a:noFill/>
        </p:spPr>
        <p:txBody>
          <a:bodyPr wrap="square" rtlCol="0">
            <a:spAutoFit/>
          </a:bodyPr>
          <a:lstStyle/>
          <a:p>
            <a:pPr algn="ctr"/>
            <a:r>
              <a:rPr lang="en-GB" sz="2000" b="1" dirty="0" smtClean="0">
                <a:solidFill>
                  <a:srgbClr val="BF2296"/>
                </a:solidFill>
              </a:rPr>
              <a:t>44%</a:t>
            </a:r>
          </a:p>
          <a:p>
            <a:pPr algn="ctr"/>
            <a:r>
              <a:rPr lang="en-GB" dirty="0" smtClean="0">
                <a:solidFill>
                  <a:srgbClr val="5A1441"/>
                </a:solidFill>
              </a:rPr>
              <a:t>are young people</a:t>
            </a:r>
            <a:endParaRPr lang="en-GB" dirty="0">
              <a:solidFill>
                <a:srgbClr val="5A1441"/>
              </a:solidFill>
            </a:endParaRPr>
          </a:p>
        </p:txBody>
      </p:sp>
      <p:sp>
        <p:nvSpPr>
          <p:cNvPr id="22" name="TextBox 21"/>
          <p:cNvSpPr txBox="1"/>
          <p:nvPr/>
        </p:nvSpPr>
        <p:spPr>
          <a:xfrm>
            <a:off x="1972526" y="4657332"/>
            <a:ext cx="1368152" cy="954107"/>
          </a:xfrm>
          <a:prstGeom prst="rect">
            <a:avLst/>
          </a:prstGeom>
          <a:noFill/>
        </p:spPr>
        <p:txBody>
          <a:bodyPr wrap="square" rtlCol="0">
            <a:spAutoFit/>
          </a:bodyPr>
          <a:lstStyle/>
          <a:p>
            <a:pPr algn="ctr"/>
            <a:r>
              <a:rPr lang="en-GB" sz="2000" b="1" dirty="0" smtClean="0">
                <a:solidFill>
                  <a:srgbClr val="BF2296"/>
                </a:solidFill>
              </a:rPr>
              <a:t>1 in 5 </a:t>
            </a:r>
          </a:p>
          <a:p>
            <a:pPr algn="ctr"/>
            <a:r>
              <a:rPr lang="en-GB" dirty="0" smtClean="0">
                <a:solidFill>
                  <a:srgbClr val="5A1441"/>
                </a:solidFill>
              </a:rPr>
              <a:t>Offending history</a:t>
            </a:r>
            <a:endParaRPr lang="en-GB" dirty="0">
              <a:solidFill>
                <a:srgbClr val="5A1441"/>
              </a:solidFill>
            </a:endParaRPr>
          </a:p>
        </p:txBody>
      </p:sp>
      <p:pic>
        <p:nvPicPr>
          <p:cNvPr id="23" name="Picture 22" descr="police.em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913" y="4635506"/>
            <a:ext cx="616863" cy="648073"/>
          </a:xfrm>
          <a:prstGeom prst="rect">
            <a:avLst/>
          </a:prstGeom>
        </p:spPr>
      </p:pic>
      <p:pic>
        <p:nvPicPr>
          <p:cNvPr id="24" name="Picture 23" descr="homeless.em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72530">
            <a:off x="1254174" y="2934563"/>
            <a:ext cx="1078512" cy="360040"/>
          </a:xfrm>
          <a:prstGeom prst="rect">
            <a:avLst/>
          </a:prstGeom>
        </p:spPr>
      </p:pic>
      <p:pic>
        <p:nvPicPr>
          <p:cNvPr id="25" name="Picture 24"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651" y="1593634"/>
            <a:ext cx="1656184" cy="1656184"/>
          </a:xfrm>
          <a:prstGeom prst="rect">
            <a:avLst/>
          </a:prstGeom>
        </p:spPr>
      </p:pic>
      <p:pic>
        <p:nvPicPr>
          <p:cNvPr id="26" name="Picture 25"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3082" y="3082938"/>
            <a:ext cx="1656184" cy="1656184"/>
          </a:xfrm>
          <a:prstGeom prst="rect">
            <a:avLst/>
          </a:prstGeom>
        </p:spPr>
      </p:pic>
      <p:pic>
        <p:nvPicPr>
          <p:cNvPr id="27" name="Picture 26" descr="circle.e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814" y="4290905"/>
            <a:ext cx="1656184" cy="1656184"/>
          </a:xfrm>
          <a:prstGeom prst="rect">
            <a:avLst/>
          </a:prstGeom>
        </p:spPr>
      </p:pic>
      <p:sp>
        <p:nvSpPr>
          <p:cNvPr id="28" name="TextBox 27"/>
          <p:cNvSpPr txBox="1"/>
          <p:nvPr/>
        </p:nvSpPr>
        <p:spPr>
          <a:xfrm>
            <a:off x="4948651" y="4657332"/>
            <a:ext cx="1296144" cy="984885"/>
          </a:xfrm>
          <a:prstGeom prst="rect">
            <a:avLst/>
          </a:prstGeom>
          <a:noFill/>
        </p:spPr>
        <p:txBody>
          <a:bodyPr wrap="square" rtlCol="0">
            <a:spAutoFit/>
          </a:bodyPr>
          <a:lstStyle/>
          <a:p>
            <a:pPr algn="ctr"/>
            <a:r>
              <a:rPr lang="en-GB" sz="2000" b="1" dirty="0" smtClean="0">
                <a:solidFill>
                  <a:srgbClr val="BF2296"/>
                </a:solidFill>
              </a:rPr>
              <a:t>26%</a:t>
            </a:r>
          </a:p>
          <a:p>
            <a:pPr algn="ctr"/>
            <a:r>
              <a:rPr lang="en-GB" sz="2000" b="1" dirty="0" smtClean="0">
                <a:solidFill>
                  <a:srgbClr val="5A1441"/>
                </a:solidFill>
              </a:rPr>
              <a:t> </a:t>
            </a:r>
            <a:r>
              <a:rPr lang="en-GB" dirty="0" smtClean="0">
                <a:solidFill>
                  <a:srgbClr val="5A1441"/>
                </a:solidFill>
              </a:rPr>
              <a:t>have drug problems</a:t>
            </a:r>
            <a:endParaRPr lang="en-GB" dirty="0">
              <a:solidFill>
                <a:srgbClr val="5A1441"/>
              </a:solidFill>
            </a:endParaRPr>
          </a:p>
        </p:txBody>
      </p:sp>
      <p:sp>
        <p:nvSpPr>
          <p:cNvPr id="29" name="TextBox 28"/>
          <p:cNvSpPr txBox="1"/>
          <p:nvPr/>
        </p:nvSpPr>
        <p:spPr>
          <a:xfrm>
            <a:off x="6418172" y="3445641"/>
            <a:ext cx="1404307" cy="954107"/>
          </a:xfrm>
          <a:prstGeom prst="rect">
            <a:avLst/>
          </a:prstGeom>
          <a:noFill/>
        </p:spPr>
        <p:txBody>
          <a:bodyPr wrap="square" rtlCol="0">
            <a:spAutoFit/>
          </a:bodyPr>
          <a:lstStyle/>
          <a:p>
            <a:pPr algn="ctr"/>
            <a:r>
              <a:rPr lang="en-GB" sz="2000" b="1" dirty="0" smtClean="0">
                <a:solidFill>
                  <a:srgbClr val="BF2296"/>
                </a:solidFill>
              </a:rPr>
              <a:t>32%</a:t>
            </a:r>
          </a:p>
          <a:p>
            <a:pPr algn="ctr"/>
            <a:r>
              <a:rPr lang="en-GB" dirty="0" smtClean="0"/>
              <a:t> </a:t>
            </a:r>
            <a:r>
              <a:rPr lang="en-GB" dirty="0" smtClean="0">
                <a:solidFill>
                  <a:srgbClr val="5A1441"/>
                </a:solidFill>
              </a:rPr>
              <a:t>multiple needs</a:t>
            </a:r>
            <a:endParaRPr lang="en-GB" dirty="0">
              <a:solidFill>
                <a:srgbClr val="5A1441"/>
              </a:solidFill>
            </a:endParaRPr>
          </a:p>
        </p:txBody>
      </p:sp>
      <p:sp>
        <p:nvSpPr>
          <p:cNvPr id="30" name="TextBox 29"/>
          <p:cNvSpPr txBox="1"/>
          <p:nvPr/>
        </p:nvSpPr>
        <p:spPr>
          <a:xfrm>
            <a:off x="4998704" y="1870560"/>
            <a:ext cx="1512168" cy="1231106"/>
          </a:xfrm>
          <a:prstGeom prst="rect">
            <a:avLst/>
          </a:prstGeom>
          <a:noFill/>
        </p:spPr>
        <p:txBody>
          <a:bodyPr wrap="square" rtlCol="0">
            <a:spAutoFit/>
          </a:bodyPr>
          <a:lstStyle/>
          <a:p>
            <a:pPr algn="ctr"/>
            <a:r>
              <a:rPr lang="en-GB" sz="2000" b="1" dirty="0" smtClean="0">
                <a:solidFill>
                  <a:srgbClr val="BF2296"/>
                </a:solidFill>
              </a:rPr>
              <a:t>34%</a:t>
            </a:r>
          </a:p>
          <a:p>
            <a:pPr algn="ctr"/>
            <a:r>
              <a:rPr lang="en-GB" dirty="0" smtClean="0">
                <a:solidFill>
                  <a:srgbClr val="5A1441"/>
                </a:solidFill>
              </a:rPr>
              <a:t> have mental health issues</a:t>
            </a:r>
            <a:endParaRPr lang="en-GB" dirty="0">
              <a:solidFill>
                <a:srgbClr val="5A1441"/>
              </a:solidFill>
            </a:endParaRPr>
          </a:p>
        </p:txBody>
      </p:sp>
      <p:pic>
        <p:nvPicPr>
          <p:cNvPr id="31" name="Picture 30" descr="drugs.em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128158" flipV="1">
            <a:off x="5774252" y="4882430"/>
            <a:ext cx="1230104" cy="216322"/>
          </a:xfrm>
          <a:prstGeom prst="rect">
            <a:avLst/>
          </a:prstGeom>
        </p:spPr>
      </p:pic>
      <p:pic>
        <p:nvPicPr>
          <p:cNvPr id="32" name="Picture 31" descr="ambulance.em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4988" y="2668376"/>
            <a:ext cx="561624" cy="757190"/>
          </a:xfrm>
          <a:prstGeom prst="rect">
            <a:avLst/>
          </a:prstGeom>
        </p:spPr>
      </p:pic>
    </p:spTree>
    <p:extLst>
      <p:ext uri="{BB962C8B-B14F-4D97-AF65-F5344CB8AC3E}">
        <p14:creationId xmlns:p14="http://schemas.microsoft.com/office/powerpoint/2010/main" val="130624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715249" cy="666950"/>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Rough sleeping – regional context</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131419" y="1822098"/>
            <a:ext cx="8502217" cy="3962014"/>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10" name="TextBox 9">
            <a:extLst>
              <a:ext uri="{FF2B5EF4-FFF2-40B4-BE49-F238E27FC236}">
                <a16:creationId xmlns:a16="http://schemas.microsoft.com/office/drawing/2014/main" id="{0C2089D1-A203-458F-B067-09A562619000}"/>
              </a:ext>
            </a:extLst>
          </p:cNvPr>
          <p:cNvSpPr txBox="1"/>
          <p:nvPr/>
        </p:nvSpPr>
        <p:spPr>
          <a:xfrm flipH="1">
            <a:off x="800343" y="4664821"/>
            <a:ext cx="7633152" cy="1262636"/>
          </a:xfrm>
          <a:prstGeom prst="rect">
            <a:avLst/>
          </a:prstGeom>
          <a:noFill/>
        </p:spPr>
        <p:txBody>
          <a:bodyPr wrap="square" lIns="0" tIns="0" rIns="0" bIns="0" rtlCol="0">
            <a:noAutofit/>
          </a:bodyPr>
          <a:lstStyle/>
          <a:p>
            <a:pPr lvl="0"/>
            <a:r>
              <a:rPr lang="en-GB" sz="1600" dirty="0"/>
              <a:t>In terms of overall distribution of rough sleeping across England, London and the South East reported the highest number of rough sleepers, with the North East reporting the lowest </a:t>
            </a:r>
            <a:r>
              <a:rPr lang="en-GB" sz="1600" dirty="0" smtClean="0"/>
              <a:t>numbers</a:t>
            </a:r>
            <a:endParaRPr lang="en-GB" sz="1600" dirty="0">
              <a:latin typeface="Arial" panose="020B0604020202020204" pitchFamily="34" charset="0"/>
              <a:cs typeface="Arial" panose="020B0604020202020204" pitchFamily="34" charset="0"/>
            </a:endParaRPr>
          </a:p>
        </p:txBody>
      </p:sp>
      <p:sp>
        <p:nvSpPr>
          <p:cNvPr id="11" name="TextBox 10"/>
          <p:cNvSpPr txBox="1"/>
          <p:nvPr/>
        </p:nvSpPr>
        <p:spPr>
          <a:xfrm>
            <a:off x="177925" y="5646549"/>
            <a:ext cx="4392488" cy="430887"/>
          </a:xfrm>
          <a:prstGeom prst="rect">
            <a:avLst/>
          </a:prstGeom>
          <a:noFill/>
        </p:spPr>
        <p:txBody>
          <a:bodyPr wrap="square" rtlCol="0">
            <a:spAutoFit/>
          </a:bodyPr>
          <a:lstStyle/>
          <a:p>
            <a:r>
              <a:rPr lang="en-GB" sz="1100" dirty="0">
                <a:cs typeface="Arial" pitchFamily="34" charset="0"/>
              </a:rPr>
              <a:t>Source: </a:t>
            </a:r>
            <a:r>
              <a:rPr lang="en-GB" sz="1100" dirty="0" smtClean="0">
                <a:cs typeface="Arial" pitchFamily="34" charset="0"/>
              </a:rPr>
              <a:t>Homeless Link Annual Review 2017</a:t>
            </a:r>
          </a:p>
          <a:p>
            <a:endParaRPr lang="en-GB" sz="1100" dirty="0">
              <a:solidFill>
                <a:srgbClr val="5A1441"/>
              </a:solidFill>
            </a:endParaRPr>
          </a:p>
        </p:txBody>
      </p:sp>
      <p:pic>
        <p:nvPicPr>
          <p:cNvPr id="2" name="Picture 1"/>
          <p:cNvPicPr>
            <a:picLocks noChangeAspect="1"/>
          </p:cNvPicPr>
          <p:nvPr/>
        </p:nvPicPr>
        <p:blipFill>
          <a:blip r:embed="rId3"/>
          <a:stretch>
            <a:fillRect/>
          </a:stretch>
        </p:blipFill>
        <p:spPr>
          <a:xfrm>
            <a:off x="1706362" y="1197251"/>
            <a:ext cx="5686425" cy="3324225"/>
          </a:xfrm>
          <a:prstGeom prst="rect">
            <a:avLst/>
          </a:prstGeom>
        </p:spPr>
      </p:pic>
    </p:spTree>
    <p:extLst>
      <p:ext uri="{BB962C8B-B14F-4D97-AF65-F5344CB8AC3E}">
        <p14:creationId xmlns:p14="http://schemas.microsoft.com/office/powerpoint/2010/main" val="241125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715249" cy="666950"/>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Rough sleeping – national context</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131419" y="1822098"/>
            <a:ext cx="8502217" cy="3962014"/>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10" name="TextBox 9">
            <a:extLst>
              <a:ext uri="{FF2B5EF4-FFF2-40B4-BE49-F238E27FC236}">
                <a16:creationId xmlns:a16="http://schemas.microsoft.com/office/drawing/2014/main" id="{0C2089D1-A203-458F-B067-09A562619000}"/>
              </a:ext>
            </a:extLst>
          </p:cNvPr>
          <p:cNvSpPr txBox="1"/>
          <p:nvPr/>
        </p:nvSpPr>
        <p:spPr>
          <a:xfrm flipH="1">
            <a:off x="131420" y="4321090"/>
            <a:ext cx="8836310" cy="1729754"/>
          </a:xfrm>
          <a:prstGeom prst="rect">
            <a:avLst/>
          </a:prstGeom>
          <a:noFill/>
        </p:spPr>
        <p:txBody>
          <a:bodyPr wrap="none" lIns="0" tIns="0" rIns="0" bIns="0" rtlCol="0">
            <a:noAutofit/>
          </a:bodyPr>
          <a:lstStyle/>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FA9E4293-9E70-4E30-8532-1BA3AF4D69FD}"/>
              </a:ext>
            </a:extLst>
          </p:cNvPr>
          <p:cNvGraphicFramePr/>
          <p:nvPr>
            <p:extLst>
              <p:ext uri="{D42A27DB-BD31-4B8C-83A1-F6EECF244321}">
                <p14:modId xmlns:p14="http://schemas.microsoft.com/office/powerpoint/2010/main" val="546397184"/>
              </p:ext>
            </p:extLst>
          </p:nvPr>
        </p:nvGraphicFramePr>
        <p:xfrm>
          <a:off x="851517" y="1647442"/>
          <a:ext cx="7062019" cy="3723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77925" y="5646549"/>
            <a:ext cx="4392488" cy="430887"/>
          </a:xfrm>
          <a:prstGeom prst="rect">
            <a:avLst/>
          </a:prstGeom>
          <a:noFill/>
        </p:spPr>
        <p:txBody>
          <a:bodyPr wrap="square" rtlCol="0">
            <a:spAutoFit/>
          </a:bodyPr>
          <a:lstStyle/>
          <a:p>
            <a:r>
              <a:rPr lang="en-GB" sz="1100" dirty="0">
                <a:cs typeface="Arial" pitchFamily="34" charset="0"/>
              </a:rPr>
              <a:t>Source: </a:t>
            </a:r>
            <a:r>
              <a:rPr lang="en-GB" sz="1100" dirty="0" smtClean="0">
                <a:cs typeface="Arial" pitchFamily="34" charset="0"/>
              </a:rPr>
              <a:t>Homeless Link Annual Review 2017</a:t>
            </a:r>
          </a:p>
          <a:p>
            <a:endParaRPr lang="en-GB" sz="1100" dirty="0">
              <a:solidFill>
                <a:srgbClr val="5A1441"/>
              </a:solidFill>
            </a:endParaRPr>
          </a:p>
        </p:txBody>
      </p:sp>
    </p:spTree>
    <p:extLst>
      <p:ext uri="{BB962C8B-B14F-4D97-AF65-F5344CB8AC3E}">
        <p14:creationId xmlns:p14="http://schemas.microsoft.com/office/powerpoint/2010/main" val="1349903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81873" cy="1115791"/>
          </a:xfrm>
          <a:solidFill>
            <a:schemeClr val="tx2"/>
          </a:solidFill>
          <a:ln>
            <a:noFill/>
          </a:ln>
        </p:spPr>
        <p:txBody>
          <a:bodyPr wrap="square" lIns="360000" tIns="108000" rIns="108000" bIns="108000" anchor="t" anchorCtr="0">
            <a:spAutoFit/>
          </a:bodyPr>
          <a:lstStyle/>
          <a:p>
            <a:pPr algn="l">
              <a:lnSpc>
                <a:spcPts val="3500"/>
              </a:lnSpc>
            </a:pPr>
            <a:r>
              <a:rPr lang="en-GB" sz="3200" b="1" dirty="0">
                <a:solidFill>
                  <a:srgbClr val="FFFFFF"/>
                </a:solidFill>
                <a:latin typeface="Arial" panose="020B0604020202020204" pitchFamily="34" charset="0"/>
                <a:cs typeface="Arial" panose="020B0604020202020204" pitchFamily="34" charset="0"/>
              </a:rPr>
              <a:t>Statutory homelessness – national context</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131419" y="1822098"/>
            <a:ext cx="8502217" cy="3962014"/>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10" name="TextBox 9">
            <a:extLst>
              <a:ext uri="{FF2B5EF4-FFF2-40B4-BE49-F238E27FC236}">
                <a16:creationId xmlns:a16="http://schemas.microsoft.com/office/drawing/2014/main" id="{0C2089D1-A203-458F-B067-09A562619000}"/>
              </a:ext>
            </a:extLst>
          </p:cNvPr>
          <p:cNvSpPr txBox="1"/>
          <p:nvPr/>
        </p:nvSpPr>
        <p:spPr>
          <a:xfrm flipH="1">
            <a:off x="131420" y="4321090"/>
            <a:ext cx="8836310" cy="1729754"/>
          </a:xfrm>
          <a:prstGeom prst="rect">
            <a:avLst/>
          </a:prstGeom>
          <a:noFill/>
        </p:spPr>
        <p:txBody>
          <a:bodyPr wrap="none" lIns="0" tIns="0" rIns="0" bIns="0" rtlCol="0">
            <a:noAutofit/>
          </a:bodyPr>
          <a:lstStyle/>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AB1A1BEA-1309-4AB9-A7EB-06451340CD35}"/>
              </a:ext>
            </a:extLst>
          </p:cNvPr>
          <p:cNvGraphicFramePr/>
          <p:nvPr>
            <p:extLst>
              <p:ext uri="{D42A27DB-BD31-4B8C-83A1-F6EECF244321}">
                <p14:modId xmlns:p14="http://schemas.microsoft.com/office/powerpoint/2010/main" val="3262735629"/>
              </p:ext>
            </p:extLst>
          </p:nvPr>
        </p:nvGraphicFramePr>
        <p:xfrm>
          <a:off x="1151055" y="1716413"/>
          <a:ext cx="6797040" cy="390354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77925" y="5646549"/>
            <a:ext cx="4392488" cy="430887"/>
          </a:xfrm>
          <a:prstGeom prst="rect">
            <a:avLst/>
          </a:prstGeom>
          <a:noFill/>
        </p:spPr>
        <p:txBody>
          <a:bodyPr wrap="square" rtlCol="0">
            <a:spAutoFit/>
          </a:bodyPr>
          <a:lstStyle/>
          <a:p>
            <a:r>
              <a:rPr lang="en-GB" sz="1100" dirty="0">
                <a:cs typeface="Arial" pitchFamily="34" charset="0"/>
              </a:rPr>
              <a:t>Source: </a:t>
            </a:r>
            <a:r>
              <a:rPr lang="en-GB" sz="1100" dirty="0" smtClean="0">
                <a:cs typeface="Arial" pitchFamily="34" charset="0"/>
              </a:rPr>
              <a:t>Homeless Link Annual Review 2017</a:t>
            </a:r>
          </a:p>
          <a:p>
            <a:endParaRPr lang="en-GB" sz="1100" dirty="0">
              <a:solidFill>
                <a:srgbClr val="5A1441"/>
              </a:solidFill>
            </a:endParaRPr>
          </a:p>
        </p:txBody>
      </p:sp>
    </p:spTree>
    <p:extLst>
      <p:ext uri="{BB962C8B-B14F-4D97-AF65-F5344CB8AC3E}">
        <p14:creationId xmlns:p14="http://schemas.microsoft.com/office/powerpoint/2010/main" val="224654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2" y="2858302"/>
            <a:ext cx="4570413" cy="510497"/>
          </a:xfrm>
          <a:prstGeom prst="rect">
            <a:avLst/>
          </a:prstGeom>
          <a:solidFill>
            <a:schemeClr val="accent1"/>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900" b="1" dirty="0">
                <a:solidFill>
                  <a:srgbClr val="FFFFFF"/>
                </a:solidFill>
                <a:latin typeface="Arial" panose="020B0604020202020204" pitchFamily="34" charset="0"/>
                <a:cs typeface="Arial" panose="020B0604020202020204" pitchFamily="34" charset="0"/>
              </a:rPr>
              <a:t>Yet high levels of demand </a:t>
            </a:r>
          </a:p>
        </p:txBody>
      </p:sp>
      <p:sp>
        <p:nvSpPr>
          <p:cNvPr id="14" name="Title 1"/>
          <p:cNvSpPr>
            <a:spLocks noGrp="1"/>
          </p:cNvSpPr>
          <p:nvPr>
            <p:ph type="ctrTitle"/>
          </p:nvPr>
        </p:nvSpPr>
        <p:spPr>
          <a:xfrm>
            <a:off x="2" y="360364"/>
            <a:ext cx="4352924" cy="666950"/>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Service pressures</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628649" y="1431573"/>
            <a:ext cx="7696200" cy="114144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39% of accommodation providers reported decreased funding in the past </a:t>
            </a:r>
            <a:r>
              <a:rPr lang="en-US" sz="1600" dirty="0" smtClean="0">
                <a:latin typeface="Arial" panose="020B0604020202020204" pitchFamily="34" charset="0"/>
                <a:cs typeface="Arial" panose="020B0604020202020204" pitchFamily="34" charset="0"/>
              </a:rPr>
              <a:t>12 </a:t>
            </a:r>
            <a:r>
              <a:rPr lang="en-US" sz="1600" dirty="0">
                <a:latin typeface="Arial" panose="020B0604020202020204" pitchFamily="34" charset="0"/>
                <a:cs typeface="Arial" panose="020B0604020202020204" pitchFamily="34" charset="0"/>
              </a:rPr>
              <a:t>months (47% in 2016) </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National Audit office reported 59% reduction in Supporting People (</a:t>
            </a:r>
            <a:r>
              <a:rPr lang="en-US" sz="1600" dirty="0" smtClean="0">
                <a:latin typeface="Arial" panose="020B0604020202020204" pitchFamily="34" charset="0"/>
                <a:cs typeface="Arial" panose="020B0604020202020204" pitchFamily="34" charset="0"/>
              </a:rPr>
              <a:t>housing-related support</a:t>
            </a:r>
            <a:r>
              <a:rPr lang="en-US" sz="1600" dirty="0">
                <a:latin typeface="Arial" panose="020B0604020202020204" pitchFamily="34" charset="0"/>
                <a:cs typeface="Arial" panose="020B0604020202020204" pitchFamily="34" charset="0"/>
              </a:rPr>
              <a:t>) funding since 2010.</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10" name="TextBox 9">
            <a:extLst>
              <a:ext uri="{FF2B5EF4-FFF2-40B4-BE49-F238E27FC236}">
                <a16:creationId xmlns:a16="http://schemas.microsoft.com/office/drawing/2014/main" id="{0C2089D1-A203-458F-B067-09A562619000}"/>
              </a:ext>
            </a:extLst>
          </p:cNvPr>
          <p:cNvSpPr txBox="1"/>
          <p:nvPr/>
        </p:nvSpPr>
        <p:spPr>
          <a:xfrm flipH="1">
            <a:off x="628649" y="3650828"/>
            <a:ext cx="7305675" cy="1729754"/>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37% of responding providers (94 respondents) reported operating at full capacity the </a:t>
            </a:r>
            <a:r>
              <a:rPr lang="en-GB" sz="1600" dirty="0" smtClean="0">
                <a:latin typeface="Arial" panose="020B0604020202020204" pitchFamily="34" charset="0"/>
                <a:cs typeface="Arial" panose="020B0604020202020204" pitchFamily="34" charset="0"/>
              </a:rPr>
              <a:t>previous </a:t>
            </a:r>
            <a:r>
              <a:rPr lang="en-GB" sz="1600" dirty="0">
                <a:latin typeface="Arial" panose="020B0604020202020204" pitchFamily="34" charset="0"/>
                <a:cs typeface="Arial" panose="020B0604020202020204" pitchFamily="34" charset="0"/>
              </a:rPr>
              <a:t>night. 40% reported having 1-10% voids the previous night (mostly 1%). </a:t>
            </a:r>
          </a:p>
          <a:p>
            <a:pPr lvl="0"/>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dirty="0"/>
              <a:t>A lack of service capacity was most commonly identified as the primary reason </a:t>
            </a:r>
            <a:r>
              <a:rPr lang="en-GB" sz="1600" dirty="0" smtClean="0"/>
              <a:t>for </a:t>
            </a:r>
            <a:r>
              <a:rPr lang="en-GB" sz="1600" dirty="0"/>
              <a:t>refusing service access (35%). 59% identified it as a reason </a:t>
            </a:r>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a:p>
            <a:pPr lvl="0" algn="ctr"/>
            <a:r>
              <a:rPr lang="en-GB" sz="1600" b="1" dirty="0">
                <a:solidFill>
                  <a:schemeClr val="tx2"/>
                </a:solidFill>
                <a:latin typeface="Arial" panose="020B0604020202020204" pitchFamily="34" charset="0"/>
                <a:cs typeface="Arial" panose="020B0604020202020204" pitchFamily="34" charset="0"/>
              </a:rPr>
              <a:t>Likely to be unmet need among some single homeless people</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p:txBody>
      </p:sp>
      <p:sp>
        <p:nvSpPr>
          <p:cNvPr id="12" name="TextBox 11"/>
          <p:cNvSpPr txBox="1"/>
          <p:nvPr/>
        </p:nvSpPr>
        <p:spPr>
          <a:xfrm>
            <a:off x="165350" y="5789894"/>
            <a:ext cx="4392488" cy="430887"/>
          </a:xfrm>
          <a:prstGeom prst="rect">
            <a:avLst/>
          </a:prstGeom>
          <a:noFill/>
        </p:spPr>
        <p:txBody>
          <a:bodyPr wrap="square" rtlCol="0">
            <a:spAutoFit/>
          </a:bodyPr>
          <a:lstStyle/>
          <a:p>
            <a:r>
              <a:rPr lang="en-GB" sz="1100" dirty="0">
                <a:cs typeface="Arial" pitchFamily="34" charset="0"/>
              </a:rPr>
              <a:t>Source: </a:t>
            </a:r>
            <a:r>
              <a:rPr lang="en-GB" sz="1100" dirty="0" smtClean="0">
                <a:cs typeface="Arial" pitchFamily="34" charset="0"/>
              </a:rPr>
              <a:t>Homeless Link Annual Review 2017</a:t>
            </a:r>
          </a:p>
          <a:p>
            <a:endParaRPr lang="en-GB" sz="1100" dirty="0">
              <a:solidFill>
                <a:srgbClr val="5A1441"/>
              </a:solidFill>
            </a:endParaRPr>
          </a:p>
        </p:txBody>
      </p:sp>
    </p:spTree>
    <p:extLst>
      <p:ext uri="{BB962C8B-B14F-4D97-AF65-F5344CB8AC3E}">
        <p14:creationId xmlns:p14="http://schemas.microsoft.com/office/powerpoint/2010/main" val="85120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81873" cy="666950"/>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Universal Credit </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414446" y="2344999"/>
            <a:ext cx="8502217" cy="2934573"/>
          </a:xfrm>
          <a:prstGeom prst="rect">
            <a:avLst/>
          </a:prstGeom>
          <a:noFill/>
        </p:spPr>
        <p:txBody>
          <a:bodyPr wrap="square" lIns="0" tIns="0" rIns="0" bIns="0" rtlCol="0">
            <a:noAutofit/>
          </a:bodyPr>
          <a:lstStyle/>
          <a:p>
            <a:pPr marL="457200" indent="-4572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Paid into bank account (lack of ID, confusion around Post Office Accounts)</a:t>
            </a:r>
          </a:p>
          <a:p>
            <a:pPr marL="457200" indent="-4572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Claim online (lack of IT facilities and support, long passwords, Universal Support?)</a:t>
            </a:r>
          </a:p>
          <a:p>
            <a:pPr marL="457200" indent="-4572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Delay for first payment (evictions, barrier to tenancies, debt)</a:t>
            </a:r>
          </a:p>
          <a:p>
            <a:pPr marL="457200" indent="-4572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Deductions from benefit (arrears, overpayments, paying back Advance payments)</a:t>
            </a:r>
          </a:p>
          <a:p>
            <a:pPr marL="457200" indent="-4572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One ‘large’ payment a month (hard to budget, substance misuse, ‘targeting,’ accessing APA’s, Universal Support?)</a:t>
            </a:r>
          </a:p>
          <a:p>
            <a:pPr marL="457200" indent="-4572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One benefit unit per family (financial abuse)</a:t>
            </a:r>
          </a:p>
          <a:p>
            <a:pPr marL="457200" indent="-4572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Implicit/Explicit consent (communications, escalation, advocacy)</a:t>
            </a: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7" name="Subtitle 2"/>
          <p:cNvSpPr txBox="1">
            <a:spLocks/>
          </p:cNvSpPr>
          <p:nvPr/>
        </p:nvSpPr>
        <p:spPr>
          <a:xfrm>
            <a:off x="0" y="1147276"/>
            <a:ext cx="7736786" cy="525886"/>
          </a:xfrm>
          <a:prstGeom prst="rect">
            <a:avLst/>
          </a:prstGeom>
          <a:solidFill>
            <a:schemeClr val="accent1"/>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900" b="1" dirty="0" smtClean="0">
                <a:solidFill>
                  <a:srgbClr val="FFFFFF"/>
                </a:solidFill>
                <a:latin typeface="Arial" panose="020B0604020202020204" pitchFamily="34" charset="0"/>
                <a:cs typeface="Arial" panose="020B0604020202020204" pitchFamily="34" charset="0"/>
              </a:rPr>
              <a:t>Historical problems </a:t>
            </a:r>
            <a:r>
              <a:rPr lang="en-US" sz="1800" b="1" dirty="0">
                <a:solidFill>
                  <a:srgbClr val="FFFFFF"/>
                </a:solidFill>
                <a:latin typeface="Arial" panose="020B0604020202020204" pitchFamily="34" charset="0"/>
                <a:cs typeface="Arial" panose="020B0604020202020204" pitchFamily="34" charset="0"/>
              </a:rPr>
              <a:t>for people experiencing homelessness</a:t>
            </a:r>
            <a:endParaRPr lang="en-US" sz="19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7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81873" cy="1115791"/>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Sanctions – impact on people experiencing homelessness</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131419" y="1822098"/>
            <a:ext cx="8502217" cy="3962014"/>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GB" sz="1600" dirty="0"/>
              <a:t>Homeless Link research found that homeless people on Jobseekers Allowance (JSA) were around ten times more likely to be sanctioned than the general claimant population.</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Many examples of claimant commitments / conditionality requirements not being tailored to an individuals circumstances</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Generally, people experiencing homelessness do not meet particular conditionality requirements as they are unable to, rather than they do not want to </a:t>
            </a:r>
            <a:r>
              <a:rPr lang="en-GB" sz="1600" dirty="0" smtClean="0"/>
              <a:t>comply</a:t>
            </a:r>
            <a:endParaRPr lang="en-GB" sz="1600" dirty="0"/>
          </a:p>
          <a:p>
            <a:pPr marL="742950" lvl="1" indent="-285750">
              <a:buFont typeface="Arial" panose="020B0604020202020204" pitchFamily="34" charset="0"/>
              <a:buChar char="•"/>
            </a:pPr>
            <a:r>
              <a:rPr lang="en-GB" sz="1600" dirty="0"/>
              <a:t>No access to a phone </a:t>
            </a:r>
          </a:p>
          <a:p>
            <a:pPr marL="742950" lvl="1" indent="-285750">
              <a:buFont typeface="Arial" panose="020B0604020202020204" pitchFamily="34" charset="0"/>
              <a:buChar char="•"/>
            </a:pPr>
            <a:r>
              <a:rPr lang="en-GB" sz="1600" dirty="0"/>
              <a:t>No access to travel fares</a:t>
            </a:r>
          </a:p>
          <a:p>
            <a:pPr marL="742950" lvl="1" indent="-285750">
              <a:buFont typeface="Arial" panose="020B0604020202020204" pitchFamily="34" charset="0"/>
              <a:buChar char="•"/>
            </a:pPr>
            <a:r>
              <a:rPr lang="en-GB" sz="1600" dirty="0"/>
              <a:t>Lack of a regular postal address </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Lack of awareness amongst JCP and homelessness agencies around Homelessness easement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Identification a key issue; claimants reluctant to disclose certain information unless the right conditions in place (appropriate setting, rapport with work coach) </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a:latin typeface="Arial" panose="020B0604020202020204" pitchFamily="34" charset="0"/>
                <a:cs typeface="Arial" panose="020B0604020202020204" pitchFamily="34" charset="0"/>
              </a:rPr>
              <a:t>www.homeless.org.uk</a:t>
            </a: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a:latin typeface="Arial" panose="020B0604020202020204" pitchFamily="34" charset="0"/>
                <a:cs typeface="Arial" panose="020B0604020202020204" pitchFamily="34" charset="0"/>
              </a:rPr>
              <a:t>Let’s </a:t>
            </a:r>
            <a:r>
              <a:rPr lang="en-US" sz="1600" dirty="0">
                <a:latin typeface="Arial" panose="020B0604020202020204" pitchFamily="34" charset="0"/>
                <a:cs typeface="Arial" panose="020B0604020202020204" pitchFamily="34" charset="0"/>
              </a:rPr>
              <a:t>end homelessness</a:t>
            </a:r>
            <a:r>
              <a:rPr lang="en-US" sz="1600" b="0" dirty="0">
                <a:latin typeface="Arial" panose="020B0604020202020204" pitchFamily="34" charset="0"/>
                <a:cs typeface="Arial" panose="020B0604020202020204" pitchFamily="34" charset="0"/>
              </a:rPr>
              <a:t> together</a:t>
            </a:r>
          </a:p>
        </p:txBody>
      </p:sp>
      <p:sp>
        <p:nvSpPr>
          <p:cNvPr id="10" name="TextBox 9">
            <a:extLst>
              <a:ext uri="{FF2B5EF4-FFF2-40B4-BE49-F238E27FC236}">
                <a16:creationId xmlns:a16="http://schemas.microsoft.com/office/drawing/2014/main" id="{0C2089D1-A203-458F-B067-09A562619000}"/>
              </a:ext>
            </a:extLst>
          </p:cNvPr>
          <p:cNvSpPr txBox="1"/>
          <p:nvPr/>
        </p:nvSpPr>
        <p:spPr>
          <a:xfrm flipH="1">
            <a:off x="131420" y="4321090"/>
            <a:ext cx="8836310" cy="1729754"/>
          </a:xfrm>
          <a:prstGeom prst="rect">
            <a:avLst/>
          </a:prstGeom>
          <a:noFill/>
        </p:spPr>
        <p:txBody>
          <a:bodyPr wrap="none" lIns="0" tIns="0" rIns="0" bIns="0" rtlCol="0">
            <a:noAutofit/>
          </a:bodyPr>
          <a:lstStyle/>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a:p>
            <a:pPr lvl="0"/>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09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_2017_Arial" id="{E3EA3FFF-FF69-47D5-B5FC-9FA581498323}" vid="{683BBB55-AD30-468F-81D3-B0EE68BA8F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HL_2017_Arial</Template>
  <TotalTime>423</TotalTime>
  <Words>1014</Words>
  <Application>Microsoft Office PowerPoint</Application>
  <PresentationFormat>On-screen Show (4:3)</PresentationFormat>
  <Paragraphs>172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ITC Avant Garde Gothic Pro Bold</vt:lpstr>
      <vt:lpstr>ＭＳ Ｐ明朝</vt:lpstr>
      <vt:lpstr>Proxima Nova</vt:lpstr>
      <vt:lpstr>Proxima Nova Bold</vt:lpstr>
      <vt:lpstr>HL - Powerpoint Template (Arial)</vt:lpstr>
      <vt:lpstr>Working Together with the DWP  </vt:lpstr>
      <vt:lpstr>Introduction </vt:lpstr>
      <vt:lpstr>Who is homeless? The people we work with</vt:lpstr>
      <vt:lpstr>Rough sleeping – regional context</vt:lpstr>
      <vt:lpstr>Rough sleeping – national context</vt:lpstr>
      <vt:lpstr>Statutory homelessness – national context</vt:lpstr>
      <vt:lpstr>Service pressures</vt:lpstr>
      <vt:lpstr>Universal Credit </vt:lpstr>
      <vt:lpstr>Sanctions – impact on people experiencing homelessness</vt:lpstr>
      <vt:lpstr>Accessing work – challenges for people experiencing homelessness</vt:lpstr>
      <vt:lpstr>Working Together with the DWP</vt:lpstr>
      <vt:lpstr>Working Together – Discussion 1</vt:lpstr>
      <vt:lpstr>Working Together – Discussion 2</vt:lpstr>
      <vt:lpstr>Working Together – Feedback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Harris</dc:creator>
  <cp:lastModifiedBy>Tasmin Maitland</cp:lastModifiedBy>
  <cp:revision>42</cp:revision>
  <cp:lastPrinted>2018-04-04T11:36:49Z</cp:lastPrinted>
  <dcterms:created xsi:type="dcterms:W3CDTF">2018-04-03T14:52:28Z</dcterms:created>
  <dcterms:modified xsi:type="dcterms:W3CDTF">2018-09-25T14:36:57Z</dcterms:modified>
</cp:coreProperties>
</file>