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Lst>
  <p:notesMasterIdLst>
    <p:notesMasterId r:id="rId23"/>
  </p:notesMasterIdLst>
  <p:handoutMasterIdLst>
    <p:handoutMasterId r:id="rId24"/>
  </p:handoutMasterIdLst>
  <p:sldIdLst>
    <p:sldId id="265" r:id="rId6"/>
    <p:sldId id="596" r:id="rId7"/>
    <p:sldId id="5730" r:id="rId8"/>
    <p:sldId id="5758" r:id="rId9"/>
    <p:sldId id="5757" r:id="rId10"/>
    <p:sldId id="5756" r:id="rId11"/>
    <p:sldId id="5721" r:id="rId12"/>
    <p:sldId id="5761" r:id="rId13"/>
    <p:sldId id="5755" r:id="rId14"/>
    <p:sldId id="5733" r:id="rId15"/>
    <p:sldId id="5724" r:id="rId16"/>
    <p:sldId id="5736" r:id="rId17"/>
    <p:sldId id="5735" r:id="rId18"/>
    <p:sldId id="5726" r:id="rId19"/>
    <p:sldId id="5727" r:id="rId20"/>
    <p:sldId id="5760" r:id="rId21"/>
    <p:sldId id="574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EC5"/>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3C908-886F-4F1E-94F3-ADD26759DA98}" v="19" dt="2021-11-08T13:45:40.256"/>
    <p1510:client id="{9297A518-34D5-6E4B-22CD-32A1F7133167}" v="21" dt="2021-11-08T13:09:29.192"/>
    <p1510:client id="{D2F95721-CCDB-23A8-02D7-A9D2EBCE0F03}" v="20" dt="2021-11-08T13:02:53.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12" d="100"/>
          <a:sy n="112" d="100"/>
        </p:scale>
        <p:origin x="1544" y="20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9A912-85C5-46D3-802B-C37C81D727F3}" type="doc">
      <dgm:prSet loTypeId="urn:microsoft.com/office/officeart/2005/8/layout/pyramid1" loCatId="pyramid" qsTypeId="urn:microsoft.com/office/officeart/2005/8/quickstyle/3d7" qsCatId="3D" csTypeId="urn:microsoft.com/office/officeart/2005/8/colors/accent1_2" csCatId="accent1" phldr="1"/>
      <dgm:spPr/>
    </dgm:pt>
    <dgm:pt modelId="{2171DDBC-484A-421B-A4C5-B697433ACAA2}">
      <dgm:prSet phldrT="[Text]" custT="1"/>
      <dgm:spPr>
        <a:gradFill flip="none" rotWithShape="0">
          <a:gsLst>
            <a:gs pos="0">
              <a:srgbClr val="800080">
                <a:shade val="30000"/>
                <a:satMod val="115000"/>
              </a:srgbClr>
            </a:gs>
            <a:gs pos="50000">
              <a:srgbClr val="800080">
                <a:shade val="67500"/>
                <a:satMod val="115000"/>
              </a:srgbClr>
            </a:gs>
            <a:gs pos="100000">
              <a:srgbClr val="800080">
                <a:shade val="100000"/>
                <a:satMod val="115000"/>
              </a:srgbClr>
            </a:gs>
          </a:gsLst>
          <a:lin ang="10800000" scaled="1"/>
          <a:tileRect/>
        </a:gradFill>
        <a:sp3d extrusionH="50600" prstMaterial="metal">
          <a:bevelT w="101600" h="80600" prst="coolSlant"/>
          <a:bevelB w="80600" h="80600" prst="relaxedInset"/>
        </a:sp3d>
      </dgm:spPr>
      <dgm:t>
        <a:bodyPr/>
        <a:lstStyle/>
        <a:p>
          <a:r>
            <a:rPr lang="en-US" sz="3200" dirty="0">
              <a:effectLst>
                <a:outerShdw blurRad="50800" dist="38100" dir="2700000" algn="tl" rotWithShape="0">
                  <a:prstClr val="black">
                    <a:alpha val="40000"/>
                  </a:prstClr>
                </a:outerShdw>
              </a:effectLst>
            </a:rPr>
            <a:t>NWL</a:t>
          </a:r>
        </a:p>
      </dgm:t>
    </dgm:pt>
    <dgm:pt modelId="{AECF787D-1DDB-4330-8595-B8B9F6316F86}" type="parTrans" cxnId="{2767B2B1-0D8D-4FDD-BCB6-83EC3B6C7EEC}">
      <dgm:prSet/>
      <dgm:spPr/>
      <dgm:t>
        <a:bodyPr/>
        <a:lstStyle/>
        <a:p>
          <a:endParaRPr lang="en-US"/>
        </a:p>
      </dgm:t>
    </dgm:pt>
    <dgm:pt modelId="{4A713471-E4D1-4FB0-936B-F36C4AD24034}" type="sibTrans" cxnId="{2767B2B1-0D8D-4FDD-BCB6-83EC3B6C7EEC}">
      <dgm:prSet/>
      <dgm:spPr/>
      <dgm:t>
        <a:bodyPr/>
        <a:lstStyle/>
        <a:p>
          <a:endParaRPr lang="en-US"/>
        </a:p>
      </dgm:t>
    </dgm:pt>
    <dgm:pt modelId="{E0D45811-0469-4851-A4CB-247FE67121DD}">
      <dgm:prSet phldrT="[Text]" custT="1"/>
      <dgm:spPr>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effectLst>
          <a:outerShdw blurRad="50800" dist="38100" dir="2700000" algn="tl" rotWithShape="0">
            <a:prstClr val="black">
              <a:alpha val="40000"/>
            </a:prstClr>
          </a:outerShdw>
        </a:effectLst>
        <a:sp3d extrusionH="50600" prstMaterial="metal">
          <a:bevelT w="101600" h="80600" prst="coolSlant"/>
          <a:bevelB w="80600" h="80600" prst="relaxedInset"/>
        </a:sp3d>
      </dgm:spPr>
      <dgm:t>
        <a:bodyPr/>
        <a:lstStyle/>
        <a:p>
          <a:r>
            <a:rPr lang="en-US" sz="3600" dirty="0">
              <a:effectLst>
                <a:outerShdw blurRad="50800" dist="38100" dir="2700000" algn="tl" rotWithShape="0">
                  <a:prstClr val="black">
                    <a:alpha val="40000"/>
                  </a:prstClr>
                </a:outerShdw>
              </a:effectLst>
            </a:rPr>
            <a:t>Neighbourhood</a:t>
          </a:r>
        </a:p>
      </dgm:t>
    </dgm:pt>
    <dgm:pt modelId="{CF582265-47F7-46E0-84E2-1E8551115D70}" type="sibTrans" cxnId="{E3F620D8-714C-4742-9F70-DA9C1B7A002D}">
      <dgm:prSet/>
      <dgm:spPr/>
      <dgm:t>
        <a:bodyPr/>
        <a:lstStyle/>
        <a:p>
          <a:endParaRPr lang="en-US"/>
        </a:p>
      </dgm:t>
    </dgm:pt>
    <dgm:pt modelId="{67EB4199-9E9E-424B-9963-0CF85F860934}" type="parTrans" cxnId="{E3F620D8-714C-4742-9F70-DA9C1B7A002D}">
      <dgm:prSet/>
      <dgm:spPr/>
      <dgm:t>
        <a:bodyPr/>
        <a:lstStyle/>
        <a:p>
          <a:endParaRPr lang="en-US"/>
        </a:p>
      </dgm:t>
    </dgm:pt>
    <dgm:pt modelId="{2FB7A433-C626-4340-98B0-F8BC6F2062BF}">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outerShdw blurRad="50800" dist="38100" dir="2700000" algn="tl" rotWithShape="0">
            <a:prstClr val="black">
              <a:alpha val="40000"/>
            </a:prstClr>
          </a:outerShdw>
        </a:effectLst>
        <a:sp3d>
          <a:bevelT w="165100" prst="coolSlant"/>
        </a:sp3d>
      </dgm:spPr>
      <dgm:t>
        <a:bodyPr/>
        <a:lstStyle/>
        <a:p>
          <a:r>
            <a:rPr lang="en-US" sz="3000" dirty="0">
              <a:effectLst>
                <a:outerShdw blurRad="50800" dist="38100" dir="2700000" algn="tl" rotWithShape="0">
                  <a:prstClr val="black">
                    <a:alpha val="40000"/>
                  </a:prstClr>
                </a:outerShdw>
              </a:effectLst>
            </a:rPr>
            <a:t>Borough</a:t>
          </a:r>
        </a:p>
      </dgm:t>
    </dgm:pt>
    <dgm:pt modelId="{212B1717-3313-4C30-BE40-6FAF5208A2D0}" type="sibTrans" cxnId="{1F3CFE6E-AA4D-4C15-A3E7-3FDFCAF3E85B}">
      <dgm:prSet/>
      <dgm:spPr/>
      <dgm:t>
        <a:bodyPr/>
        <a:lstStyle/>
        <a:p>
          <a:endParaRPr lang="en-US"/>
        </a:p>
      </dgm:t>
    </dgm:pt>
    <dgm:pt modelId="{3E5F5594-39C0-4A78-840B-50EB209F67E8}" type="parTrans" cxnId="{1F3CFE6E-AA4D-4C15-A3E7-3FDFCAF3E85B}">
      <dgm:prSet/>
      <dgm:spPr/>
      <dgm:t>
        <a:bodyPr/>
        <a:lstStyle/>
        <a:p>
          <a:endParaRPr lang="en-US"/>
        </a:p>
      </dgm:t>
    </dgm:pt>
    <dgm:pt modelId="{8D386B8F-428B-49A7-B1BC-7AAA71B56242}" type="pres">
      <dgm:prSet presAssocID="{4DE9A912-85C5-46D3-802B-C37C81D727F3}" presName="Name0" presStyleCnt="0">
        <dgm:presLayoutVars>
          <dgm:dir/>
          <dgm:animLvl val="lvl"/>
          <dgm:resizeHandles val="exact"/>
        </dgm:presLayoutVars>
      </dgm:prSet>
      <dgm:spPr/>
    </dgm:pt>
    <dgm:pt modelId="{13E48667-1667-4CFC-96B0-CDD9A8F4570A}" type="pres">
      <dgm:prSet presAssocID="{2171DDBC-484A-421B-A4C5-B697433ACAA2}" presName="Name8" presStyleCnt="0"/>
      <dgm:spPr/>
    </dgm:pt>
    <dgm:pt modelId="{4A3207AB-B0AD-465D-BB32-D7E555E25670}" type="pres">
      <dgm:prSet presAssocID="{2171DDBC-484A-421B-A4C5-B697433ACAA2}" presName="level" presStyleLbl="node1" presStyleIdx="0" presStyleCnt="3" custLinFactNeighborX="2220" custLinFactNeighborY="3175">
        <dgm:presLayoutVars>
          <dgm:chMax val="1"/>
          <dgm:bulletEnabled val="1"/>
        </dgm:presLayoutVars>
      </dgm:prSet>
      <dgm:spPr/>
    </dgm:pt>
    <dgm:pt modelId="{1C29F779-9BB9-42F6-9DF3-15926E8F6013}" type="pres">
      <dgm:prSet presAssocID="{2171DDBC-484A-421B-A4C5-B697433ACAA2}" presName="levelTx" presStyleLbl="revTx" presStyleIdx="0" presStyleCnt="0">
        <dgm:presLayoutVars>
          <dgm:chMax val="1"/>
          <dgm:bulletEnabled val="1"/>
        </dgm:presLayoutVars>
      </dgm:prSet>
      <dgm:spPr/>
    </dgm:pt>
    <dgm:pt modelId="{296EF104-82A8-4837-B63D-4C152FB9E887}" type="pres">
      <dgm:prSet presAssocID="{2FB7A433-C626-4340-98B0-F8BC6F2062BF}" presName="Name8" presStyleCnt="0"/>
      <dgm:spPr/>
    </dgm:pt>
    <dgm:pt modelId="{10DF11E5-9304-431D-9ABD-C84BA3F22376}" type="pres">
      <dgm:prSet presAssocID="{2FB7A433-C626-4340-98B0-F8BC6F2062BF}" presName="level" presStyleLbl="node1" presStyleIdx="1" presStyleCnt="3" custLinFactNeighborX="223" custLinFactNeighborY="1435">
        <dgm:presLayoutVars>
          <dgm:chMax val="1"/>
          <dgm:bulletEnabled val="1"/>
        </dgm:presLayoutVars>
      </dgm:prSet>
      <dgm:spPr/>
    </dgm:pt>
    <dgm:pt modelId="{BBAEF2F4-106B-4E2F-9CF1-5C2F6910A895}" type="pres">
      <dgm:prSet presAssocID="{2FB7A433-C626-4340-98B0-F8BC6F2062BF}" presName="levelTx" presStyleLbl="revTx" presStyleIdx="0" presStyleCnt="0">
        <dgm:presLayoutVars>
          <dgm:chMax val="1"/>
          <dgm:bulletEnabled val="1"/>
        </dgm:presLayoutVars>
      </dgm:prSet>
      <dgm:spPr/>
    </dgm:pt>
    <dgm:pt modelId="{95296751-F6D5-4EA4-93F1-ABAD6F336091}" type="pres">
      <dgm:prSet presAssocID="{E0D45811-0469-4851-A4CB-247FE67121DD}" presName="Name8" presStyleCnt="0"/>
      <dgm:spPr/>
    </dgm:pt>
    <dgm:pt modelId="{1ACE6FC8-E586-4BAD-863A-E9196327EC63}" type="pres">
      <dgm:prSet presAssocID="{E0D45811-0469-4851-A4CB-247FE67121DD}" presName="level" presStyleLbl="node1" presStyleIdx="2" presStyleCnt="3">
        <dgm:presLayoutVars>
          <dgm:chMax val="1"/>
          <dgm:bulletEnabled val="1"/>
        </dgm:presLayoutVars>
      </dgm:prSet>
      <dgm:spPr/>
    </dgm:pt>
    <dgm:pt modelId="{428244E5-FCEA-4CC3-9DE1-B481AE4B782A}" type="pres">
      <dgm:prSet presAssocID="{E0D45811-0469-4851-A4CB-247FE67121DD}" presName="levelTx" presStyleLbl="revTx" presStyleIdx="0" presStyleCnt="0">
        <dgm:presLayoutVars>
          <dgm:chMax val="1"/>
          <dgm:bulletEnabled val="1"/>
        </dgm:presLayoutVars>
      </dgm:prSet>
      <dgm:spPr/>
    </dgm:pt>
  </dgm:ptLst>
  <dgm:cxnLst>
    <dgm:cxn modelId="{AF1AF906-6C8F-4826-AB81-6E4B17FB2344}" type="presOf" srcId="{4DE9A912-85C5-46D3-802B-C37C81D727F3}" destId="{8D386B8F-428B-49A7-B1BC-7AAA71B56242}" srcOrd="0" destOrd="0" presId="urn:microsoft.com/office/officeart/2005/8/layout/pyramid1"/>
    <dgm:cxn modelId="{C7034441-FED2-4EED-BD03-E83F75F73BDC}" type="presOf" srcId="{2FB7A433-C626-4340-98B0-F8BC6F2062BF}" destId="{10DF11E5-9304-431D-9ABD-C84BA3F22376}" srcOrd="0" destOrd="0" presId="urn:microsoft.com/office/officeart/2005/8/layout/pyramid1"/>
    <dgm:cxn modelId="{753BAD46-7D40-49AA-A36A-6509738CC28A}" type="presOf" srcId="{E0D45811-0469-4851-A4CB-247FE67121DD}" destId="{428244E5-FCEA-4CC3-9DE1-B481AE4B782A}" srcOrd="1" destOrd="0" presId="urn:microsoft.com/office/officeart/2005/8/layout/pyramid1"/>
    <dgm:cxn modelId="{E2FCDE4F-7146-42BD-A068-45D0C9985CF8}" type="presOf" srcId="{2FB7A433-C626-4340-98B0-F8BC6F2062BF}" destId="{BBAEF2F4-106B-4E2F-9CF1-5C2F6910A895}" srcOrd="1" destOrd="0" presId="urn:microsoft.com/office/officeart/2005/8/layout/pyramid1"/>
    <dgm:cxn modelId="{9EFD0969-C834-4811-9F72-9E5D3D396024}" type="presOf" srcId="{2171DDBC-484A-421B-A4C5-B697433ACAA2}" destId="{1C29F779-9BB9-42F6-9DF3-15926E8F6013}" srcOrd="1" destOrd="0" presId="urn:microsoft.com/office/officeart/2005/8/layout/pyramid1"/>
    <dgm:cxn modelId="{1F3CFE6E-AA4D-4C15-A3E7-3FDFCAF3E85B}" srcId="{4DE9A912-85C5-46D3-802B-C37C81D727F3}" destId="{2FB7A433-C626-4340-98B0-F8BC6F2062BF}" srcOrd="1" destOrd="0" parTransId="{3E5F5594-39C0-4A78-840B-50EB209F67E8}" sibTransId="{212B1717-3313-4C30-BE40-6FAF5208A2D0}"/>
    <dgm:cxn modelId="{4D92357C-E922-413B-A54F-B370B51E189D}" type="presOf" srcId="{2171DDBC-484A-421B-A4C5-B697433ACAA2}" destId="{4A3207AB-B0AD-465D-BB32-D7E555E25670}" srcOrd="0" destOrd="0" presId="urn:microsoft.com/office/officeart/2005/8/layout/pyramid1"/>
    <dgm:cxn modelId="{2767B2B1-0D8D-4FDD-BCB6-83EC3B6C7EEC}" srcId="{4DE9A912-85C5-46D3-802B-C37C81D727F3}" destId="{2171DDBC-484A-421B-A4C5-B697433ACAA2}" srcOrd="0" destOrd="0" parTransId="{AECF787D-1DDB-4330-8595-B8B9F6316F86}" sibTransId="{4A713471-E4D1-4FB0-936B-F36C4AD24034}"/>
    <dgm:cxn modelId="{3E9D10D5-45B0-483B-84D3-FC6C37352DDE}" type="presOf" srcId="{E0D45811-0469-4851-A4CB-247FE67121DD}" destId="{1ACE6FC8-E586-4BAD-863A-E9196327EC63}" srcOrd="0" destOrd="0" presId="urn:microsoft.com/office/officeart/2005/8/layout/pyramid1"/>
    <dgm:cxn modelId="{E3F620D8-714C-4742-9F70-DA9C1B7A002D}" srcId="{4DE9A912-85C5-46D3-802B-C37C81D727F3}" destId="{E0D45811-0469-4851-A4CB-247FE67121DD}" srcOrd="2" destOrd="0" parTransId="{67EB4199-9E9E-424B-9963-0CF85F860934}" sibTransId="{CF582265-47F7-46E0-84E2-1E8551115D70}"/>
    <dgm:cxn modelId="{3D6EBE17-318D-4811-B3F9-70977381E3BB}" type="presParOf" srcId="{8D386B8F-428B-49A7-B1BC-7AAA71B56242}" destId="{13E48667-1667-4CFC-96B0-CDD9A8F4570A}" srcOrd="0" destOrd="0" presId="urn:microsoft.com/office/officeart/2005/8/layout/pyramid1"/>
    <dgm:cxn modelId="{90F7AB5A-AB79-4E09-9254-4C6B08097A78}" type="presParOf" srcId="{13E48667-1667-4CFC-96B0-CDD9A8F4570A}" destId="{4A3207AB-B0AD-465D-BB32-D7E555E25670}" srcOrd="0" destOrd="0" presId="urn:microsoft.com/office/officeart/2005/8/layout/pyramid1"/>
    <dgm:cxn modelId="{7D48CF13-36EB-46B6-9498-2D07C85B6EDB}" type="presParOf" srcId="{13E48667-1667-4CFC-96B0-CDD9A8F4570A}" destId="{1C29F779-9BB9-42F6-9DF3-15926E8F6013}" srcOrd="1" destOrd="0" presId="urn:microsoft.com/office/officeart/2005/8/layout/pyramid1"/>
    <dgm:cxn modelId="{FAD57C7D-FA5A-4754-A61B-F79324767489}" type="presParOf" srcId="{8D386B8F-428B-49A7-B1BC-7AAA71B56242}" destId="{296EF104-82A8-4837-B63D-4C152FB9E887}" srcOrd="1" destOrd="0" presId="urn:microsoft.com/office/officeart/2005/8/layout/pyramid1"/>
    <dgm:cxn modelId="{2B33346D-F88B-42E7-A311-3BE218F413DD}" type="presParOf" srcId="{296EF104-82A8-4837-B63D-4C152FB9E887}" destId="{10DF11E5-9304-431D-9ABD-C84BA3F22376}" srcOrd="0" destOrd="0" presId="urn:microsoft.com/office/officeart/2005/8/layout/pyramid1"/>
    <dgm:cxn modelId="{43C0C8EF-F9DF-4F8F-8662-0548BA11038C}" type="presParOf" srcId="{296EF104-82A8-4837-B63D-4C152FB9E887}" destId="{BBAEF2F4-106B-4E2F-9CF1-5C2F6910A895}" srcOrd="1" destOrd="0" presId="urn:microsoft.com/office/officeart/2005/8/layout/pyramid1"/>
    <dgm:cxn modelId="{A5752EE3-9789-4A0A-9611-21405178E769}" type="presParOf" srcId="{8D386B8F-428B-49A7-B1BC-7AAA71B56242}" destId="{95296751-F6D5-4EA4-93F1-ABAD6F336091}" srcOrd="2" destOrd="0" presId="urn:microsoft.com/office/officeart/2005/8/layout/pyramid1"/>
    <dgm:cxn modelId="{9F0B654F-108A-4DF0-B889-E698D4C26E97}" type="presParOf" srcId="{95296751-F6D5-4EA4-93F1-ABAD6F336091}" destId="{1ACE6FC8-E586-4BAD-863A-E9196327EC63}" srcOrd="0" destOrd="0" presId="urn:microsoft.com/office/officeart/2005/8/layout/pyramid1"/>
    <dgm:cxn modelId="{024B4D31-7001-47AD-8757-A81CAFE694A2}" type="presParOf" srcId="{95296751-F6D5-4EA4-93F1-ABAD6F336091}" destId="{428244E5-FCEA-4CC3-9DE1-B481AE4B782A}" srcOrd="1" destOrd="0" presId="urn:microsoft.com/office/officeart/2005/8/layout/pyramid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207AB-B0AD-465D-BB32-D7E555E25670}">
      <dsp:nvSpPr>
        <dsp:cNvPr id="0" name=""/>
        <dsp:cNvSpPr/>
      </dsp:nvSpPr>
      <dsp:spPr>
        <a:xfrm>
          <a:off x="1654538" y="52482"/>
          <a:ext cx="1618605" cy="1653000"/>
        </a:xfrm>
        <a:prstGeom prst="trapezoid">
          <a:avLst>
            <a:gd name="adj" fmla="val 50000"/>
          </a:avLst>
        </a:prstGeom>
        <a:gradFill flip="none" rotWithShape="0">
          <a:gsLst>
            <a:gs pos="0">
              <a:srgbClr val="800080">
                <a:shade val="30000"/>
                <a:satMod val="115000"/>
              </a:srgbClr>
            </a:gs>
            <a:gs pos="50000">
              <a:srgbClr val="800080">
                <a:shade val="67500"/>
                <a:satMod val="115000"/>
              </a:srgbClr>
            </a:gs>
            <a:gs pos="100000">
              <a:srgbClr val="800080">
                <a:shade val="100000"/>
                <a:satMod val="115000"/>
              </a:srgbClr>
            </a:gs>
          </a:gsLst>
          <a:lin ang="10800000" scaled="1"/>
          <a:tileRect/>
        </a:gradFill>
        <a:ln>
          <a:noFill/>
        </a:ln>
        <a:effectLst/>
        <a:sp3d extrusionH="50600" prstMaterial="metal">
          <a:bevelT w="101600" h="80600" prst="coolSlan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50800" dist="38100" dir="2700000" algn="tl" rotWithShape="0">
                  <a:prstClr val="black">
                    <a:alpha val="40000"/>
                  </a:prstClr>
                </a:outerShdw>
              </a:effectLst>
            </a:rPr>
            <a:t>NWL</a:t>
          </a:r>
        </a:p>
      </dsp:txBody>
      <dsp:txXfrm>
        <a:off x="1654538" y="52482"/>
        <a:ext cx="1618605" cy="1653000"/>
      </dsp:txXfrm>
    </dsp:sp>
    <dsp:sp modelId="{10DF11E5-9304-431D-9ABD-C84BA3F22376}">
      <dsp:nvSpPr>
        <dsp:cNvPr id="0" name=""/>
        <dsp:cNvSpPr/>
      </dsp:nvSpPr>
      <dsp:spPr>
        <a:xfrm>
          <a:off x="816521" y="1676720"/>
          <a:ext cx="3237210" cy="1653000"/>
        </a:xfrm>
        <a:prstGeom prst="trapezoid">
          <a:avLst>
            <a:gd name="adj" fmla="val 48960"/>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effectLst>
          <a:outerShdw blurRad="50800" dist="38100" dir="2700000" algn="tl" rotWithShape="0">
            <a:prstClr val="black">
              <a:alpha val="40000"/>
            </a:prstClr>
          </a:outerShdw>
        </a:effectLst>
        <a:sp3d>
          <a:bevelT w="165100" prst="coolSlan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50800" dist="38100" dir="2700000" algn="tl" rotWithShape="0">
                  <a:prstClr val="black">
                    <a:alpha val="40000"/>
                  </a:prstClr>
                </a:outerShdw>
              </a:effectLst>
            </a:rPr>
            <a:t>Borough</a:t>
          </a:r>
        </a:p>
      </dsp:txBody>
      <dsp:txXfrm>
        <a:off x="1383033" y="1676720"/>
        <a:ext cx="2104186" cy="1653000"/>
      </dsp:txXfrm>
    </dsp:sp>
    <dsp:sp modelId="{1ACE6FC8-E586-4BAD-863A-E9196327EC63}">
      <dsp:nvSpPr>
        <dsp:cNvPr id="0" name=""/>
        <dsp:cNvSpPr/>
      </dsp:nvSpPr>
      <dsp:spPr>
        <a:xfrm>
          <a:off x="0" y="3305999"/>
          <a:ext cx="4855815" cy="1653000"/>
        </a:xfrm>
        <a:prstGeom prst="trapezoid">
          <a:avLst>
            <a:gd name="adj" fmla="val 48960"/>
          </a:avLst>
        </a:prstGeom>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a:effectLst>
          <a:outerShdw blurRad="50800" dist="38100" dir="2700000" algn="tl" rotWithShape="0">
            <a:prstClr val="black">
              <a:alpha val="40000"/>
            </a:prstClr>
          </a:outerShdw>
        </a:effectLst>
        <a:sp3d extrusionH="50600" prstMaterial="metal">
          <a:bevelT w="101600" h="80600" prst="coolSlan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50800" dist="38100" dir="2700000" algn="tl" rotWithShape="0">
                  <a:prstClr val="black">
                    <a:alpha val="40000"/>
                  </a:prstClr>
                </a:outerShdw>
              </a:effectLst>
            </a:rPr>
            <a:t>Neighbourhood</a:t>
          </a:r>
        </a:p>
      </dsp:txBody>
      <dsp:txXfrm>
        <a:off x="849767" y="3305999"/>
        <a:ext cx="3156280" cy="1653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10/11/2021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10/11/2021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uffieldtrust.org.uk/resource/the-nhs-workforce-in-number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tatista.com/statistics/490882/tesco-group-united-kingdom-uk-number-of-employe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6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57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Workforce</a:t>
            </a:r>
          </a:p>
          <a:p>
            <a:r>
              <a:rPr lang="en-GB" b="1"/>
              <a:t>The sector employs approximately 910,000 people, about 40,000 more than in 2018</a:t>
            </a:r>
          </a:p>
          <a:p>
            <a:pPr>
              <a:buFont typeface="Arial" panose="020B0604020202020204" pitchFamily="34" charset="0"/>
              <a:buChar char="•"/>
            </a:pPr>
            <a:r>
              <a:rPr lang="en-GB"/>
              <a:t>About 910,000 people worked in the voluntary sector in the UK in June 2019, equivalent to 2.8% of the UK workforce.</a:t>
            </a:r>
          </a:p>
          <a:p>
            <a:pPr>
              <a:buFont typeface="Arial" panose="020B0604020202020204" pitchFamily="34" charset="0"/>
              <a:buChar char="•"/>
            </a:pPr>
            <a:r>
              <a:rPr lang="en-GB"/>
              <a:t>Compared to 2018, there was a small decrease in the number and proportion of people working in the voluntary sector. This was in contrast to small increases in the numbers working in the public and private sectors. In 2019, the public sector employed 7.1 million staff and the private sector employed 24.3 million staff.</a:t>
            </a:r>
          </a:p>
          <a:p>
            <a:pPr>
              <a:buFont typeface="Arial" panose="020B0604020202020204" pitchFamily="34" charset="0"/>
              <a:buChar char="•"/>
            </a:pPr>
            <a:r>
              <a:rPr lang="en-GB"/>
              <a:t>For comparison, the voluntary sector workforce is just under three-fifths of the size of the NHS workforce, (the single largest employer in the UK with a headcount of around </a:t>
            </a:r>
            <a:r>
              <a:rPr lang="en-GB">
                <a:hlinkClick r:id="rId3"/>
              </a:rPr>
              <a:t>1.5 million</a:t>
            </a:r>
            <a:r>
              <a:rPr lang="en-GB"/>
              <a:t>) and more than two and a half times that of Tesco’s workforce (one of the largest employers with </a:t>
            </a:r>
            <a:r>
              <a:rPr lang="en-GB">
                <a:hlinkClick r:id="rId4"/>
              </a:rPr>
              <a:t>344,000 staff in 2019</a:t>
            </a:r>
            <a:r>
              <a:rPr lang="en-GB"/>
              <a:t>).</a:t>
            </a:r>
          </a:p>
          <a:p>
            <a:pPr>
              <a:buFont typeface="Arial" panose="020B0604020202020204" pitchFamily="34" charset="0"/>
              <a:buNone/>
            </a:pPr>
            <a:endParaRPr lang="en-GB"/>
          </a:p>
          <a:p>
            <a:endParaRPr lang="en-GB"/>
          </a:p>
        </p:txBody>
      </p:sp>
    </p:spTree>
    <p:extLst>
      <p:ext uri="{BB962C8B-B14F-4D97-AF65-F5344CB8AC3E}">
        <p14:creationId xmlns:p14="http://schemas.microsoft.com/office/powerpoint/2010/main" val="32420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a:solidFill>
                  <a:schemeClr val="tx1"/>
                </a:solidFill>
                <a:effectLst/>
                <a:latin typeface="+mn-lt"/>
                <a:ea typeface="+mn-ea"/>
                <a:cs typeface="+mn-cs"/>
              </a:rPr>
              <a:t>Social enterprises provide a third of community care, and 67% out of hours care services are currently provided by social enterprises along with a host of other services including dentistry and audiology. They are financially viable (96% of social enterprises delivering health and care services made a surplus last year) and, on average, are rated Good to Outstanding by the Care Quality Commission (CQC). </a:t>
            </a:r>
          </a:p>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374281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3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301214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15</a:t>
            </a:fld>
            <a:endParaRPr lang="en-GB"/>
          </a:p>
        </p:txBody>
      </p:sp>
    </p:spTree>
    <p:extLst>
      <p:ext uri="{BB962C8B-B14F-4D97-AF65-F5344CB8AC3E}">
        <p14:creationId xmlns:p14="http://schemas.microsoft.com/office/powerpoint/2010/main" val="211589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28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5C94-049E-4BA8-9BB2-F6147D5DFD73}"/>
              </a:ext>
            </a:extLst>
          </p:cNvPr>
          <p:cNvSpPr>
            <a:spLocks noGrp="1"/>
          </p:cNvSpPr>
          <p:nvPr>
            <p:ph type="title"/>
          </p:nvPr>
        </p:nvSpPr>
        <p:spPr>
          <a:xfrm>
            <a:off x="628650" y="681037"/>
            <a:ext cx="7886700" cy="1009651"/>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8BC0B8-079E-48C0-8B30-F97ED92ACFAE}"/>
              </a:ext>
            </a:extLst>
          </p:cNvPr>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F98ED5-E82C-4E81-B08E-CBA646AD6AC6}"/>
              </a:ext>
            </a:extLst>
          </p:cNvPr>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279626-894E-4D32-85F3-4A91CA7FBCD3}" type="datetimeFigureOut">
              <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10/11/2021</a:t>
            </a:fld>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9A9DB0A8-9E83-40EF-B4DB-7D1CFE4D2E8E}"/>
              </a:ext>
            </a:extLst>
          </p:cNvPr>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768692">
                  <a:lumMod val="60000"/>
                  <a:lumOff val="40000"/>
                </a:srgbClr>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09DA4A8-B415-4A3F-9453-E90ADFDDFAC6}"/>
              </a:ext>
            </a:extLst>
          </p:cNvPr>
          <p:cNvSpPr>
            <a:spLocks noGrp="1"/>
          </p:cNvSpPr>
          <p:nvPr>
            <p:ph type="sldNum" sz="quarter" idx="12"/>
          </p:nvPr>
        </p:nvSpPr>
        <p:spPr>
          <a:xfrm>
            <a:off x="64579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710792-56B9-4EB1-AFAD-DBC759F67D0C}" type="slidenum">
              <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70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18485" y="6372536"/>
            <a:ext cx="48552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586408" y="1037981"/>
            <a:ext cx="7981124" cy="41549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86408" y="1833143"/>
            <a:ext cx="7981124" cy="808203"/>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7901812" y="365911"/>
            <a:ext cx="981707"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18008" y="6405203"/>
            <a:ext cx="4292373" cy="221599"/>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77193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641074" y="4209427"/>
            <a:ext cx="6858000" cy="601111"/>
          </a:xfrm>
        </p:spPr>
        <p:txBody>
          <a:bodyPr anchor="b">
            <a:normAutofit/>
          </a:bodyPr>
          <a:lstStyle>
            <a:lvl1pPr algn="l">
              <a:defRPr sz="27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641074" y="4843668"/>
            <a:ext cx="6858000" cy="466379"/>
          </a:xfrm>
        </p:spPr>
        <p:txBody>
          <a:bodyPr>
            <a:normAutofit/>
          </a:bodyPr>
          <a:lstStyle>
            <a:lvl1pPr marL="0" indent="0" algn="l">
              <a:buNone/>
              <a:defRPr sz="1400">
                <a:solidFill>
                  <a:srgbClr val="005EB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7901812" y="365911"/>
            <a:ext cx="981707"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3074670" y="5714168"/>
            <a:ext cx="2994660" cy="406400"/>
          </a:xfrm>
          <a:prstGeom prst="rect">
            <a:avLst/>
          </a:prstGeom>
          <a:solidFill>
            <a:schemeClr val="lt1"/>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1" y="6213678"/>
            <a:ext cx="915890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18485" y="6372536"/>
            <a:ext cx="48552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586408" y="1037980"/>
            <a:ext cx="7981124"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86408" y="1833143"/>
            <a:ext cx="7981124" cy="2244128"/>
          </a:xfrm>
          <a:prstGeom prst="rect">
            <a:avLst/>
          </a:prstGeom>
        </p:spPr>
        <p:txBody>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7901812" y="365911"/>
            <a:ext cx="981707"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18007" y="6333440"/>
            <a:ext cx="4292373"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641074" y="4209427"/>
            <a:ext cx="6858000" cy="601111"/>
          </a:xfrm>
        </p:spPr>
        <p:txBody>
          <a:bodyPr anchor="b">
            <a:normAutofit/>
          </a:bodyPr>
          <a:lstStyle>
            <a:lvl1pPr algn="l">
              <a:defRPr sz="27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641074" y="4843668"/>
            <a:ext cx="6858000" cy="466379"/>
          </a:xfrm>
        </p:spPr>
        <p:txBody>
          <a:bodyPr>
            <a:normAutofit/>
          </a:bodyPr>
          <a:lstStyle>
            <a:lvl1pPr marL="0" indent="0" algn="l">
              <a:buNone/>
              <a:defRPr sz="1350">
                <a:solidFill>
                  <a:srgbClr val="005EB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7901812" y="365911"/>
            <a:ext cx="981707"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3074670" y="5714168"/>
            <a:ext cx="2994660" cy="406400"/>
          </a:xfrm>
          <a:prstGeom prst="rect">
            <a:avLst/>
          </a:prstGeom>
          <a:solidFill>
            <a:schemeClr val="lt1"/>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spcAft>
                <a:spcPts val="0"/>
              </a:spcAft>
            </a:pPr>
            <a:r>
              <a:rPr lang="en-GB" sz="135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1" y="6213678"/>
            <a:ext cx="9158909" cy="413293"/>
          </a:xfrm>
          <a:prstGeom prst="rect">
            <a:avLst/>
          </a:prstGeom>
        </p:spPr>
      </p:pic>
    </p:spTree>
    <p:extLst>
      <p:ext uri="{BB962C8B-B14F-4D97-AF65-F5344CB8AC3E}">
        <p14:creationId xmlns:p14="http://schemas.microsoft.com/office/powerpoint/2010/main" val="209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18485" y="6372536"/>
            <a:ext cx="48552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586408" y="1037980"/>
            <a:ext cx="7981124"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86408" y="1833143"/>
            <a:ext cx="798112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7901812" y="365911"/>
            <a:ext cx="981707"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18007" y="6333440"/>
            <a:ext cx="4292373"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52155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FE35-D1A0-4D61-A07A-545694E979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F6F014-B4C1-427A-AF92-5893AAD0AE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D8A70-AB53-406E-8916-DA594779E5BB}"/>
              </a:ext>
            </a:extLst>
          </p:cNvPr>
          <p:cNvSpPr>
            <a:spLocks noGrp="1"/>
          </p:cNvSpPr>
          <p:nvPr>
            <p:ph type="dt" sz="half" idx="10"/>
          </p:nvPr>
        </p:nvSpPr>
        <p:spPr/>
        <p:txBody>
          <a:bodyPr/>
          <a:lstStyle/>
          <a:p>
            <a:fld id="{F4B757E5-04E1-4530-9938-4E376DAE380D}" type="datetime1">
              <a:rPr lang="en-GB" smtClean="0"/>
              <a:t>10/11/2021</a:t>
            </a:fld>
            <a:endParaRPr lang="en-GB"/>
          </a:p>
        </p:txBody>
      </p:sp>
      <p:sp>
        <p:nvSpPr>
          <p:cNvPr id="5" name="Footer Placeholder 4">
            <a:extLst>
              <a:ext uri="{FF2B5EF4-FFF2-40B4-BE49-F238E27FC236}">
                <a16:creationId xmlns:a16="http://schemas.microsoft.com/office/drawing/2014/main" id="{3A2C73AB-220B-41F2-9FFB-5261847EE931}"/>
              </a:ext>
            </a:extLst>
          </p:cNvPr>
          <p:cNvSpPr>
            <a:spLocks noGrp="1"/>
          </p:cNvSpPr>
          <p:nvPr>
            <p:ph type="ftr" sz="quarter" idx="11"/>
          </p:nvPr>
        </p:nvSpPr>
        <p:spPr/>
        <p:txBody>
          <a:bodyPr/>
          <a:lstStyle>
            <a:lvl1pPr>
              <a:defRPr b="1"/>
            </a:lvl1pPr>
          </a:lstStyle>
          <a:p>
            <a:r>
              <a:rPr lang="en-GB"/>
              <a:t>DRAFT FOR DISCUSSION </a:t>
            </a:r>
          </a:p>
        </p:txBody>
      </p:sp>
      <p:sp>
        <p:nvSpPr>
          <p:cNvPr id="6" name="Slide Number Placeholder 5">
            <a:extLst>
              <a:ext uri="{FF2B5EF4-FFF2-40B4-BE49-F238E27FC236}">
                <a16:creationId xmlns:a16="http://schemas.microsoft.com/office/drawing/2014/main" id="{6F8317B5-778C-4422-B1D7-50EE22351B84}"/>
              </a:ext>
            </a:extLst>
          </p:cNvPr>
          <p:cNvSpPr>
            <a:spLocks noGrp="1"/>
          </p:cNvSpPr>
          <p:nvPr>
            <p:ph type="sldNum" sz="quarter" idx="12"/>
          </p:nvPr>
        </p:nvSpPr>
        <p:spPr/>
        <p:txBody>
          <a:bodyPr/>
          <a:lstStyle>
            <a:lvl1pPr>
              <a:defRPr/>
            </a:lvl1pPr>
          </a:lstStyle>
          <a:p>
            <a:endParaRPr lang="en-GB"/>
          </a:p>
        </p:txBody>
      </p:sp>
    </p:spTree>
    <p:extLst>
      <p:ext uri="{BB962C8B-B14F-4D97-AF65-F5344CB8AC3E}">
        <p14:creationId xmlns:p14="http://schemas.microsoft.com/office/powerpoint/2010/main" val="2753615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72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CD3CFA-4DDC-43FC-968A-540737FDA836}" type="datetimeFigureOut">
              <a:rPr lang="en-GB" smtClean="0"/>
              <a:t>10/11/2021</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30822223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3" r:id="rId3"/>
    <p:sldLayoutId id="2147483684" r:id="rId4"/>
    <p:sldLayoutId id="2147483685"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3stnwl.org.u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england@voluntarypartnerships@nhs.net" TargetMode="External"/><Relationship Id="rId2" Type="http://schemas.openxmlformats.org/officeDocument/2006/relationships/hyperlink" Target="https://navca.org.uk/find-a-member-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wp-content/uploads/2021/06/B0905-vcse-and-ics-partnership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ublications.ncvo.org.uk/creating-partnerships-success/" TargetMode="External"/><Relationship Id="rId4" Type="http://schemas.openxmlformats.org/officeDocument/2006/relationships/hyperlink" Target="https://www.nhsconfed.org/sites/default/files/2021-06/How-health-and-care-systems-can-work-better-VCS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ourwork/part-re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8RyvvHOOFk" TargetMode="External"/><Relationship Id="rId2" Type="http://schemas.openxmlformats.org/officeDocument/2006/relationships/hyperlink" Target="https://www.england.nhs.uk/system-and-organisational-oversight/system-directory/"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wp-content/uploads/2021/06/B0905-vcse-and-ics-partnerships.pdf" TargetMode="External"/><Relationship Id="rId2" Type="http://schemas.openxmlformats.org/officeDocument/2006/relationships/hyperlink" Target="https://www.england.nhs.uk/wp-content/uploads/2021/06/B0642-ics-design-framework-june-2021.pdf" TargetMode="External"/><Relationship Id="rId1" Type="http://schemas.openxmlformats.org/officeDocument/2006/relationships/slideLayout" Target="../slideLayouts/slideLayout6.xml"/><Relationship Id="rId4" Type="http://schemas.openxmlformats.org/officeDocument/2006/relationships/hyperlink" Target="https://voda.org.uk/north-east-and-cumbria-integrated-care-systems-upd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546816" y="3084229"/>
            <a:ext cx="7886700" cy="689541"/>
          </a:xfrm>
        </p:spPr>
        <p:txBody>
          <a:bodyPr lIns="91440" tIns="45720" rIns="91440" bIns="45720" anchor="t"/>
          <a:lstStyle/>
          <a:p>
            <a:r>
              <a:rPr lang="en-GB">
                <a:latin typeface="Arial"/>
                <a:cs typeface="Arial"/>
              </a:rPr>
              <a:t>Voluntary Community and Social Enterprise (VCSE) sector and Integrated Care Systems</a:t>
            </a:r>
            <a:endParaRPr lang="en-GB"/>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546816" y="4783244"/>
            <a:ext cx="6858000" cy="473244"/>
          </a:xfrm>
        </p:spPr>
        <p:txBody>
          <a:bodyPr lIns="91440" tIns="45720" rIns="91440" bIns="45720" anchor="t"/>
          <a:lstStyle/>
          <a:p>
            <a:r>
              <a:rPr lang="en-GB" dirty="0">
                <a:latin typeface="Arial"/>
                <a:cs typeface="Arial"/>
              </a:rPr>
              <a:t>Presented by Carrie McKenzie, Voluntary Partnerships Senior Manager, Voluntary Partnerships Team.</a:t>
            </a:r>
          </a:p>
        </p:txBody>
      </p:sp>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5FFBB7-9DDB-41BD-810C-C83440FE5140}"/>
              </a:ext>
            </a:extLst>
          </p:cNvPr>
          <p:cNvSpPr/>
          <p:nvPr/>
        </p:nvSpPr>
        <p:spPr>
          <a:xfrm>
            <a:off x="266661" y="1261839"/>
            <a:ext cx="8372960" cy="5273238"/>
          </a:xfrm>
          <a:prstGeom prst="rect">
            <a:avLst/>
          </a:prstGeom>
        </p:spPr>
        <p:txBody>
          <a:bodyPr wrap="square">
            <a:spAutoFit/>
          </a:bodyPr>
          <a:lstStyle/>
          <a:p>
            <a:pPr lvl="0" defTabSz="685800">
              <a:lnSpc>
                <a:spcPct val="90000"/>
              </a:lnSpc>
              <a:spcBef>
                <a:spcPts val="750"/>
              </a:spcBef>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VCSE sector </a:t>
            </a:r>
            <a:r>
              <a:rPr lang="en-GB" sz="2000">
                <a:solidFill>
                  <a:srgbClr val="000000"/>
                </a:solidFill>
                <a:latin typeface="Arial" panose="020B0604020202020204" pitchFamily="34" charset="0"/>
                <a:cs typeface="Arial" panose="020B0604020202020204" pitchFamily="34" charset="0"/>
              </a:rPr>
              <a:t>is an essential system transformation, innovation and integration. The sector supports communities of place, identity and experience and plays a key role in;</a:t>
            </a:r>
          </a:p>
          <a:p>
            <a:pPr marL="342900" lvl="0" indent="-342900">
              <a:lnSpc>
                <a:spcPct val="90000"/>
              </a:lnSpc>
              <a:spcBef>
                <a:spcPts val="1000"/>
              </a:spcBef>
              <a:buFont typeface="Arial" panose="020B0604020202020204" pitchFamily="34" charset="0"/>
              <a:buChar char="•"/>
            </a:pPr>
            <a:r>
              <a:rPr lang="en-GB" sz="2000" b="1">
                <a:solidFill>
                  <a:srgbClr val="000000"/>
                </a:solidFill>
                <a:latin typeface="Arial" panose="020B0604020202020204" pitchFamily="34" charset="0"/>
                <a:cs typeface="Arial" panose="020B0604020202020204" pitchFamily="34" charset="0"/>
              </a:rPr>
              <a:t>designing and delivering services and integrated care </a:t>
            </a:r>
            <a:r>
              <a:rPr lang="en-GB" sz="2000">
                <a:solidFill>
                  <a:srgbClr val="000000"/>
                </a:solidFill>
                <a:latin typeface="Arial" panose="020B0604020202020204" pitchFamily="34" charset="0"/>
                <a:cs typeface="Arial" panose="020B0604020202020204" pitchFamily="34" charset="0"/>
              </a:rPr>
              <a:t>– using intelligence, insight and innovation</a:t>
            </a:r>
          </a:p>
          <a:p>
            <a:pPr marL="342900" lvl="0" indent="-342900">
              <a:lnSpc>
                <a:spcPct val="90000"/>
              </a:lnSpc>
              <a:spcBef>
                <a:spcPts val="1000"/>
              </a:spcBef>
              <a:buFont typeface="Arial" panose="020B0604020202020204" pitchFamily="34" charset="0"/>
              <a:buChar char="•"/>
            </a:pPr>
            <a:r>
              <a:rPr lang="en-GB" sz="2000" b="1">
                <a:solidFill>
                  <a:srgbClr val="000000"/>
                </a:solidFill>
                <a:latin typeface="Arial" panose="020B0604020202020204" pitchFamily="34" charset="0"/>
                <a:cs typeface="Arial" panose="020B0604020202020204" pitchFamily="34" charset="0"/>
              </a:rPr>
              <a:t>reaching into and often amplifying the voice</a:t>
            </a:r>
            <a:r>
              <a:rPr lang="en-GB" sz="2000">
                <a:solidFill>
                  <a:srgbClr val="000000"/>
                </a:solidFill>
                <a:latin typeface="Arial" panose="020B0604020202020204" pitchFamily="34" charset="0"/>
                <a:cs typeface="Arial" panose="020B0604020202020204" pitchFamily="34" charset="0"/>
              </a:rPr>
              <a:t> of different communities and groups</a:t>
            </a:r>
          </a:p>
          <a:p>
            <a:pPr marL="342900" lvl="0" indent="-342900">
              <a:lnSpc>
                <a:spcPct val="90000"/>
              </a:lnSpc>
              <a:spcBef>
                <a:spcPts val="1000"/>
              </a:spcBef>
              <a:buFont typeface="Arial" panose="020B0604020202020204" pitchFamily="34" charset="0"/>
              <a:buChar char="•"/>
            </a:pPr>
            <a:r>
              <a:rPr lang="en-GB" sz="2000" b="1">
                <a:solidFill>
                  <a:srgbClr val="000000"/>
                </a:solidFill>
                <a:latin typeface="Arial" panose="020B0604020202020204" pitchFamily="34" charset="0"/>
                <a:cs typeface="Arial" panose="020B0604020202020204" pitchFamily="34" charset="0"/>
              </a:rPr>
              <a:t>helping address health inequalities </a:t>
            </a:r>
            <a:r>
              <a:rPr lang="en-GB" sz="2000">
                <a:solidFill>
                  <a:srgbClr val="000000"/>
                </a:solidFill>
                <a:latin typeface="Arial" panose="020B0604020202020204" pitchFamily="34" charset="0"/>
                <a:cs typeface="Arial" panose="020B0604020202020204" pitchFamily="34" charset="0"/>
              </a:rPr>
              <a:t>– particularly for groups with the poorest health and the most marginalised</a:t>
            </a:r>
          </a:p>
          <a:p>
            <a:pPr lvl="0">
              <a:lnSpc>
                <a:spcPct val="90000"/>
              </a:lnSpc>
              <a:spcBef>
                <a:spcPts val="1000"/>
              </a:spcBef>
            </a:pPr>
            <a:endParaRPr lang="en-GB" sz="2000" b="1">
              <a:solidFill>
                <a:srgbClr val="000000"/>
              </a:solidFill>
              <a:latin typeface="Arial" panose="020B0604020202020204" pitchFamily="34" charset="0"/>
              <a:cs typeface="Arial" panose="020B0604020202020204" pitchFamily="34" charset="0"/>
            </a:endParaRPr>
          </a:p>
          <a:p>
            <a:pPr lvl="0">
              <a:lnSpc>
                <a:spcPct val="90000"/>
              </a:lnSpc>
              <a:spcBef>
                <a:spcPts val="1000"/>
              </a:spcBef>
            </a:pPr>
            <a:r>
              <a:rPr lang="en-GB" sz="2000" b="1">
                <a:solidFill>
                  <a:srgbClr val="000000"/>
                </a:solidFill>
                <a:latin typeface="Arial" panose="020B0604020202020204" pitchFamily="34" charset="0"/>
                <a:cs typeface="Arial" panose="020B0604020202020204" pitchFamily="34" charset="0"/>
              </a:rPr>
              <a:t>VCSE Leadership programme</a:t>
            </a:r>
          </a:p>
          <a:p>
            <a:pPr marL="342900" lvl="0" indent="-342900">
              <a:lnSpc>
                <a:spcPct val="90000"/>
              </a:lnSpc>
              <a:spcBef>
                <a:spcPts val="1000"/>
              </a:spcBef>
              <a:buFont typeface="Arial" panose="020B0604020202020204" pitchFamily="34" charset="0"/>
              <a:buChar char="•"/>
            </a:pPr>
            <a:r>
              <a:rPr lang="en-GB" sz="2000">
                <a:solidFill>
                  <a:srgbClr val="000000"/>
                </a:solidFill>
                <a:latin typeface="Arial" panose="020B0604020202020204" pitchFamily="34" charset="0"/>
                <a:cs typeface="Arial" panose="020B0604020202020204" pitchFamily="34" charset="0"/>
              </a:rPr>
              <a:t>Supports the development of diverse and inclusive VCSE partnership and networks at place and system level.</a:t>
            </a:r>
          </a:p>
          <a:p>
            <a:pPr marL="342900" lvl="0" indent="-342900">
              <a:lnSpc>
                <a:spcPct val="90000"/>
              </a:lnSpc>
              <a:spcBef>
                <a:spcPts val="1000"/>
              </a:spcBef>
              <a:buFont typeface="Arial" panose="020B0604020202020204" pitchFamily="34" charset="0"/>
              <a:buChar char="•"/>
            </a:pPr>
            <a:r>
              <a:rPr lang="en-GB" sz="2000">
                <a:solidFill>
                  <a:srgbClr val="000000"/>
                </a:solidFill>
                <a:latin typeface="Arial" panose="020B0604020202020204" pitchFamily="34" charset="0"/>
                <a:cs typeface="Arial" panose="020B0604020202020204" pitchFamily="34" charset="0"/>
              </a:rPr>
              <a:t>Programme will be offered to all ICS’s in 2021/2022</a:t>
            </a:r>
          </a:p>
          <a:p>
            <a:pPr marL="342900" lvl="0" indent="-342900">
              <a:lnSpc>
                <a:spcPct val="90000"/>
              </a:lnSpc>
              <a:spcBef>
                <a:spcPts val="1000"/>
              </a:spcBef>
              <a:buFont typeface="Arial" panose="020B0604020202020204" pitchFamily="34" charset="0"/>
              <a:buChar char="•"/>
            </a:pPr>
            <a:endParaRPr lang="en-GB" sz="2000">
              <a:solidFill>
                <a:srgbClr val="000000"/>
              </a:solidFill>
              <a:latin typeface="Arial" panose="020B0604020202020204" pitchFamily="34" charset="0"/>
              <a:cs typeface="Arial" panose="020B0604020202020204" pitchFamily="34" charset="0"/>
            </a:endParaRPr>
          </a:p>
        </p:txBody>
      </p:sp>
      <p:sp>
        <p:nvSpPr>
          <p:cNvPr id="6" name="Title 12">
            <a:extLst>
              <a:ext uri="{FF2B5EF4-FFF2-40B4-BE49-F238E27FC236}">
                <a16:creationId xmlns:a16="http://schemas.microsoft.com/office/drawing/2014/main" id="{CAC5D104-B28C-48C6-B1F4-931EA1665E51}"/>
              </a:ext>
            </a:extLst>
          </p:cNvPr>
          <p:cNvSpPr txBox="1">
            <a:spLocks/>
          </p:cNvSpPr>
          <p:nvPr/>
        </p:nvSpPr>
        <p:spPr>
          <a:xfrm>
            <a:off x="188538" y="242991"/>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72C6"/>
                </a:solidFill>
                <a:effectLst/>
                <a:uLnTx/>
                <a:uFillTx/>
                <a:latin typeface="Arial"/>
                <a:ea typeface="+mj-ea"/>
                <a:cs typeface="Arial"/>
              </a:rPr>
              <a:t>Role of VCSE in Integrated Care Systems </a:t>
            </a:r>
          </a:p>
        </p:txBody>
      </p:sp>
      <p:pic>
        <p:nvPicPr>
          <p:cNvPr id="1026" name="Picture 2">
            <a:extLst>
              <a:ext uri="{FF2B5EF4-FFF2-40B4-BE49-F238E27FC236}">
                <a16:creationId xmlns:a16="http://schemas.microsoft.com/office/drawing/2014/main" id="{858CF5D3-48F2-438D-BF38-D9911912A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953"/>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0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92D123BD-D65A-453D-ADB4-6C47BBC4B85C}"/>
              </a:ext>
            </a:extLst>
          </p:cNvPr>
          <p:cNvSpPr>
            <a:spLocks noGrp="1"/>
          </p:cNvSpPr>
          <p:nvPr>
            <p:ph type="ftr" sz="quarter" idx="3"/>
          </p:nvPr>
        </p:nvSpPr>
        <p:spPr>
          <a:xfrm>
            <a:off x="518007" y="5607330"/>
            <a:ext cx="4292373"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5A5A5">
                    <a:lumMod val="60000"/>
                    <a:lumOff val="40000"/>
                  </a:srgbClr>
                </a:solidFill>
                <a:effectLst/>
                <a:uLnTx/>
                <a:uFillTx/>
                <a:latin typeface="Arial" charset="0"/>
                <a:cs typeface="Arial" charset="0"/>
              </a:rPr>
              <a:t>Working with the VCSE sector</a:t>
            </a:r>
          </a:p>
        </p:txBody>
      </p:sp>
      <p:sp>
        <p:nvSpPr>
          <p:cNvPr id="3" name="Rectangle 2">
            <a:extLst>
              <a:ext uri="{FF2B5EF4-FFF2-40B4-BE49-F238E27FC236}">
                <a16:creationId xmlns:a16="http://schemas.microsoft.com/office/drawing/2014/main" id="{755FFBB7-9DDB-41BD-810C-C83440FE5140}"/>
              </a:ext>
            </a:extLst>
          </p:cNvPr>
          <p:cNvSpPr/>
          <p:nvPr/>
        </p:nvSpPr>
        <p:spPr>
          <a:xfrm>
            <a:off x="238380" y="1104007"/>
            <a:ext cx="8372960" cy="774571"/>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itle 12">
            <a:extLst>
              <a:ext uri="{FF2B5EF4-FFF2-40B4-BE49-F238E27FC236}">
                <a16:creationId xmlns:a16="http://schemas.microsoft.com/office/drawing/2014/main" id="{CAC5D104-B28C-48C6-B1F4-931EA1665E51}"/>
              </a:ext>
            </a:extLst>
          </p:cNvPr>
          <p:cNvSpPr txBox="1">
            <a:spLocks/>
          </p:cNvSpPr>
          <p:nvPr/>
        </p:nvSpPr>
        <p:spPr>
          <a:xfrm>
            <a:off x="188538" y="242991"/>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72C6"/>
                </a:solidFill>
                <a:effectLst/>
                <a:uLnTx/>
                <a:uFillTx/>
                <a:latin typeface="Arial"/>
                <a:ea typeface="+mj-ea"/>
                <a:cs typeface="Arial"/>
              </a:rPr>
              <a:t> </a:t>
            </a:r>
          </a:p>
        </p:txBody>
      </p:sp>
      <p:sp>
        <p:nvSpPr>
          <p:cNvPr id="2" name="Rectangle 1">
            <a:extLst>
              <a:ext uri="{FF2B5EF4-FFF2-40B4-BE49-F238E27FC236}">
                <a16:creationId xmlns:a16="http://schemas.microsoft.com/office/drawing/2014/main" id="{7280B5F8-56C3-40FC-AA38-0839F0FD3269}"/>
              </a:ext>
            </a:extLst>
          </p:cNvPr>
          <p:cNvSpPr/>
          <p:nvPr/>
        </p:nvSpPr>
        <p:spPr>
          <a:xfrm>
            <a:off x="462459" y="1083015"/>
            <a:ext cx="8372959" cy="4093428"/>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2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expect that by April 2022 Integrated Care Partnerships and the ICS NHS body will develop a formal agreement for engaging and embedding the VCSE sector in system level governance and decision-making arrangements, ideally by working through a VCSE alliance to reflect the diversity of the sector.”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Pg. 28-29 ICS Design Framework</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Title 12">
            <a:extLst>
              <a:ext uri="{FF2B5EF4-FFF2-40B4-BE49-F238E27FC236}">
                <a16:creationId xmlns:a16="http://schemas.microsoft.com/office/drawing/2014/main" id="{3982BB09-F7BC-4976-B65C-F15CD2DECE0E}"/>
              </a:ext>
            </a:extLst>
          </p:cNvPr>
          <p:cNvSpPr txBox="1">
            <a:spLocks/>
          </p:cNvSpPr>
          <p:nvPr/>
        </p:nvSpPr>
        <p:spPr>
          <a:xfrm>
            <a:off x="340938" y="395391"/>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72C6"/>
                </a:solidFill>
                <a:effectLst/>
                <a:uLnTx/>
                <a:uFillTx/>
                <a:latin typeface="Arial"/>
                <a:ea typeface="+mj-ea"/>
                <a:cs typeface="Arial"/>
              </a:rPr>
              <a:t>Moving Forward: Embedding VCSE sector in Integrated Care Systems </a:t>
            </a:r>
          </a:p>
        </p:txBody>
      </p:sp>
    </p:spTree>
    <p:extLst>
      <p:ext uri="{BB962C8B-B14F-4D97-AF65-F5344CB8AC3E}">
        <p14:creationId xmlns:p14="http://schemas.microsoft.com/office/powerpoint/2010/main" val="18343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7622C-8979-4D89-8FC7-7A84CC4B80A6}"/>
              </a:ext>
            </a:extLst>
          </p:cNvPr>
          <p:cNvSpPr>
            <a:spLocks noGrp="1"/>
          </p:cNvSpPr>
          <p:nvPr>
            <p:ph type="title"/>
          </p:nvPr>
        </p:nvSpPr>
        <p:spPr>
          <a:xfrm>
            <a:off x="298580" y="267487"/>
            <a:ext cx="7306294" cy="611649"/>
          </a:xfrm>
        </p:spPr>
        <p:txBody>
          <a:bodyPr/>
          <a:lstStyle/>
          <a:p>
            <a:r>
              <a:rPr lang="en-GB" sz="2800" b="1" dirty="0">
                <a:solidFill>
                  <a:schemeClr val="bg2"/>
                </a:solidFill>
              </a:rPr>
              <a:t>National Development Programme</a:t>
            </a:r>
          </a:p>
        </p:txBody>
      </p:sp>
      <p:sp>
        <p:nvSpPr>
          <p:cNvPr id="8" name="Rectangle 7">
            <a:extLst>
              <a:ext uri="{FF2B5EF4-FFF2-40B4-BE49-F238E27FC236}">
                <a16:creationId xmlns:a16="http://schemas.microsoft.com/office/drawing/2014/main" id="{00AD63B9-F5EB-4F08-A9B5-BBE3D8ED25CC}"/>
              </a:ext>
            </a:extLst>
          </p:cNvPr>
          <p:cNvSpPr/>
          <p:nvPr/>
        </p:nvSpPr>
        <p:spPr>
          <a:xfrm>
            <a:off x="209939" y="879136"/>
            <a:ext cx="8724121" cy="5386090"/>
          </a:xfrm>
          <a:prstGeom prst="rect">
            <a:avLst/>
          </a:prstGeom>
          <a:ln>
            <a:noFill/>
          </a:ln>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Embedding the VCSE in ICS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000"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Aim: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Continue the roll out of the VCSE Leadership programme to all ICSs, providing resource and facilitation support to develop system level VCSE Alliance/</a:t>
            </a:r>
            <a:r>
              <a:rPr lang="en-GB" sz="2000" dirty="0">
                <a:solidFill>
                  <a:srgbClr val="000000"/>
                </a:solidFill>
                <a:latin typeface="Arial" panose="020B0604020202020204" pitchFamily="34" charset="0"/>
                <a:cs typeface="Arial" panose="020B0604020202020204" pitchFamily="34" charset="0"/>
              </a:rPr>
              <a:t>Leadership group</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ICSs.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endParaRPr lang="en-GB" sz="2000" dirty="0">
              <a:solidFill>
                <a:prstClr val="black"/>
              </a:solidFill>
              <a:latin typeface="Arial" panose="020B0604020202020204" pitchFamily="34" charset="0"/>
              <a:cs typeface="Arial" panose="020B0604020202020204" pitchFamily="34" charset="0"/>
            </a:endParaRPr>
          </a:p>
          <a:p>
            <a:pPr lvl="0">
              <a:defRPr/>
            </a:pPr>
            <a:r>
              <a:rPr lang="en-GB" sz="2000" dirty="0">
                <a:solidFill>
                  <a:prstClr val="black"/>
                </a:solidFill>
                <a:latin typeface="Arial" panose="020B0604020202020204" pitchFamily="34" charset="0"/>
                <a:cs typeface="Arial" panose="020B0604020202020204" pitchFamily="34" charset="0"/>
              </a:rPr>
              <a:t>These VCSE alliances or groups: </a:t>
            </a:r>
          </a:p>
          <a:p>
            <a:pPr marL="342900" lvl="0" indent="-342900">
              <a:buFont typeface="+mj-lt"/>
              <a:buAutoNum type="arabicPeriod"/>
              <a:defRPr/>
            </a:pPr>
            <a:r>
              <a:rPr lang="en-GB" sz="2000" dirty="0">
                <a:solidFill>
                  <a:prstClr val="black"/>
                </a:solidFill>
                <a:latin typeface="Arial" panose="020B0604020202020204" pitchFamily="34" charset="0"/>
                <a:cs typeface="Arial" panose="020B0604020202020204" pitchFamily="34" charset="0"/>
              </a:rPr>
              <a:t>Encourage and enable the sector to work in a coordinated way;</a:t>
            </a:r>
          </a:p>
          <a:p>
            <a:pPr marL="342900" lvl="0" indent="-342900">
              <a:buFont typeface="+mj-lt"/>
              <a:buAutoNum type="arabicPeriod"/>
              <a:defRPr/>
            </a:pPr>
            <a:endParaRPr lang="en-GB" sz="2000"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a:defRPr/>
            </a:pPr>
            <a:r>
              <a:rPr lang="en-GB" sz="2000" dirty="0">
                <a:solidFill>
                  <a:prstClr val="black"/>
                </a:solidFill>
                <a:latin typeface="Arial" panose="020B0604020202020204" pitchFamily="34" charset="0"/>
                <a:cs typeface="Arial" panose="020B0604020202020204" pitchFamily="34" charset="0"/>
              </a:rPr>
              <a:t>Provide the ICS with a single route of contact and engagement with the sector and links to communities;</a:t>
            </a:r>
            <a:endParaRPr lang="en-GB" sz="2000" dirty="0">
              <a:solidFill>
                <a:srgbClr val="000000"/>
              </a:solidFill>
              <a:latin typeface="Calibri" panose="020F0502020204030204"/>
            </a:endParaRPr>
          </a:p>
          <a:p>
            <a:pPr marL="342900" lvl="0" indent="-342900">
              <a:buFont typeface="+mj-lt"/>
              <a:buAutoNum type="arabicPeriod"/>
              <a:defRPr/>
            </a:pPr>
            <a:r>
              <a:rPr lang="en-GB" sz="2000" dirty="0">
                <a:solidFill>
                  <a:prstClr val="black"/>
                </a:solidFill>
                <a:latin typeface="Arial" panose="020B0604020202020204" pitchFamily="34" charset="0"/>
                <a:cs typeface="Arial" panose="020B0604020202020204" pitchFamily="34" charset="0"/>
              </a:rPr>
              <a:t>Better position the VCSE sector in the ICS and enables it to contribute to the design and delivery of integrated care and have a positive impact on heath priorities, support population groups or reduce health inequalities.</a:t>
            </a:r>
          </a:p>
        </p:txBody>
      </p:sp>
    </p:spTree>
    <p:extLst>
      <p:ext uri="{BB962C8B-B14F-4D97-AF65-F5344CB8AC3E}">
        <p14:creationId xmlns:p14="http://schemas.microsoft.com/office/powerpoint/2010/main" val="76702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D4405E5-2DC2-4642-9B87-AFAA27F34FF1}"/>
              </a:ext>
            </a:extLst>
          </p:cNvPr>
          <p:cNvPicPr>
            <a:picLocks noChangeAspect="1"/>
          </p:cNvPicPr>
          <p:nvPr/>
        </p:nvPicPr>
        <p:blipFill>
          <a:blip r:embed="rId2"/>
          <a:stretch>
            <a:fillRect/>
          </a:stretch>
        </p:blipFill>
        <p:spPr>
          <a:xfrm>
            <a:off x="10344" y="1052191"/>
            <a:ext cx="9144000" cy="6886768"/>
          </a:xfrm>
          <a:prstGeom prst="rect">
            <a:avLst/>
          </a:prstGeom>
        </p:spPr>
      </p:pic>
      <p:sp>
        <p:nvSpPr>
          <p:cNvPr id="6" name="Title 2">
            <a:extLst>
              <a:ext uri="{FF2B5EF4-FFF2-40B4-BE49-F238E27FC236}">
                <a16:creationId xmlns:a16="http://schemas.microsoft.com/office/drawing/2014/main" id="{95FF289F-4FEE-4DB0-B2B2-405A7D0F226A}"/>
              </a:ext>
            </a:extLst>
          </p:cNvPr>
          <p:cNvSpPr txBox="1">
            <a:spLocks/>
          </p:cNvSpPr>
          <p:nvPr/>
        </p:nvSpPr>
        <p:spPr>
          <a:xfrm>
            <a:off x="681304" y="215768"/>
            <a:ext cx="7306294"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t>Model for VCSE strategic engagement</a:t>
            </a:r>
            <a:endPar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2" name="AutoShape 2">
            <a:extLst>
              <a:ext uri="{FF2B5EF4-FFF2-40B4-BE49-F238E27FC236}">
                <a16:creationId xmlns:a16="http://schemas.microsoft.com/office/drawing/2014/main" id="{31FD2D6F-C845-47A7-A7B2-AE2706FDBCA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a:extLst>
              <a:ext uri="{FF2B5EF4-FFF2-40B4-BE49-F238E27FC236}">
                <a16:creationId xmlns:a16="http://schemas.microsoft.com/office/drawing/2014/main" id="{D062A9A0-D7B1-49B9-9168-FF72C2B0E27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7868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7622C-8979-4D89-8FC7-7A84CC4B80A6}"/>
              </a:ext>
            </a:extLst>
          </p:cNvPr>
          <p:cNvSpPr>
            <a:spLocks noGrp="1"/>
          </p:cNvSpPr>
          <p:nvPr>
            <p:ph type="title"/>
          </p:nvPr>
        </p:nvSpPr>
        <p:spPr>
          <a:xfrm>
            <a:off x="298580" y="267487"/>
            <a:ext cx="7306294" cy="611649"/>
          </a:xfrm>
        </p:spPr>
        <p:txBody>
          <a:bodyPr/>
          <a:lstStyle/>
          <a:p>
            <a:r>
              <a:rPr lang="en-GB" sz="2800" b="1" dirty="0">
                <a:solidFill>
                  <a:schemeClr val="accent1"/>
                </a:solidFill>
              </a:rPr>
              <a:t>Spotlight on North West London</a:t>
            </a:r>
          </a:p>
        </p:txBody>
      </p:sp>
      <p:sp>
        <p:nvSpPr>
          <p:cNvPr id="8" name="Rectangle 7">
            <a:extLst>
              <a:ext uri="{FF2B5EF4-FFF2-40B4-BE49-F238E27FC236}">
                <a16:creationId xmlns:a16="http://schemas.microsoft.com/office/drawing/2014/main" id="{00AD63B9-F5EB-4F08-A9B5-BBE3D8ED25CC}"/>
              </a:ext>
            </a:extLst>
          </p:cNvPr>
          <p:cNvSpPr/>
          <p:nvPr/>
        </p:nvSpPr>
        <p:spPr>
          <a:xfrm>
            <a:off x="209939" y="879136"/>
            <a:ext cx="8724121" cy="1323439"/>
          </a:xfrm>
          <a:prstGeom prst="rect">
            <a:avLst/>
          </a:prstGeom>
          <a:ln>
            <a:noFill/>
          </a:ln>
        </p:spPr>
        <p:txBody>
          <a:bodyPr wrap="square" lIns="91440" tIns="45720" rIns="91440" bIns="45720" anchor="t">
            <a:spAutoFit/>
          </a:bodyPr>
          <a:lstStyle/>
          <a:p>
            <a:endParaRPr lang="en-GB" sz="2000" b="1" dirty="0">
              <a:latin typeface="Arial" panose="020B0604020202020204" pitchFamily="34" charset="0"/>
              <a:cs typeface="Arial" panose="020B0604020202020204" pitchFamily="34" charset="0"/>
            </a:endParaRPr>
          </a:p>
          <a:p>
            <a:endParaRPr lang="en-GB" sz="2000" b="1" dirty="0">
              <a:solidFill>
                <a:schemeClr val="bg2">
                  <a:lumMod val="50000"/>
                </a:schemeClr>
              </a:solidFill>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FD0D4FD9-3D68-44AE-85C0-BE2C07AD0EFC}"/>
              </a:ext>
            </a:extLst>
          </p:cNvPr>
          <p:cNvGraphicFramePr/>
          <p:nvPr>
            <p:extLst>
              <p:ext uri="{D42A27DB-BD31-4B8C-83A1-F6EECF244321}">
                <p14:modId xmlns:p14="http://schemas.microsoft.com/office/powerpoint/2010/main" val="510884103"/>
              </p:ext>
            </p:extLst>
          </p:nvPr>
        </p:nvGraphicFramePr>
        <p:xfrm>
          <a:off x="4166885" y="236272"/>
          <a:ext cx="4855816" cy="495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Callout 5">
            <a:extLst>
              <a:ext uri="{FF2B5EF4-FFF2-40B4-BE49-F238E27FC236}">
                <a16:creationId xmlns:a16="http://schemas.microsoft.com/office/drawing/2014/main" id="{FA29ED0D-38F0-4D1E-9264-DA78305C10CD}"/>
              </a:ext>
            </a:extLst>
          </p:cNvPr>
          <p:cNvSpPr/>
          <p:nvPr/>
        </p:nvSpPr>
        <p:spPr>
          <a:xfrm>
            <a:off x="1072423" y="3562167"/>
            <a:ext cx="3908703" cy="1411637"/>
          </a:xfrm>
          <a:prstGeom prst="rightArrowCallou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Tier 1: Taking a neighbourhood focus and engaging and subcontracting 3rd     sector with PCNs</a:t>
            </a:r>
          </a:p>
        </p:txBody>
      </p:sp>
      <p:sp>
        <p:nvSpPr>
          <p:cNvPr id="7" name="Right Arrow Callout 6">
            <a:extLst>
              <a:ext uri="{FF2B5EF4-FFF2-40B4-BE49-F238E27FC236}">
                <a16:creationId xmlns:a16="http://schemas.microsoft.com/office/drawing/2014/main" id="{B6F36189-13DF-42EA-BD73-DF9C172CB1E6}"/>
              </a:ext>
            </a:extLst>
          </p:cNvPr>
          <p:cNvSpPr/>
          <p:nvPr/>
        </p:nvSpPr>
        <p:spPr>
          <a:xfrm>
            <a:off x="2212533" y="872614"/>
            <a:ext cx="3908703" cy="1106905"/>
          </a:xfrm>
          <a:prstGeom prst="rightArrowCallout">
            <a:avLst/>
          </a:prstGeom>
          <a:solidFill>
            <a:srgbClr val="C787A2"/>
          </a:solidFill>
          <a:ln>
            <a:solidFill>
              <a:srgbClr val="CC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Tier 3: Developing our leadership and embedding in NW London ICS structures </a:t>
            </a:r>
          </a:p>
        </p:txBody>
      </p:sp>
      <p:sp>
        <p:nvSpPr>
          <p:cNvPr id="9" name="Right Arrow Callout 7">
            <a:extLst>
              <a:ext uri="{FF2B5EF4-FFF2-40B4-BE49-F238E27FC236}">
                <a16:creationId xmlns:a16="http://schemas.microsoft.com/office/drawing/2014/main" id="{28CECC30-0FF9-4A23-BBB9-82E41263A037}"/>
              </a:ext>
            </a:extLst>
          </p:cNvPr>
          <p:cNvSpPr/>
          <p:nvPr/>
        </p:nvSpPr>
        <p:spPr>
          <a:xfrm>
            <a:off x="1723252" y="2140823"/>
            <a:ext cx="3908703" cy="1243080"/>
          </a:xfrm>
          <a:prstGeom prst="rightArrowCallout">
            <a:avLst/>
          </a:prstGeom>
          <a:solidFill>
            <a:srgbClr val="B3EB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Tier 2: Developing local leadership and improving sector engagement with ICPs</a:t>
            </a:r>
          </a:p>
        </p:txBody>
      </p:sp>
      <p:pic>
        <p:nvPicPr>
          <p:cNvPr id="10" name="Picture 9">
            <a:extLst>
              <a:ext uri="{FF2B5EF4-FFF2-40B4-BE49-F238E27FC236}">
                <a16:creationId xmlns:a16="http://schemas.microsoft.com/office/drawing/2014/main" id="{A294F54D-66E1-4B12-B3AD-AC9DD0A1B430}"/>
              </a:ext>
            </a:extLst>
          </p:cNvPr>
          <p:cNvPicPr>
            <a:picLocks noChangeAspect="1"/>
          </p:cNvPicPr>
          <p:nvPr/>
        </p:nvPicPr>
        <p:blipFill>
          <a:blip r:embed="rId8"/>
          <a:stretch>
            <a:fillRect/>
          </a:stretch>
        </p:blipFill>
        <p:spPr>
          <a:xfrm>
            <a:off x="7165508" y="2845439"/>
            <a:ext cx="504488" cy="688908"/>
          </a:xfrm>
          <a:prstGeom prst="rect">
            <a:avLst/>
          </a:prstGeom>
        </p:spPr>
      </p:pic>
      <p:pic>
        <p:nvPicPr>
          <p:cNvPr id="11" name="Picture 10">
            <a:extLst>
              <a:ext uri="{FF2B5EF4-FFF2-40B4-BE49-F238E27FC236}">
                <a16:creationId xmlns:a16="http://schemas.microsoft.com/office/drawing/2014/main" id="{7B7BDB5E-2A63-46D6-A10F-424E6C371198}"/>
              </a:ext>
            </a:extLst>
          </p:cNvPr>
          <p:cNvPicPr>
            <a:picLocks noChangeAspect="1"/>
          </p:cNvPicPr>
          <p:nvPr/>
        </p:nvPicPr>
        <p:blipFill>
          <a:blip r:embed="rId9"/>
          <a:stretch>
            <a:fillRect/>
          </a:stretch>
        </p:blipFill>
        <p:spPr>
          <a:xfrm>
            <a:off x="6573009" y="1339746"/>
            <a:ext cx="490474" cy="695004"/>
          </a:xfrm>
          <a:prstGeom prst="rect">
            <a:avLst/>
          </a:prstGeom>
        </p:spPr>
      </p:pic>
      <p:pic>
        <p:nvPicPr>
          <p:cNvPr id="12" name="Picture 11">
            <a:extLst>
              <a:ext uri="{FF2B5EF4-FFF2-40B4-BE49-F238E27FC236}">
                <a16:creationId xmlns:a16="http://schemas.microsoft.com/office/drawing/2014/main" id="{69FAF903-0BCD-4F06-A7A8-7EC1DD36B650}"/>
              </a:ext>
            </a:extLst>
          </p:cNvPr>
          <p:cNvPicPr>
            <a:picLocks noChangeAspect="1"/>
          </p:cNvPicPr>
          <p:nvPr/>
        </p:nvPicPr>
        <p:blipFill>
          <a:blip r:embed="rId10"/>
          <a:stretch>
            <a:fillRect/>
          </a:stretch>
        </p:blipFill>
        <p:spPr>
          <a:xfrm>
            <a:off x="7916695" y="4320117"/>
            <a:ext cx="490474" cy="670618"/>
          </a:xfrm>
          <a:prstGeom prst="rect">
            <a:avLst/>
          </a:prstGeom>
        </p:spPr>
      </p:pic>
      <p:sp>
        <p:nvSpPr>
          <p:cNvPr id="13" name="Rectangle 12">
            <a:extLst>
              <a:ext uri="{FF2B5EF4-FFF2-40B4-BE49-F238E27FC236}">
                <a16:creationId xmlns:a16="http://schemas.microsoft.com/office/drawing/2014/main" id="{18C030DB-5A00-4C5A-8273-48DEE9498476}"/>
              </a:ext>
            </a:extLst>
          </p:cNvPr>
          <p:cNvSpPr/>
          <p:nvPr/>
        </p:nvSpPr>
        <p:spPr>
          <a:xfrm>
            <a:off x="540361" y="5302459"/>
            <a:ext cx="7715839" cy="1446550"/>
          </a:xfrm>
          <a:prstGeom prst="rect">
            <a:avLst/>
          </a:prstGeom>
        </p:spPr>
        <p:txBody>
          <a:bodyPr wrap="square">
            <a:spAutoFit/>
          </a:bodyPr>
          <a:lstStyle/>
          <a:p>
            <a:pPr algn="ctr"/>
            <a:r>
              <a:rPr lang="en-GB" sz="2200" i="1" dirty="0">
                <a:solidFill>
                  <a:schemeClr val="tx2"/>
                </a:solidFill>
                <a:latin typeface="Arial" panose="020B0604020202020204" pitchFamily="34" charset="0"/>
                <a:cs typeface="Arial" panose="020B0604020202020204" pitchFamily="34" charset="0"/>
              </a:rPr>
              <a:t>What is really good about the way this is working is that it’s not just about the strategic decision making. It’s about bringing the richness of the VCSE sector at all levels.”</a:t>
            </a:r>
          </a:p>
          <a:p>
            <a:pPr algn="ctr"/>
            <a:r>
              <a:rPr lang="en-GB" sz="2200" b="1" dirty="0">
                <a:solidFill>
                  <a:schemeClr val="tx2"/>
                </a:solidFill>
                <a:latin typeface="Arial" panose="020B0604020202020204" pitchFamily="34" charset="0"/>
                <a:cs typeface="Arial" panose="020B0604020202020204" pitchFamily="34" charset="0"/>
              </a:rPr>
              <a:t>Head of Prevention at an ICS</a:t>
            </a:r>
          </a:p>
        </p:txBody>
      </p:sp>
    </p:spTree>
    <p:extLst>
      <p:ext uri="{BB962C8B-B14F-4D97-AF65-F5344CB8AC3E}">
        <p14:creationId xmlns:p14="http://schemas.microsoft.com/office/powerpoint/2010/main" val="325241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AD63B9-F5EB-4F08-A9B5-BBE3D8ED25CC}"/>
              </a:ext>
            </a:extLst>
          </p:cNvPr>
          <p:cNvSpPr/>
          <p:nvPr/>
        </p:nvSpPr>
        <p:spPr>
          <a:xfrm>
            <a:off x="209939" y="879136"/>
            <a:ext cx="8724121" cy="1323439"/>
          </a:xfrm>
          <a:prstGeom prst="rect">
            <a:avLst/>
          </a:prstGeom>
          <a:ln>
            <a:noFill/>
          </a:ln>
        </p:spPr>
        <p:txBody>
          <a:bodyPr wrap="square" lIns="91440" tIns="45720" rIns="91440" bIns="45720" anchor="t">
            <a:spAutoFit/>
          </a:bodyPr>
          <a:lstStyle/>
          <a:p>
            <a:endParaRPr lang="en-GB" sz="2000" b="1" dirty="0">
              <a:latin typeface="Arial" panose="020B0604020202020204" pitchFamily="34" charset="0"/>
              <a:cs typeface="Arial" panose="020B0604020202020204" pitchFamily="34" charset="0"/>
            </a:endParaRPr>
          </a:p>
          <a:p>
            <a:endParaRPr lang="en-GB" sz="2000" b="1" dirty="0">
              <a:solidFill>
                <a:schemeClr val="bg2">
                  <a:lumMod val="50000"/>
                </a:schemeClr>
              </a:solidFill>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F05D5E-7714-42FE-8D2C-9431CC0AEFA8}"/>
              </a:ext>
            </a:extLst>
          </p:cNvPr>
          <p:cNvSpPr/>
          <p:nvPr/>
        </p:nvSpPr>
        <p:spPr>
          <a:xfrm>
            <a:off x="493985" y="879136"/>
            <a:ext cx="7715839" cy="5693866"/>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Partnership in action alongside strategic development:</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Improved health outcomes for people:</a:t>
            </a:r>
          </a:p>
          <a:p>
            <a:r>
              <a:rPr lang="en-GB" sz="2000" dirty="0">
                <a:latin typeface="Arial" panose="020B0604020202020204" pitchFamily="34" charset="0"/>
                <a:cs typeface="Arial" panose="020B0604020202020204" pitchFamily="34" charset="0"/>
              </a:rPr>
              <a:t>• High Intensity users</a:t>
            </a:r>
          </a:p>
          <a:p>
            <a:r>
              <a:rPr lang="en-GB" sz="2000" dirty="0">
                <a:latin typeface="Arial" panose="020B0604020202020204" pitchFamily="34" charset="0"/>
                <a:cs typeface="Arial" panose="020B0604020202020204" pitchFamily="34" charset="0"/>
              </a:rPr>
              <a:t>• Out of Hospital community support</a:t>
            </a:r>
          </a:p>
          <a:p>
            <a:r>
              <a:rPr lang="en-GB" sz="2000" dirty="0">
                <a:latin typeface="Arial" panose="020B0604020202020204" pitchFamily="34" charset="0"/>
                <a:cs typeface="Arial" panose="020B0604020202020204" pitchFamily="34" charset="0"/>
              </a:rPr>
              <a:t>• Social prescribing</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Capacity of VCSE boosted </a:t>
            </a:r>
            <a:r>
              <a:rPr lang="en-GB" sz="2000" dirty="0">
                <a:latin typeface="Arial" panose="020B0604020202020204" pitchFamily="34" charset="0"/>
                <a:cs typeface="Arial" panose="020B0604020202020204" pitchFamily="34" charset="0"/>
              </a:rPr>
              <a:t>by being a funded delivery partner</a:t>
            </a:r>
          </a:p>
          <a:p>
            <a:r>
              <a:rPr lang="en-GB" sz="2000" dirty="0">
                <a:latin typeface="Arial" panose="020B0604020202020204" pitchFamily="34" charset="0"/>
                <a:cs typeface="Arial" panose="020B0604020202020204" pitchFamily="34" charset="0"/>
              </a:rPr>
              <a:t>• £1.2 million from acute sector in VCSE in Hillingdon for out of hospital care.</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Saves the ICS money</a:t>
            </a:r>
          </a:p>
          <a:p>
            <a:r>
              <a:rPr lang="en-GB" sz="2000" dirty="0">
                <a:latin typeface="Arial" panose="020B0604020202020204" pitchFamily="34" charset="0"/>
                <a:cs typeface="Arial" panose="020B0604020202020204" pitchFamily="34" charset="0"/>
              </a:rPr>
              <a:t>• 250 K from High Intensity User project</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New collaborative approach </a:t>
            </a:r>
          </a:p>
          <a:p>
            <a:r>
              <a:rPr lang="en-GB" sz="2000" dirty="0">
                <a:latin typeface="Arial" panose="020B0604020202020204" pitchFamily="34" charset="0"/>
                <a:cs typeface="Arial" panose="020B0604020202020204" pitchFamily="34" charset="0"/>
              </a:rPr>
              <a:t>Third Sector Together – North West London. Find out more </a:t>
            </a:r>
            <a:r>
              <a:rPr lang="en-GB" sz="2000" dirty="0">
                <a:hlinkClick r:id="rId3"/>
              </a:rPr>
              <a:t>Charity 3st | Third Sector Together (North West London) (3stnwl.org.uk)</a:t>
            </a:r>
            <a:endParaRPr lang="en-GB" sz="2000" dirty="0"/>
          </a:p>
          <a:p>
            <a:endParaRPr lang="en-GB" sz="2000" dirty="0">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6564083B-3EFC-4282-8EDC-6D99457BA540}"/>
              </a:ext>
            </a:extLst>
          </p:cNvPr>
          <p:cNvSpPr>
            <a:spLocks noGrp="1"/>
          </p:cNvSpPr>
          <p:nvPr>
            <p:ph type="title"/>
          </p:nvPr>
        </p:nvSpPr>
        <p:spPr>
          <a:xfrm>
            <a:off x="298580" y="267487"/>
            <a:ext cx="7306294" cy="611649"/>
          </a:xfrm>
        </p:spPr>
        <p:txBody>
          <a:bodyPr/>
          <a:lstStyle/>
          <a:p>
            <a:r>
              <a:rPr lang="en-GB" sz="2800" b="1" dirty="0">
                <a:solidFill>
                  <a:schemeClr val="accent1"/>
                </a:solidFill>
              </a:rPr>
              <a:t>Not just a talking shop!</a:t>
            </a:r>
          </a:p>
        </p:txBody>
      </p:sp>
    </p:spTree>
    <p:extLst>
      <p:ext uri="{BB962C8B-B14F-4D97-AF65-F5344CB8AC3E}">
        <p14:creationId xmlns:p14="http://schemas.microsoft.com/office/powerpoint/2010/main" val="5373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92D123BD-D65A-453D-ADB4-6C47BBC4B85C}"/>
              </a:ext>
            </a:extLst>
          </p:cNvPr>
          <p:cNvSpPr>
            <a:spLocks noGrp="1"/>
          </p:cNvSpPr>
          <p:nvPr>
            <p:ph type="ftr" sz="quarter" idx="3"/>
          </p:nvPr>
        </p:nvSpPr>
        <p:spPr>
          <a:xfrm>
            <a:off x="518008" y="5633453"/>
            <a:ext cx="4292373" cy="221599"/>
          </a:xfrm>
        </p:spPr>
        <p:txBody>
          <a:bodyPr/>
          <a:lstStyle/>
          <a:p>
            <a:pPr defTabSz="685793">
              <a:defRPr/>
            </a:pPr>
            <a:r>
              <a:rPr lang="en-US" dirty="0">
                <a:solidFill>
                  <a:srgbClr val="A5A5A5">
                    <a:lumMod val="60000"/>
                    <a:lumOff val="40000"/>
                  </a:srgbClr>
                </a:solidFill>
              </a:rPr>
              <a:t>Working with the VCSE sector</a:t>
            </a:r>
          </a:p>
        </p:txBody>
      </p:sp>
      <p:sp>
        <p:nvSpPr>
          <p:cNvPr id="3" name="Rectangle 2">
            <a:extLst>
              <a:ext uri="{FF2B5EF4-FFF2-40B4-BE49-F238E27FC236}">
                <a16:creationId xmlns:a16="http://schemas.microsoft.com/office/drawing/2014/main" id="{755FFBB7-9DDB-41BD-810C-C83440FE5140}"/>
              </a:ext>
            </a:extLst>
          </p:cNvPr>
          <p:cNvSpPr/>
          <p:nvPr/>
        </p:nvSpPr>
        <p:spPr>
          <a:xfrm>
            <a:off x="253033" y="1059668"/>
            <a:ext cx="8372960" cy="5037276"/>
          </a:xfrm>
          <a:prstGeom prst="rect">
            <a:avLst/>
          </a:prstGeom>
        </p:spPr>
        <p:txBody>
          <a:bodyPr wrap="square" lIns="91440" tIns="45720" rIns="91440" bIns="45720" anchor="t">
            <a:spAutoFit/>
          </a:bodyPr>
          <a:lstStyle/>
          <a:p>
            <a:pPr marL="457200" indent="-457200" defTabSz="685793">
              <a:lnSpc>
                <a:spcPct val="90000"/>
              </a:lnSpc>
              <a:spcBef>
                <a:spcPts val="750"/>
              </a:spcBef>
              <a:buFont typeface="+mj-lt"/>
              <a:buAutoNum type="arabicParenR"/>
              <a:defRPr/>
            </a:pPr>
            <a:endParaRPr lang="en-GB" sz="2000" b="1" dirty="0">
              <a:latin typeface="Arial" panose="020B0604020202020204" pitchFamily="34" charset="0"/>
              <a:cs typeface="Arial" panose="020B0604020202020204" pitchFamily="34" charset="0"/>
            </a:endParaRPr>
          </a:p>
          <a:p>
            <a:pPr marL="457200" indent="-457200" defTabSz="685793">
              <a:lnSpc>
                <a:spcPct val="90000"/>
              </a:lnSpc>
              <a:spcBef>
                <a:spcPts val="750"/>
              </a:spcBef>
              <a:buFont typeface="+mj-lt"/>
              <a:buAutoNum type="arabicParenR"/>
              <a:defRPr/>
            </a:pPr>
            <a:r>
              <a:rPr lang="en-GB" sz="2000" b="1" dirty="0">
                <a:latin typeface="Arial" panose="020B0604020202020204" pitchFamily="34" charset="0"/>
                <a:cs typeface="Arial" panose="020B0604020202020204" pitchFamily="34" charset="0"/>
              </a:rPr>
              <a:t>Continue delivering and working with partners in your local area - </a:t>
            </a:r>
            <a:r>
              <a:rPr lang="en-GB" sz="2000" dirty="0">
                <a:latin typeface="Arial" panose="020B0604020202020204" pitchFamily="34" charset="0"/>
                <a:cs typeface="Arial" panose="020B0604020202020204" pitchFamily="34" charset="0"/>
              </a:rPr>
              <a:t>ICSs will work on the principle of subsidiarity, with a specific focus at “Place level”. </a:t>
            </a:r>
          </a:p>
          <a:p>
            <a:pPr marL="457200" indent="-457200" defTabSz="685793">
              <a:lnSpc>
                <a:spcPct val="90000"/>
              </a:lnSpc>
              <a:spcBef>
                <a:spcPts val="750"/>
              </a:spcBef>
              <a:buFont typeface="+mj-lt"/>
              <a:buAutoNum type="arabicParenR"/>
              <a:defRPr/>
            </a:pPr>
            <a:endParaRPr lang="en-GB" sz="2000" b="1" dirty="0">
              <a:solidFill>
                <a:srgbClr val="000000"/>
              </a:solidFill>
              <a:latin typeface="Arial" panose="020B0604020202020204" pitchFamily="34" charset="0"/>
              <a:cs typeface="Arial" panose="020B0604020202020204" pitchFamily="34" charset="0"/>
            </a:endParaRPr>
          </a:p>
          <a:p>
            <a:pPr marL="457200" indent="-457200" defTabSz="685793">
              <a:lnSpc>
                <a:spcPct val="90000"/>
              </a:lnSpc>
              <a:spcBef>
                <a:spcPts val="750"/>
              </a:spcBef>
              <a:buFont typeface="+mj-lt"/>
              <a:buAutoNum type="arabicParenR"/>
              <a:defRPr/>
            </a:pPr>
            <a:r>
              <a:rPr lang="en-GB" sz="2000" b="1" dirty="0">
                <a:solidFill>
                  <a:srgbClr val="000000"/>
                </a:solidFill>
                <a:latin typeface="Arial" panose="020B0604020202020204" pitchFamily="34" charset="0"/>
                <a:cs typeface="Arial" panose="020B0604020202020204" pitchFamily="34" charset="0"/>
              </a:rPr>
              <a:t>Reach out to other VCSE organisations in your area</a:t>
            </a:r>
            <a:r>
              <a:rPr lang="en-GB" sz="2000" dirty="0">
                <a:solidFill>
                  <a:srgbClr val="000000"/>
                </a:solidFill>
                <a:latin typeface="Arial" panose="020B0604020202020204" pitchFamily="34" charset="0"/>
                <a:cs typeface="Arial" panose="020B0604020202020204" pitchFamily="34" charset="0"/>
              </a:rPr>
              <a:t>. In many areas there will be a VCSE Leaders group or join a l</a:t>
            </a:r>
            <a:r>
              <a:rPr lang="en-GB" sz="2000" dirty="0">
                <a:latin typeface="Arial" panose="020B0604020202020204" pitchFamily="34" charset="0"/>
                <a:cs typeface="Arial" panose="020B0604020202020204" pitchFamily="34" charset="0"/>
              </a:rPr>
              <a:t>ocal VCSE infrastructure organisation (LIOs, or Councils for Voluntary Services/Voluntary Actions). The umbrella organisations provide support and leadership for the local VCSE sector. NAVCA’s  </a:t>
            </a:r>
            <a:r>
              <a:rPr lang="en-GB" sz="2000" dirty="0">
                <a:latin typeface="Arial" panose="020B0604020202020204" pitchFamily="34" charset="0"/>
                <a:cs typeface="Arial" panose="020B0604020202020204" pitchFamily="34" charset="0"/>
                <a:hlinkClick r:id="rId2"/>
              </a:rPr>
              <a:t>Find a member (navca.org.uk)</a:t>
            </a:r>
            <a:r>
              <a:rPr lang="en-GB" sz="2000" dirty="0">
                <a:latin typeface="Arial" panose="020B0604020202020204" pitchFamily="34" charset="0"/>
                <a:cs typeface="Arial" panose="020B0604020202020204" pitchFamily="34" charset="0"/>
              </a:rPr>
              <a:t> site lists LIOs for all areas. </a:t>
            </a:r>
          </a:p>
          <a:p>
            <a:pPr marL="457200" indent="-457200" defTabSz="685793">
              <a:lnSpc>
                <a:spcPct val="90000"/>
              </a:lnSpc>
              <a:spcBef>
                <a:spcPts val="750"/>
              </a:spcBef>
              <a:buFont typeface="+mj-lt"/>
              <a:buAutoNum type="arabicParenR"/>
              <a:defRPr/>
            </a:pPr>
            <a:endParaRPr lang="en-GB" sz="2000" dirty="0">
              <a:solidFill>
                <a:srgbClr val="000000"/>
              </a:solidFill>
              <a:latin typeface="Arial" panose="020B0604020202020204" pitchFamily="34" charset="0"/>
              <a:cs typeface="Arial" panose="020B0604020202020204" pitchFamily="34" charset="0"/>
            </a:endParaRPr>
          </a:p>
          <a:p>
            <a:pPr marL="457200" indent="-457200" defTabSz="685793">
              <a:lnSpc>
                <a:spcPct val="90000"/>
              </a:lnSpc>
              <a:spcBef>
                <a:spcPts val="750"/>
              </a:spcBef>
              <a:buFont typeface="+mj-lt"/>
              <a:buAutoNum type="arabicParenR"/>
              <a:defRPr/>
            </a:pPr>
            <a:r>
              <a:rPr lang="en-GB" sz="2000" b="1" dirty="0">
                <a:solidFill>
                  <a:srgbClr val="000000"/>
                </a:solidFill>
                <a:latin typeface="Arial"/>
                <a:cs typeface="Arial"/>
              </a:rPr>
              <a:t>Sign up</a:t>
            </a:r>
            <a:r>
              <a:rPr lang="en-GB" sz="2000" dirty="0">
                <a:solidFill>
                  <a:srgbClr val="000000"/>
                </a:solidFill>
                <a:latin typeface="Arial"/>
                <a:cs typeface="Arial"/>
              </a:rPr>
              <a:t> to our Working in partnership with the VCSE sector Future NHS Collaboration platform to find out more about our work and to share knowledge, experience and ideas.-</a:t>
            </a:r>
            <a:r>
              <a:rPr lang="en-GB" sz="2000" dirty="0" err="1">
                <a:solidFill>
                  <a:srgbClr val="000000"/>
                </a:solidFill>
                <a:latin typeface="Arial"/>
                <a:cs typeface="Arial"/>
                <a:hlinkClick r:id="rId3"/>
              </a:rPr>
              <a:t>england@voluntarypartnerships@nhs.net</a:t>
            </a:r>
            <a:endParaRPr lang="en-GB" sz="2000" dirty="0">
              <a:solidFill>
                <a:srgbClr val="000000"/>
              </a:solidFill>
              <a:latin typeface="Arial" panose="020B0604020202020204" pitchFamily="34" charset="0"/>
              <a:cs typeface="Arial" panose="020B0604020202020204" pitchFamily="34" charset="0"/>
            </a:endParaRPr>
          </a:p>
        </p:txBody>
      </p:sp>
      <p:sp>
        <p:nvSpPr>
          <p:cNvPr id="6" name="Title 12">
            <a:extLst>
              <a:ext uri="{FF2B5EF4-FFF2-40B4-BE49-F238E27FC236}">
                <a16:creationId xmlns:a16="http://schemas.microsoft.com/office/drawing/2014/main" id="{CAC5D104-B28C-48C6-B1F4-931EA1665E51}"/>
              </a:ext>
            </a:extLst>
          </p:cNvPr>
          <p:cNvSpPr txBox="1">
            <a:spLocks/>
          </p:cNvSpPr>
          <p:nvPr/>
        </p:nvSpPr>
        <p:spPr>
          <a:xfrm>
            <a:off x="388620" y="385824"/>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defTabSz="342896">
              <a:defRPr/>
            </a:pPr>
            <a:r>
              <a:rPr lang="en-GB" sz="2800" dirty="0">
                <a:solidFill>
                  <a:srgbClr val="0072C6"/>
                </a:solidFill>
              </a:rPr>
              <a:t>Getting ready for ICS’s</a:t>
            </a:r>
          </a:p>
        </p:txBody>
      </p:sp>
    </p:spTree>
    <p:extLst>
      <p:ext uri="{BB962C8B-B14F-4D97-AF65-F5344CB8AC3E}">
        <p14:creationId xmlns:p14="http://schemas.microsoft.com/office/powerpoint/2010/main" val="157071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EBD586-95D5-495D-9C34-78A0C2319649}"/>
              </a:ext>
            </a:extLst>
          </p:cNvPr>
          <p:cNvSpPr/>
          <p:nvPr/>
        </p:nvSpPr>
        <p:spPr>
          <a:xfrm>
            <a:off x="507188" y="1715722"/>
            <a:ext cx="8279503" cy="4059573"/>
          </a:xfrm>
          <a:prstGeom prst="rect">
            <a:avLst/>
          </a:prstGeom>
        </p:spPr>
        <p:txBody>
          <a:bodyPr wrap="square" lIns="91440" tIns="45720" rIns="91440" bIns="45720" anchor="t">
            <a:spAutoFit/>
          </a:bodyPr>
          <a:lstStyle/>
          <a:p>
            <a:pPr defTabSz="685800">
              <a:lnSpc>
                <a:spcPct val="90000"/>
              </a:lnSpc>
              <a:spcBef>
                <a:spcPts val="750"/>
              </a:spcBef>
              <a:defRPr/>
            </a:pPr>
            <a:r>
              <a:rPr lang="en-GB" sz="2200" b="1" dirty="0">
                <a:solidFill>
                  <a:srgbClr val="000000"/>
                </a:solidFill>
                <a:latin typeface="Arial"/>
                <a:cs typeface="Arial"/>
              </a:rPr>
              <a:t>NHS England Building Strong Integrated Care Systems everywhere: </a:t>
            </a:r>
            <a:r>
              <a:rPr lang="en-GB" sz="2200" b="1" dirty="0">
                <a:solidFill>
                  <a:srgbClr val="000000"/>
                </a:solidFill>
                <a:latin typeface="Arial"/>
                <a:cs typeface="Arial"/>
                <a:hlinkClick r:id="rId3"/>
              </a:rPr>
              <a:t>Guidance on developing partnerships with the VCSE sector. </a:t>
            </a:r>
            <a:endParaRPr kumimoji="0" lang="en-GB" sz="22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a:ea typeface="+mn-ea"/>
                <a:cs typeface="Arial"/>
              </a:rPr>
              <a:t>NHS Confed August 2020 </a:t>
            </a:r>
            <a:r>
              <a:rPr kumimoji="0" lang="en-GB" sz="2200" b="1" i="0" u="none" strike="noStrike" kern="1200" cap="none" spc="0" normalizeH="0" baseline="0" noProof="0" dirty="0">
                <a:ln>
                  <a:noFill/>
                </a:ln>
                <a:solidFill>
                  <a:srgbClr val="000000"/>
                </a:solidFill>
                <a:effectLst/>
                <a:uLnTx/>
                <a:uFillTx/>
                <a:latin typeface="Arial"/>
                <a:ea typeface="+mn-ea"/>
                <a:cs typeface="Arial"/>
                <a:hlinkClick r:id="rId4"/>
              </a:rPr>
              <a:t>“How health and care systems can work better with the VCSE sector”</a:t>
            </a:r>
            <a:endParaRPr kumimoji="0" lang="en-GB" sz="2200" b="1" i="0" u="none" strike="noStrike" kern="1200" cap="none" spc="0" normalizeH="0" baseline="0" noProof="0" dirty="0">
              <a:ln>
                <a:noFill/>
              </a:ln>
              <a:solidFill>
                <a:srgbClr val="000000"/>
              </a:solidFill>
              <a:effectLst/>
              <a:uLnTx/>
              <a:uFillTx/>
              <a:latin typeface="Arial"/>
              <a:ea typeface="+mn-ea"/>
              <a:cs typeface="Arial"/>
            </a:endParaRPr>
          </a:p>
          <a:p>
            <a:pPr defTabSz="685800">
              <a:lnSpc>
                <a:spcPct val="90000"/>
              </a:lnSpc>
              <a:spcBef>
                <a:spcPts val="750"/>
              </a:spcBef>
              <a:defRPr/>
            </a:pPr>
            <a:endParaRPr lang="en-GB" sz="2200" dirty="0">
              <a:solidFill>
                <a:srgbClr val="000000"/>
              </a:solidFill>
              <a:latin typeface="Arial" panose="020B0604020202020204" pitchFamily="34" charset="0"/>
              <a:cs typeface="Arial" panose="020B0604020202020204" pitchFamily="34" charset="0"/>
            </a:endParaRPr>
          </a:p>
          <a:p>
            <a:pPr defTabSz="685800">
              <a:lnSpc>
                <a:spcPct val="90000"/>
              </a:lnSpc>
              <a:spcBef>
                <a:spcPts val="750"/>
              </a:spcBef>
              <a:defRPr/>
            </a:pPr>
            <a:r>
              <a:rPr lang="en-GB" sz="2200" b="1" dirty="0">
                <a:solidFill>
                  <a:srgbClr val="000000"/>
                </a:solidFill>
                <a:latin typeface="Arial" panose="020B0604020202020204" pitchFamily="34" charset="0"/>
                <a:cs typeface="Arial" panose="020B0604020202020204" pitchFamily="34" charset="0"/>
              </a:rPr>
              <a:t>NCVO </a:t>
            </a:r>
            <a:r>
              <a:rPr lang="en-GB" sz="2200" b="1" dirty="0">
                <a:solidFill>
                  <a:srgbClr val="000000"/>
                </a:solidFill>
                <a:latin typeface="Arial" panose="020B0604020202020204" pitchFamily="34" charset="0"/>
                <a:cs typeface="Arial" panose="020B0604020202020204" pitchFamily="34" charset="0"/>
                <a:hlinkClick r:id="rId5"/>
              </a:rPr>
              <a:t>“Creating partnerships for success”</a:t>
            </a:r>
            <a:r>
              <a:rPr lang="en-GB" sz="2200" b="1" dirty="0">
                <a:solidFill>
                  <a:srgbClr val="000000"/>
                </a:solidFill>
                <a:latin typeface="Arial" panose="020B0604020202020204" pitchFamily="34" charset="0"/>
                <a:cs typeface="Arial" panose="020B0604020202020204" pitchFamily="34" charset="0"/>
              </a:rPr>
              <a:t> </a:t>
            </a:r>
          </a:p>
          <a:p>
            <a:pPr defTabSz="685800">
              <a:lnSpc>
                <a:spcPct val="90000"/>
              </a:lnSpc>
              <a:spcBef>
                <a:spcPts val="750"/>
              </a:spcBef>
              <a:defRPr/>
            </a:pPr>
            <a:endParaRPr lang="en-GB" sz="2200" dirty="0">
              <a:solidFill>
                <a:srgbClr val="000000"/>
              </a:solidFill>
              <a:latin typeface="Arial" panose="020B0604020202020204" pitchFamily="34" charset="0"/>
              <a:cs typeface="Arial" panose="020B0604020202020204" pitchFamily="34" charset="0"/>
            </a:endParaRPr>
          </a:p>
          <a:p>
            <a:pPr defTabSz="685800">
              <a:lnSpc>
                <a:spcPct val="90000"/>
              </a:lnSpc>
              <a:spcBef>
                <a:spcPts val="750"/>
              </a:spcBef>
              <a:defRPr/>
            </a:pPr>
            <a:r>
              <a:rPr lang="en-GB" sz="2200" b="1" dirty="0">
                <a:solidFill>
                  <a:srgbClr val="000000"/>
                </a:solidFill>
                <a:latin typeface="Arial"/>
                <a:cs typeface="Arial"/>
              </a:rPr>
              <a:t>Understanding the VCSE (West Yorkshire and Harrogate ICS) </a:t>
            </a:r>
            <a:endParaRPr lang="en-GB" sz="2200" b="1" dirty="0">
              <a:solidFill>
                <a:srgbClr val="000000"/>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75431E58-50F6-4375-896F-85E7EA7F21E7}"/>
              </a:ext>
            </a:extLst>
          </p:cNvPr>
          <p:cNvSpPr>
            <a:spLocks noGrp="1"/>
          </p:cNvSpPr>
          <p:nvPr>
            <p:ph type="title"/>
          </p:nvPr>
        </p:nvSpPr>
        <p:spPr>
          <a:xfrm>
            <a:off x="319600" y="597895"/>
            <a:ext cx="7306294" cy="611649"/>
          </a:xfrm>
        </p:spPr>
        <p:txBody>
          <a:bodyPr/>
          <a:lstStyle/>
          <a:p>
            <a:r>
              <a:rPr lang="en-GB" sz="2800" b="1" dirty="0">
                <a:solidFill>
                  <a:schemeClr val="bg2"/>
                </a:solidFill>
              </a:rPr>
              <a:t>Resources   </a:t>
            </a:r>
          </a:p>
        </p:txBody>
      </p:sp>
    </p:spTree>
    <p:extLst>
      <p:ext uri="{BB962C8B-B14F-4D97-AF65-F5344CB8AC3E}">
        <p14:creationId xmlns:p14="http://schemas.microsoft.com/office/powerpoint/2010/main" val="262691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8DBE9E3-D0FC-4A39-9732-6BDBDC21DD82}"/>
              </a:ext>
            </a:extLst>
          </p:cNvPr>
          <p:cNvSpPr txBox="1">
            <a:spLocks/>
          </p:cNvSpPr>
          <p:nvPr/>
        </p:nvSpPr>
        <p:spPr>
          <a:xfrm>
            <a:off x="324048" y="305631"/>
            <a:ext cx="7886700" cy="60572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2800" b="1">
                <a:latin typeface="Arial"/>
                <a:cs typeface="Arial"/>
              </a:rPr>
              <a:t>Strategic</a:t>
            </a:r>
            <a:r>
              <a:rPr kumimoji="0" lang="en-US" sz="2800" b="1" i="0" u="none" strike="noStrike" kern="1200" cap="none" spc="0" normalizeH="0" baseline="0" noProof="0">
                <a:ln>
                  <a:noFill/>
                </a:ln>
                <a:solidFill>
                  <a:srgbClr val="005EB8"/>
                </a:solidFill>
                <a:effectLst/>
                <a:uLnTx/>
                <a:uFillTx/>
                <a:latin typeface="Arial"/>
                <a:ea typeface="+mj-ea"/>
                <a:cs typeface="Arial"/>
              </a:rPr>
              <a:t> Context</a:t>
            </a:r>
            <a:endParaRPr kumimoji="0" lang="en-US" sz="28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7" name="Content Placeholder 1">
            <a:extLst>
              <a:ext uri="{FF2B5EF4-FFF2-40B4-BE49-F238E27FC236}">
                <a16:creationId xmlns:a16="http://schemas.microsoft.com/office/drawing/2014/main" id="{C123F4B1-AC76-4D36-A9EF-39DE5106C2C0}"/>
              </a:ext>
            </a:extLst>
          </p:cNvPr>
          <p:cNvSpPr>
            <a:spLocks noGrp="1"/>
          </p:cNvSpPr>
          <p:nvPr>
            <p:ph sz="quarter" idx="10"/>
          </p:nvPr>
        </p:nvSpPr>
        <p:spPr>
          <a:xfrm>
            <a:off x="324048" y="1054813"/>
            <a:ext cx="8380791" cy="5014305"/>
          </a:xfrm>
        </p:spPr>
        <p:txBody>
          <a:bodyPr lIns="91440" tIns="45720" rIns="91440" bIns="45720" anchor="t"/>
          <a:lstStyle/>
          <a:p>
            <a:pPr marL="0" lvl="1" indent="0">
              <a:buNone/>
            </a:pPr>
            <a:r>
              <a:rPr lang="en-GB" sz="2200" b="1">
                <a:latin typeface="Arial"/>
                <a:cs typeface="Arial"/>
              </a:rPr>
              <a:t>NHS Long Term plan (2019) and White Paper (2021)</a:t>
            </a:r>
            <a:r>
              <a:rPr lang="en-GB" sz="2200" dirty="0">
                <a:latin typeface="Arial"/>
                <a:cs typeface="Arial"/>
              </a:rPr>
              <a:t>: </a:t>
            </a:r>
            <a:r>
              <a:rPr lang="en-GB" sz="2200" b="1" dirty="0">
                <a:latin typeface="Arial"/>
                <a:cs typeface="Arial"/>
              </a:rPr>
              <a:t>Working together to improve health and social care for all</a:t>
            </a:r>
            <a:endParaRPr lang="en-GB" sz="2200" dirty="0">
              <a:latin typeface="Arial"/>
              <a:cs typeface="Arial"/>
            </a:endParaRPr>
          </a:p>
          <a:p>
            <a:pPr marL="0" lvl="1" indent="0">
              <a:buNone/>
            </a:pPr>
            <a:endParaRPr lang="en-GB" sz="2000"/>
          </a:p>
          <a:p>
            <a:pPr marL="0" lvl="1" indent="0">
              <a:buNone/>
            </a:pPr>
            <a:endParaRPr lang="en-GB" sz="2000"/>
          </a:p>
          <a:p>
            <a:pPr marL="0" lvl="1" indent="0">
              <a:buNone/>
            </a:pPr>
            <a:endParaRPr lang="en-GB" sz="2000"/>
          </a:p>
          <a:p>
            <a:pPr marL="0" lvl="1" indent="0">
              <a:buNone/>
            </a:pPr>
            <a:endParaRPr lang="en-GB" sz="2000"/>
          </a:p>
          <a:p>
            <a:pPr marL="0" lvl="1" indent="0">
              <a:buNone/>
            </a:pPr>
            <a:endParaRPr lang="en-GB" sz="2000"/>
          </a:p>
          <a:p>
            <a:pPr marL="0" lvl="1" indent="0">
              <a:buNone/>
            </a:pPr>
            <a:endParaRPr lang="en-GB" sz="2000"/>
          </a:p>
          <a:p>
            <a:endParaRPr lang="en-GB"/>
          </a:p>
          <a:p>
            <a:endParaRPr lang="en-GB"/>
          </a:p>
          <a:p>
            <a:endParaRPr lang="en-GB"/>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3CFC8841-B73C-48F0-AA24-8DDE585F75BF}"/>
              </a:ext>
            </a:extLst>
          </p:cNvPr>
          <p:cNvPicPr>
            <a:picLocks noChangeAspect="1"/>
          </p:cNvPicPr>
          <p:nvPr/>
        </p:nvPicPr>
        <p:blipFill>
          <a:blip r:embed="rId3"/>
          <a:stretch>
            <a:fillRect/>
          </a:stretch>
        </p:blipFill>
        <p:spPr>
          <a:xfrm>
            <a:off x="5174723" y="2187293"/>
            <a:ext cx="3533427" cy="3222567"/>
          </a:xfrm>
          <a:prstGeom prst="rect">
            <a:avLst/>
          </a:prstGeom>
        </p:spPr>
      </p:pic>
      <p:pic>
        <p:nvPicPr>
          <p:cNvPr id="5" name="Picture 7" descr="A picture containing chart&#10;&#10;Description automatically generated">
            <a:extLst>
              <a:ext uri="{FF2B5EF4-FFF2-40B4-BE49-F238E27FC236}">
                <a16:creationId xmlns:a16="http://schemas.microsoft.com/office/drawing/2014/main" id="{27AB3EC3-4326-425A-AFE1-3753DC19C259}"/>
              </a:ext>
            </a:extLst>
          </p:cNvPr>
          <p:cNvPicPr>
            <a:picLocks noChangeAspect="1"/>
          </p:cNvPicPr>
          <p:nvPr/>
        </p:nvPicPr>
        <p:blipFill>
          <a:blip r:embed="rId4"/>
          <a:stretch>
            <a:fillRect/>
          </a:stretch>
        </p:blipFill>
        <p:spPr>
          <a:xfrm>
            <a:off x="439161" y="2911366"/>
            <a:ext cx="3825586" cy="2988517"/>
          </a:xfrm>
          <a:prstGeom prst="rect">
            <a:avLst/>
          </a:prstGeom>
        </p:spPr>
      </p:pic>
      <p:sp>
        <p:nvSpPr>
          <p:cNvPr id="2" name="TextBox 1">
            <a:extLst>
              <a:ext uri="{FF2B5EF4-FFF2-40B4-BE49-F238E27FC236}">
                <a16:creationId xmlns:a16="http://schemas.microsoft.com/office/drawing/2014/main" id="{079C4D2F-BA43-47AB-8CBC-26FAD498DFD1}"/>
              </a:ext>
            </a:extLst>
          </p:cNvPr>
          <p:cNvSpPr txBox="1"/>
          <p:nvPr/>
        </p:nvSpPr>
        <p:spPr>
          <a:xfrm>
            <a:off x="956441" y="2967335"/>
            <a:ext cx="2911366" cy="461665"/>
          </a:xfrm>
          <a:prstGeom prst="rect">
            <a:avLst/>
          </a:prstGeom>
          <a:noFill/>
        </p:spPr>
        <p:txBody>
          <a:bodyPr wrap="square" rtlCol="0">
            <a:spAutoFit/>
          </a:bodyPr>
          <a:lstStyle/>
          <a:p>
            <a:pPr algn="ctr"/>
            <a:r>
              <a:rPr lang="en-GB" sz="2400" b="1">
                <a:latin typeface="Arial" panose="020B0604020202020204" pitchFamily="34" charset="0"/>
                <a:cs typeface="Arial" panose="020B0604020202020204" pitchFamily="34" charset="0"/>
              </a:rPr>
              <a:t>Triple Aim</a:t>
            </a:r>
          </a:p>
        </p:txBody>
      </p:sp>
    </p:spTree>
    <p:extLst>
      <p:ext uri="{BB962C8B-B14F-4D97-AF65-F5344CB8AC3E}">
        <p14:creationId xmlns:p14="http://schemas.microsoft.com/office/powerpoint/2010/main" val="128138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74C457-DB91-4BF6-AD4A-2C1B2FE3E616}"/>
              </a:ext>
            </a:extLst>
          </p:cNvPr>
          <p:cNvSpPr txBox="1"/>
          <p:nvPr/>
        </p:nvSpPr>
        <p:spPr>
          <a:xfrm>
            <a:off x="324048" y="955302"/>
            <a:ext cx="8504053" cy="1323439"/>
          </a:xfrm>
          <a:prstGeom prst="rect">
            <a:avLst/>
          </a:prstGeom>
          <a:solidFill>
            <a:srgbClr val="629DD1">
              <a:lumMod val="20000"/>
              <a:lumOff val="80000"/>
            </a:srgbClr>
          </a:solidFill>
          <a:ln>
            <a:solidFill>
              <a:sysClr val="windowText" lastClr="000000"/>
            </a:solidFill>
          </a:ln>
        </p:spPr>
        <p:txBody>
          <a:bodyPr wrap="square" lIns="91440" tIns="45720" rIns="91440" bIns="45720" rtlCol="0" anchor="t">
            <a:spAutoFit/>
          </a:bodyPr>
          <a:lstStyle/>
          <a:p>
            <a:pPr algn="ctr" defTabSz="685800">
              <a:defRPr/>
            </a:pPr>
            <a:r>
              <a:rPr lang="en-GB" sz="2000" kern="0" dirty="0">
                <a:latin typeface="Arial" panose="020B0604020202020204"/>
              </a:rPr>
              <a:t>Responsible for developing and maximising the contribution that the </a:t>
            </a:r>
            <a:r>
              <a:rPr lang="en-GB" sz="2000" kern="0">
                <a:latin typeface="Arial" panose="020B0604020202020204"/>
              </a:rPr>
              <a:t>Voluntary Community and Social Enterprise (VCSE) sector and volunteering plays </a:t>
            </a:r>
            <a:r>
              <a:rPr lang="en-GB" sz="2000" kern="0" dirty="0">
                <a:latin typeface="Arial" panose="020B0604020202020204"/>
              </a:rPr>
              <a:t>on NHSEI programmes and activity across national and regional programmes, workstreams and integrated care systems. </a:t>
            </a:r>
            <a:endParaRPr lang="en-GB" sz="2000" b="1" kern="0" dirty="0">
              <a:latin typeface="Arial" panose="020B0604020202020204"/>
              <a:cs typeface="Arial"/>
            </a:endParaRPr>
          </a:p>
        </p:txBody>
      </p:sp>
      <p:sp>
        <p:nvSpPr>
          <p:cNvPr id="6" name="Title 2">
            <a:extLst>
              <a:ext uri="{FF2B5EF4-FFF2-40B4-BE49-F238E27FC236}">
                <a16:creationId xmlns:a16="http://schemas.microsoft.com/office/drawing/2014/main" id="{88DBE9E3-D0FC-4A39-9732-6BDBDC21DD82}"/>
              </a:ext>
            </a:extLst>
          </p:cNvPr>
          <p:cNvSpPr txBox="1">
            <a:spLocks/>
          </p:cNvSpPr>
          <p:nvPr/>
        </p:nvSpPr>
        <p:spPr>
          <a:xfrm>
            <a:off x="324048" y="305631"/>
            <a:ext cx="7886700" cy="60572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5EB8"/>
                </a:solidFill>
                <a:effectLst/>
                <a:uLnTx/>
                <a:uFillTx/>
                <a:latin typeface="Arial"/>
                <a:ea typeface="+mj-ea"/>
                <a:cs typeface="Arial"/>
              </a:rPr>
              <a:t>Voluntary Pa</a:t>
            </a:r>
            <a:r>
              <a:rPr lang="en-US" sz="2800" b="1" dirty="0" err="1">
                <a:latin typeface="Arial"/>
                <a:cs typeface="Arial"/>
              </a:rPr>
              <a:t>rtnerships</a:t>
            </a:r>
            <a:r>
              <a:rPr lang="en-US" sz="2800" b="1" dirty="0">
                <a:latin typeface="Arial"/>
                <a:cs typeface="Arial"/>
              </a:rPr>
              <a:t> Team</a:t>
            </a:r>
            <a:endParaRPr kumimoji="0" lang="en-US" sz="28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31D83AC1-A127-477D-91A1-B4DE313DF33C}"/>
              </a:ext>
            </a:extLst>
          </p:cNvPr>
          <p:cNvGraphicFramePr>
            <a:graphicFrameLocks noGrp="1"/>
          </p:cNvGraphicFramePr>
          <p:nvPr>
            <p:ph sz="quarter" idx="10"/>
          </p:nvPr>
        </p:nvGraphicFramePr>
        <p:xfrm>
          <a:off x="324048" y="2494273"/>
          <a:ext cx="8693828" cy="3322320"/>
        </p:xfrm>
        <a:graphic>
          <a:graphicData uri="http://schemas.openxmlformats.org/drawingml/2006/table">
            <a:tbl>
              <a:tblPr firstRow="1" bandRow="1">
                <a:tableStyleId>{5C22544A-7EE6-4342-B048-85BDC9FD1C3A}</a:tableStyleId>
              </a:tblPr>
              <a:tblGrid>
                <a:gridCol w="4346914">
                  <a:extLst>
                    <a:ext uri="{9D8B030D-6E8A-4147-A177-3AD203B41FA5}">
                      <a16:colId xmlns:a16="http://schemas.microsoft.com/office/drawing/2014/main" val="1229496377"/>
                    </a:ext>
                  </a:extLst>
                </a:gridCol>
                <a:gridCol w="4346914">
                  <a:extLst>
                    <a:ext uri="{9D8B030D-6E8A-4147-A177-3AD203B41FA5}">
                      <a16:colId xmlns:a16="http://schemas.microsoft.com/office/drawing/2014/main" val="2479271326"/>
                    </a:ext>
                  </a:extLst>
                </a:gridCol>
              </a:tblGrid>
              <a:tr h="548065">
                <a:tc>
                  <a:txBody>
                    <a:bodyPr/>
                    <a:lstStyle/>
                    <a:p>
                      <a:r>
                        <a:rPr lang="en-GB" sz="2000" dirty="0">
                          <a:latin typeface="Arial" panose="020B0604020202020204" pitchFamily="34" charset="0"/>
                          <a:cs typeface="Arial" panose="020B0604020202020204" pitchFamily="34" charset="0"/>
                        </a:rPr>
                        <a:t>NHS Long Term Plan Commitments and ICS Design Framework</a:t>
                      </a:r>
                    </a:p>
                  </a:txBody>
                  <a:tcPr/>
                </a:tc>
                <a:tc>
                  <a:txBody>
                    <a:bodyPr/>
                    <a:lstStyle/>
                    <a:p>
                      <a:r>
                        <a:rPr lang="en-GB" sz="2000">
                          <a:latin typeface="Arial" panose="020B0604020202020204" pitchFamily="34" charset="0"/>
                          <a:cs typeface="Arial" panose="020B0604020202020204" pitchFamily="34" charset="0"/>
                        </a:rPr>
                        <a:t>We will achieve this by</a:t>
                      </a:r>
                    </a:p>
                  </a:txBody>
                  <a:tcPr/>
                </a:tc>
                <a:extLst>
                  <a:ext uri="{0D108BD9-81ED-4DB2-BD59-A6C34878D82A}">
                    <a16:rowId xmlns:a16="http://schemas.microsoft.com/office/drawing/2014/main" val="1128868830"/>
                  </a:ext>
                </a:extLst>
              </a:tr>
              <a:tr h="370840">
                <a:tc>
                  <a:txBody>
                    <a:bodyPr/>
                    <a:lstStyle/>
                    <a:p>
                      <a:r>
                        <a:rPr lang="en-GB" sz="2000" dirty="0">
                          <a:solidFill>
                            <a:srgbClr val="000000"/>
                          </a:solidFill>
                          <a:latin typeface="Arial" panose="020B0604020202020204" pitchFamily="34" charset="0"/>
                          <a:cs typeface="Arial" panose="020B0604020202020204" pitchFamily="34" charset="0"/>
                        </a:rPr>
                        <a:t>A formal agreement in place for engaging and embedding the VCSE sector in system level governance and decision-making arrangements</a:t>
                      </a:r>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Delivering and rolling out a national development programme </a:t>
                      </a:r>
                    </a:p>
                  </a:txBody>
                  <a:tcPr/>
                </a:tc>
                <a:extLst>
                  <a:ext uri="{0D108BD9-81ED-4DB2-BD59-A6C34878D82A}">
                    <a16:rowId xmlns:a16="http://schemas.microsoft.com/office/drawing/2014/main" val="4127135717"/>
                  </a:ext>
                </a:extLst>
              </a:tr>
              <a:tr h="370840">
                <a:tc>
                  <a:txBody>
                    <a:bodyPr/>
                    <a:lstStyle/>
                    <a:p>
                      <a:r>
                        <a:rPr lang="en-GB" sz="2000" dirty="0">
                          <a:latin typeface="Arial" panose="020B0604020202020204" pitchFamily="34" charset="0"/>
                          <a:cs typeface="Arial" panose="020B0604020202020204" pitchFamily="34" charset="0"/>
                        </a:rPr>
                        <a:t>To continue to commission, partner with and champion VCSE </a:t>
                      </a:r>
                    </a:p>
                  </a:txBody>
                  <a:tcPr/>
                </a:tc>
                <a:tc>
                  <a:txBody>
                    <a:bodyPr/>
                    <a:lstStyle/>
                    <a:p>
                      <a:r>
                        <a:rPr lang="en-GB" sz="2000" dirty="0">
                          <a:latin typeface="Arial" panose="020B0604020202020204" pitchFamily="34" charset="0"/>
                          <a:cs typeface="Arial" panose="020B0604020202020204" pitchFamily="34" charset="0"/>
                        </a:rPr>
                        <a:t>Facilitating the spread and scale of innovative practice and effective partnership working </a:t>
                      </a:r>
                    </a:p>
                  </a:txBody>
                  <a:tcPr/>
                </a:tc>
                <a:extLst>
                  <a:ext uri="{0D108BD9-81ED-4DB2-BD59-A6C34878D82A}">
                    <a16:rowId xmlns:a16="http://schemas.microsoft.com/office/drawing/2014/main" val="2835804198"/>
                  </a:ext>
                </a:extLst>
              </a:tr>
            </a:tbl>
          </a:graphicData>
        </a:graphic>
      </p:graphicFrame>
      <p:sp>
        <p:nvSpPr>
          <p:cNvPr id="3" name="Rectangle 2">
            <a:extLst>
              <a:ext uri="{FF2B5EF4-FFF2-40B4-BE49-F238E27FC236}">
                <a16:creationId xmlns:a16="http://schemas.microsoft.com/office/drawing/2014/main" id="{8911AB49-B853-4807-95F6-5DB89F278AEE}"/>
              </a:ext>
            </a:extLst>
          </p:cNvPr>
          <p:cNvSpPr/>
          <p:nvPr/>
        </p:nvSpPr>
        <p:spPr>
          <a:xfrm>
            <a:off x="900375" y="6121482"/>
            <a:ext cx="7541173" cy="430887"/>
          </a:xfrm>
          <a:prstGeom prst="rect">
            <a:avLst/>
          </a:prstGeom>
        </p:spPr>
        <p:txBody>
          <a:bodyPr wrap="square">
            <a:spAutoFit/>
          </a:bodyPr>
          <a:lstStyle/>
          <a:p>
            <a:r>
              <a:rPr lang="en-GB" sz="2200" b="1"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England Principles for VCSE Engagement</a:t>
            </a:r>
            <a:endParaRPr lang="en-GB" dirty="0">
              <a:solidFill>
                <a:schemeClr val="tx2"/>
              </a:solidFill>
            </a:endParaRPr>
          </a:p>
        </p:txBody>
      </p:sp>
    </p:spTree>
    <p:extLst>
      <p:ext uri="{BB962C8B-B14F-4D97-AF65-F5344CB8AC3E}">
        <p14:creationId xmlns:p14="http://schemas.microsoft.com/office/powerpoint/2010/main" val="261032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652282B8-24DE-44F1-8FE9-C8D644C8B448}"/>
              </a:ext>
            </a:extLst>
          </p:cNvPr>
          <p:cNvSpPr/>
          <p:nvPr/>
        </p:nvSpPr>
        <p:spPr>
          <a:xfrm>
            <a:off x="6523505" y="2703532"/>
            <a:ext cx="1724435" cy="161320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2 million </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employees</a:t>
            </a:r>
          </a:p>
        </p:txBody>
      </p:sp>
      <p:sp>
        <p:nvSpPr>
          <p:cNvPr id="9" name="Title 2">
            <a:extLst>
              <a:ext uri="{FF2B5EF4-FFF2-40B4-BE49-F238E27FC236}">
                <a16:creationId xmlns:a16="http://schemas.microsoft.com/office/drawing/2014/main" id="{AC5FE911-B5E5-4ACE-8CEF-0843D29CFF8A}"/>
              </a:ext>
            </a:extLst>
          </p:cNvPr>
          <p:cNvSpPr txBox="1">
            <a:spLocks/>
          </p:cNvSpPr>
          <p:nvPr/>
        </p:nvSpPr>
        <p:spPr>
          <a:xfrm>
            <a:off x="324048" y="305631"/>
            <a:ext cx="7886700" cy="60572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5EB8"/>
                </a:solidFill>
                <a:effectLst/>
                <a:uLnTx/>
                <a:uFillTx/>
                <a:latin typeface="Arial"/>
                <a:ea typeface="+mj-ea"/>
                <a:cs typeface="Arial"/>
              </a:rPr>
              <a:t>The scale of the VCSE sector in the UK</a:t>
            </a:r>
            <a:endParaRPr kumimoji="0" lang="en-US" sz="28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2" name="Rectangle 1">
            <a:extLst>
              <a:ext uri="{FF2B5EF4-FFF2-40B4-BE49-F238E27FC236}">
                <a16:creationId xmlns:a16="http://schemas.microsoft.com/office/drawing/2014/main" id="{ED6B4C48-6444-4DB7-AF0C-95283B3D7B9A}"/>
              </a:ext>
            </a:extLst>
          </p:cNvPr>
          <p:cNvSpPr/>
          <p:nvPr/>
        </p:nvSpPr>
        <p:spPr>
          <a:xfrm>
            <a:off x="344157" y="5903418"/>
            <a:ext cx="4572000" cy="830997"/>
          </a:xfrm>
          <a:prstGeom prst="rect">
            <a:avLst/>
          </a:prstGeom>
        </p:spPr>
        <p:txBody>
          <a:bodyPr>
            <a:spAutoFit/>
          </a:bodyPr>
          <a:lstStyle/>
          <a:p>
            <a:pPr lvl="0"/>
            <a:r>
              <a:rPr lang="en-GB" sz="1600">
                <a:solidFill>
                  <a:prstClr val="black"/>
                </a:solidFill>
                <a:latin typeface="Arial" panose="020B0604020202020204" pitchFamily="34" charset="0"/>
                <a:cs typeface="Arial" panose="020B0604020202020204" pitchFamily="34" charset="0"/>
              </a:rPr>
              <a:t>Source: NCVO Almanac 2020</a:t>
            </a:r>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NB: this data does not include unregistered community groups</a:t>
            </a:r>
          </a:p>
        </p:txBody>
      </p:sp>
      <p:sp>
        <p:nvSpPr>
          <p:cNvPr id="10" name="TextBox 9">
            <a:extLst>
              <a:ext uri="{FF2B5EF4-FFF2-40B4-BE49-F238E27FC236}">
                <a16:creationId xmlns:a16="http://schemas.microsoft.com/office/drawing/2014/main" id="{A55B16DF-3396-4F9A-BE4F-3D213F741783}"/>
              </a:ext>
            </a:extLst>
          </p:cNvPr>
          <p:cNvSpPr txBox="1"/>
          <p:nvPr/>
        </p:nvSpPr>
        <p:spPr>
          <a:xfrm>
            <a:off x="344157" y="1203493"/>
            <a:ext cx="5306505" cy="461665"/>
          </a:xfrm>
          <a:prstGeom prst="rect">
            <a:avLst/>
          </a:prstGeom>
          <a:solidFill>
            <a:schemeClr val="accent1"/>
          </a:solid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166, 854 </a:t>
            </a:r>
            <a:r>
              <a:rPr lang="en-GB">
                <a:solidFill>
                  <a:schemeClr val="bg1"/>
                </a:solidFill>
                <a:latin typeface="Arial" panose="020B0604020202020204" pitchFamily="34" charset="0"/>
                <a:cs typeface="Arial" panose="020B0604020202020204" pitchFamily="34" charset="0"/>
              </a:rPr>
              <a:t>registered voluntary organisations</a:t>
            </a:r>
          </a:p>
        </p:txBody>
      </p:sp>
      <p:cxnSp>
        <p:nvCxnSpPr>
          <p:cNvPr id="8" name="Straight Connector 7">
            <a:extLst>
              <a:ext uri="{FF2B5EF4-FFF2-40B4-BE49-F238E27FC236}">
                <a16:creationId xmlns:a16="http://schemas.microsoft.com/office/drawing/2014/main" id="{A4314808-4E8B-4836-A59E-444C46FBAFDD}"/>
              </a:ext>
            </a:extLst>
          </p:cNvPr>
          <p:cNvCxnSpPr/>
          <p:nvPr/>
        </p:nvCxnSpPr>
        <p:spPr>
          <a:xfrm>
            <a:off x="5703216" y="911357"/>
            <a:ext cx="0" cy="5710476"/>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21FB307-02F9-4520-B1E8-D26860EEE1E9}"/>
              </a:ext>
            </a:extLst>
          </p:cNvPr>
          <p:cNvSpPr/>
          <p:nvPr/>
        </p:nvSpPr>
        <p:spPr>
          <a:xfrm>
            <a:off x="5813617" y="1300187"/>
            <a:ext cx="3186249" cy="1082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defRPr/>
            </a:pPr>
            <a:r>
              <a:rPr lang="en-GB" sz="2400">
                <a:solidFill>
                  <a:prstClr val="white"/>
                </a:solidFill>
              </a:rPr>
              <a:t>100,000 </a:t>
            </a:r>
            <a:r>
              <a:rPr lang="en-GB">
                <a:solidFill>
                  <a:prstClr val="white"/>
                </a:solidFill>
              </a:rPr>
              <a:t>Social Enterprises </a:t>
            </a:r>
            <a:r>
              <a:rPr lang="en-GB" sz="1050" b="1">
                <a:solidFill>
                  <a:prstClr val="white"/>
                </a:solidFill>
              </a:rPr>
              <a:t>(source SEUK 2018)</a:t>
            </a:r>
          </a:p>
        </p:txBody>
      </p:sp>
      <p:sp>
        <p:nvSpPr>
          <p:cNvPr id="17" name="Rectangle: Rounded Corners 16">
            <a:extLst>
              <a:ext uri="{FF2B5EF4-FFF2-40B4-BE49-F238E27FC236}">
                <a16:creationId xmlns:a16="http://schemas.microsoft.com/office/drawing/2014/main" id="{20C2E243-42F5-40CD-985D-8B424280DCC7}"/>
              </a:ext>
            </a:extLst>
          </p:cNvPr>
          <p:cNvSpPr/>
          <p:nvPr/>
        </p:nvSpPr>
        <p:spPr>
          <a:xfrm>
            <a:off x="6372274" y="4690547"/>
            <a:ext cx="2252999" cy="867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defRPr/>
            </a:pPr>
            <a:r>
              <a:rPr lang="en-GB" sz="2100">
                <a:solidFill>
                  <a:prstClr val="white"/>
                </a:solidFill>
              </a:rPr>
              <a:t>Worth</a:t>
            </a:r>
            <a:r>
              <a:rPr lang="en-GB" sz="2100" b="1">
                <a:solidFill>
                  <a:prstClr val="white"/>
                </a:solidFill>
              </a:rPr>
              <a:t> </a:t>
            </a:r>
            <a:r>
              <a:rPr lang="en-GB" sz="2100" b="1">
                <a:solidFill>
                  <a:prstClr val="white"/>
                </a:solidFill>
                <a:latin typeface="Arial" panose="020B0604020202020204" pitchFamily="34" charset="0"/>
                <a:cs typeface="Arial" panose="020B0604020202020204" pitchFamily="34" charset="0"/>
              </a:rPr>
              <a:t>£24 billion </a:t>
            </a:r>
          </a:p>
        </p:txBody>
      </p:sp>
      <p:sp>
        <p:nvSpPr>
          <p:cNvPr id="18" name="Rectangle: Rounded Corners 17">
            <a:extLst>
              <a:ext uri="{FF2B5EF4-FFF2-40B4-BE49-F238E27FC236}">
                <a16:creationId xmlns:a16="http://schemas.microsoft.com/office/drawing/2014/main" id="{4FE4293C-97DE-48CB-9D9F-67FC32953E6B}"/>
              </a:ext>
            </a:extLst>
          </p:cNvPr>
          <p:cNvSpPr/>
          <p:nvPr/>
        </p:nvSpPr>
        <p:spPr>
          <a:xfrm>
            <a:off x="324048" y="1917214"/>
            <a:ext cx="2129916" cy="108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400">
                <a:solidFill>
                  <a:schemeClr val="bg1"/>
                </a:solidFill>
                <a:latin typeface="Arial"/>
                <a:cs typeface="Arial"/>
              </a:rPr>
              <a:t>£18.2 billion </a:t>
            </a:r>
            <a:r>
              <a:rPr lang="en-GB">
                <a:solidFill>
                  <a:schemeClr val="bg1"/>
                </a:solidFill>
              </a:rPr>
              <a:t>contribution to UK economy</a:t>
            </a:r>
          </a:p>
        </p:txBody>
      </p:sp>
      <p:sp>
        <p:nvSpPr>
          <p:cNvPr id="19" name="Rectangle: Rounded Corners 18">
            <a:extLst>
              <a:ext uri="{FF2B5EF4-FFF2-40B4-BE49-F238E27FC236}">
                <a16:creationId xmlns:a16="http://schemas.microsoft.com/office/drawing/2014/main" id="{11923877-8E6A-41E0-A104-65F7214CA6CA}"/>
              </a:ext>
            </a:extLst>
          </p:cNvPr>
          <p:cNvSpPr/>
          <p:nvPr/>
        </p:nvSpPr>
        <p:spPr>
          <a:xfrm>
            <a:off x="759314" y="3248932"/>
            <a:ext cx="2129916" cy="1206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latin typeface="Arial" panose="020B0604020202020204" pitchFamily="34" charset="0"/>
                <a:cs typeface="Arial" panose="020B0604020202020204" pitchFamily="34" charset="0"/>
              </a:rPr>
              <a:t>£140 billion </a:t>
            </a:r>
          </a:p>
          <a:p>
            <a:r>
              <a:rPr lang="en-GB"/>
              <a:t>of Assets</a:t>
            </a:r>
          </a:p>
        </p:txBody>
      </p:sp>
      <p:sp>
        <p:nvSpPr>
          <p:cNvPr id="20" name="Rectangle: Rounded Corners 19">
            <a:extLst>
              <a:ext uri="{FF2B5EF4-FFF2-40B4-BE49-F238E27FC236}">
                <a16:creationId xmlns:a16="http://schemas.microsoft.com/office/drawing/2014/main" id="{E8C49AE8-6D1B-4483-BA83-3AFDB7D9C549}"/>
              </a:ext>
            </a:extLst>
          </p:cNvPr>
          <p:cNvSpPr/>
          <p:nvPr/>
        </p:nvSpPr>
        <p:spPr>
          <a:xfrm>
            <a:off x="3151439" y="1841492"/>
            <a:ext cx="2231918" cy="108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£23.9 billion </a:t>
            </a:r>
            <a:r>
              <a:rPr lang="en-GB"/>
              <a:t>of formal volunteering</a:t>
            </a:r>
          </a:p>
        </p:txBody>
      </p:sp>
      <p:sp>
        <p:nvSpPr>
          <p:cNvPr id="21" name="Rectangle: Rounded Corners 20">
            <a:extLst>
              <a:ext uri="{FF2B5EF4-FFF2-40B4-BE49-F238E27FC236}">
                <a16:creationId xmlns:a16="http://schemas.microsoft.com/office/drawing/2014/main" id="{8DD54F0D-0B2B-4443-A405-3FCB806B5A7C}"/>
              </a:ext>
            </a:extLst>
          </p:cNvPr>
          <p:cNvSpPr/>
          <p:nvPr/>
        </p:nvSpPr>
        <p:spPr>
          <a:xfrm>
            <a:off x="296913" y="4740646"/>
            <a:ext cx="2761781" cy="1097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Employs 910,000 </a:t>
            </a:r>
            <a:r>
              <a:rPr lang="en-GB"/>
              <a:t>people (approx. 2.8% UK workforce</a:t>
            </a:r>
          </a:p>
        </p:txBody>
      </p:sp>
      <p:sp>
        <p:nvSpPr>
          <p:cNvPr id="22" name="Oval 21">
            <a:extLst>
              <a:ext uri="{FF2B5EF4-FFF2-40B4-BE49-F238E27FC236}">
                <a16:creationId xmlns:a16="http://schemas.microsoft.com/office/drawing/2014/main" id="{C4BE316C-2665-4B67-AD33-F82B5EFF8595}"/>
              </a:ext>
            </a:extLst>
          </p:cNvPr>
          <p:cNvSpPr/>
          <p:nvPr/>
        </p:nvSpPr>
        <p:spPr>
          <a:xfrm>
            <a:off x="3223422" y="3450934"/>
            <a:ext cx="2387471" cy="210687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a:solidFill>
                  <a:schemeClr val="bg1"/>
                </a:solidFill>
                <a:latin typeface="Arial" panose="020B0604020202020204" pitchFamily="34" charset="0"/>
                <a:cs typeface="Arial" panose="020B0604020202020204" pitchFamily="34" charset="0"/>
              </a:rPr>
              <a:t>90% </a:t>
            </a:r>
            <a:r>
              <a:rPr lang="en-GB">
                <a:solidFill>
                  <a:schemeClr val="bg1"/>
                </a:solidFill>
                <a:latin typeface="Arial" panose="020B0604020202020204" pitchFamily="34" charset="0"/>
                <a:cs typeface="Arial" panose="020B0604020202020204" pitchFamily="34" charset="0"/>
              </a:rPr>
              <a:t>UK households have accessed a voluntary sector service</a:t>
            </a:r>
          </a:p>
        </p:txBody>
      </p:sp>
      <p:pic>
        <p:nvPicPr>
          <p:cNvPr id="4" name="Picture 3" descr="Diagram&#10;&#10;Description automatically generated">
            <a:extLst>
              <a:ext uri="{FF2B5EF4-FFF2-40B4-BE49-F238E27FC236}">
                <a16:creationId xmlns:a16="http://schemas.microsoft.com/office/drawing/2014/main" id="{A6622544-1D01-4578-9C42-38CE85DB46C4}"/>
              </a:ext>
            </a:extLst>
          </p:cNvPr>
          <p:cNvPicPr>
            <a:picLocks noChangeAspect="1"/>
          </p:cNvPicPr>
          <p:nvPr/>
        </p:nvPicPr>
        <p:blipFill>
          <a:blip r:embed="rId3"/>
          <a:stretch>
            <a:fillRect/>
          </a:stretch>
        </p:blipFill>
        <p:spPr>
          <a:xfrm>
            <a:off x="0" y="192762"/>
            <a:ext cx="9144000" cy="6472475"/>
          </a:xfrm>
          <a:prstGeom prst="rect">
            <a:avLst/>
          </a:prstGeom>
        </p:spPr>
      </p:pic>
    </p:spTree>
    <p:extLst>
      <p:ext uri="{BB962C8B-B14F-4D97-AF65-F5344CB8AC3E}">
        <p14:creationId xmlns:p14="http://schemas.microsoft.com/office/powerpoint/2010/main" val="292125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chat or text message&#10;&#10;Description automatically generated">
            <a:extLst>
              <a:ext uri="{FF2B5EF4-FFF2-40B4-BE49-F238E27FC236}">
                <a16:creationId xmlns:a16="http://schemas.microsoft.com/office/drawing/2014/main" id="{C23F76D9-5256-45D3-8B09-77E854DBBB58}"/>
              </a:ext>
            </a:extLst>
          </p:cNvPr>
          <p:cNvPicPr>
            <a:picLocks noChangeAspect="1"/>
          </p:cNvPicPr>
          <p:nvPr/>
        </p:nvPicPr>
        <p:blipFill>
          <a:blip r:embed="rId3"/>
          <a:stretch>
            <a:fillRect/>
          </a:stretch>
        </p:blipFill>
        <p:spPr>
          <a:xfrm>
            <a:off x="314455" y="69511"/>
            <a:ext cx="8628873" cy="6408662"/>
          </a:xfrm>
          <a:prstGeom prst="rect">
            <a:avLst/>
          </a:prstGeom>
        </p:spPr>
      </p:pic>
    </p:spTree>
    <p:extLst>
      <p:ext uri="{BB962C8B-B14F-4D97-AF65-F5344CB8AC3E}">
        <p14:creationId xmlns:p14="http://schemas.microsoft.com/office/powerpoint/2010/main" val="57704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92D123BD-D65A-453D-ADB4-6C47BBC4B85C}"/>
              </a:ext>
            </a:extLst>
          </p:cNvPr>
          <p:cNvSpPr>
            <a:spLocks noGrp="1"/>
          </p:cNvSpPr>
          <p:nvPr>
            <p:ph type="ftr" sz="quarter" idx="3"/>
          </p:nvPr>
        </p:nvSpPr>
        <p:spPr>
          <a:xfrm>
            <a:off x="518007" y="5607330"/>
            <a:ext cx="4292373"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5A5A5">
                    <a:lumMod val="60000"/>
                    <a:lumOff val="40000"/>
                  </a:srgbClr>
                </a:solidFill>
                <a:effectLst/>
                <a:uLnTx/>
                <a:uFillTx/>
                <a:latin typeface="Arial" charset="0"/>
                <a:cs typeface="Arial" charset="0"/>
              </a:rPr>
              <a:t>Working with the VCSE sector</a:t>
            </a:r>
          </a:p>
        </p:txBody>
      </p:sp>
      <p:sp>
        <p:nvSpPr>
          <p:cNvPr id="3" name="Rectangle 2">
            <a:extLst>
              <a:ext uri="{FF2B5EF4-FFF2-40B4-BE49-F238E27FC236}">
                <a16:creationId xmlns:a16="http://schemas.microsoft.com/office/drawing/2014/main" id="{755FFBB7-9DDB-41BD-810C-C83440FE5140}"/>
              </a:ext>
            </a:extLst>
          </p:cNvPr>
          <p:cNvSpPr/>
          <p:nvPr/>
        </p:nvSpPr>
        <p:spPr>
          <a:xfrm>
            <a:off x="238380" y="1104007"/>
            <a:ext cx="8372960" cy="5688737"/>
          </a:xfrm>
          <a:prstGeom prst="rect">
            <a:avLst/>
          </a:prstGeom>
        </p:spPr>
        <p:txBody>
          <a:bodyPr wrap="square" lIns="91440" tIns="45720" rIns="91440" bIns="45720" anchor="t">
            <a:spAutoFit/>
          </a:bodyPr>
          <a:lstStyle/>
          <a:p>
            <a:pPr marL="342900" indent="-342900">
              <a:lnSpc>
                <a:spcPct val="90000"/>
              </a:lnSpc>
              <a:spcBef>
                <a:spcPts val="750"/>
              </a:spcBef>
              <a:buFont typeface="Arial"/>
              <a:buChar char="•"/>
            </a:pPr>
            <a:r>
              <a:rPr lang="en-GB" sz="2200" b="1">
                <a:solidFill>
                  <a:srgbClr val="000000"/>
                </a:solidFill>
                <a:latin typeface="Arial"/>
                <a:cs typeface="Arial"/>
              </a:rPr>
              <a:t>It is diverse</a:t>
            </a:r>
            <a:r>
              <a:rPr lang="en-GB" sz="2200">
                <a:solidFill>
                  <a:srgbClr val="000000"/>
                </a:solidFill>
                <a:latin typeface="Arial"/>
                <a:cs typeface="Arial"/>
              </a:rPr>
              <a:t> offering a wide range of services and approaches and makes up a significant proportion of health and care workforce</a:t>
            </a: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r>
              <a:rPr lang="en-GB" sz="2200" b="1">
                <a:solidFill>
                  <a:srgbClr val="000000"/>
                </a:solidFill>
                <a:latin typeface="Arial"/>
                <a:cs typeface="Arial"/>
              </a:rPr>
              <a:t>Provides reach into different communities</a:t>
            </a:r>
            <a:r>
              <a:rPr lang="en-GB" sz="2200">
                <a:solidFill>
                  <a:srgbClr val="000000"/>
                </a:solidFill>
                <a:latin typeface="Arial"/>
                <a:cs typeface="Arial"/>
              </a:rPr>
              <a:t> </a:t>
            </a:r>
            <a:r>
              <a:rPr lang="en-GB" sz="2200" b="1">
                <a:solidFill>
                  <a:srgbClr val="000000"/>
                </a:solidFill>
                <a:latin typeface="Arial"/>
                <a:cs typeface="Arial"/>
              </a:rPr>
              <a:t>and groups</a:t>
            </a:r>
            <a:r>
              <a:rPr lang="en-GB" sz="2200">
                <a:solidFill>
                  <a:srgbClr val="000000"/>
                </a:solidFill>
                <a:latin typeface="Arial"/>
                <a:cs typeface="Arial"/>
              </a:rPr>
              <a:t> (condition, geography and protected characteristics) </a:t>
            </a:r>
          </a:p>
          <a:p>
            <a:pPr marL="342900" indent="-342900">
              <a:lnSpc>
                <a:spcPct val="90000"/>
              </a:lnSpc>
              <a:spcBef>
                <a:spcPts val="750"/>
              </a:spcBef>
              <a:buFont typeface="Arial"/>
              <a:buChar char="•"/>
            </a:pP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r>
              <a:rPr lang="en-GB" sz="2200" b="1">
                <a:solidFill>
                  <a:srgbClr val="000000"/>
                </a:solidFill>
                <a:latin typeface="Arial"/>
                <a:cs typeface="Arial"/>
              </a:rPr>
              <a:t>Valuable</a:t>
            </a:r>
            <a:r>
              <a:rPr lang="en-GB" sz="2200">
                <a:solidFill>
                  <a:srgbClr val="000000"/>
                </a:solidFill>
                <a:latin typeface="Arial"/>
                <a:cs typeface="Arial"/>
              </a:rPr>
              <a:t> - bringing assets, insight and investment into systems</a:t>
            </a: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r>
              <a:rPr lang="en-GB" sz="2200" b="1">
                <a:solidFill>
                  <a:srgbClr val="000000"/>
                </a:solidFill>
                <a:latin typeface="Arial"/>
                <a:cs typeface="Arial"/>
              </a:rPr>
              <a:t>Flexible and agile</a:t>
            </a:r>
            <a:r>
              <a:rPr lang="en-GB" sz="2200">
                <a:solidFill>
                  <a:srgbClr val="000000"/>
                </a:solidFill>
                <a:latin typeface="Arial"/>
                <a:cs typeface="Arial"/>
              </a:rPr>
              <a:t> – can respond quick and adapt to need</a:t>
            </a: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r>
              <a:rPr lang="en-GB" sz="2200" b="1">
                <a:solidFill>
                  <a:srgbClr val="000000"/>
                </a:solidFill>
                <a:latin typeface="Arial"/>
                <a:cs typeface="Arial"/>
              </a:rPr>
              <a:t>Innovative and creative</a:t>
            </a:r>
            <a:r>
              <a:rPr lang="en-GB" sz="2200">
                <a:solidFill>
                  <a:srgbClr val="000000"/>
                </a:solidFill>
                <a:latin typeface="Arial"/>
                <a:cs typeface="Arial"/>
              </a:rPr>
              <a:t> – have the freedom to think and act differently</a:t>
            </a: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endParaRPr lang="en-GB" sz="2200">
              <a:solidFill>
                <a:srgbClr val="000000"/>
              </a:solidFill>
              <a:latin typeface="Arial" panose="020B0604020202020204" pitchFamily="34" charset="0"/>
              <a:cs typeface="Arial" panose="020B0604020202020204" pitchFamily="34" charset="0"/>
            </a:endParaRPr>
          </a:p>
          <a:p>
            <a:pPr marL="342900" indent="-342900">
              <a:lnSpc>
                <a:spcPct val="90000"/>
              </a:lnSpc>
              <a:spcBef>
                <a:spcPts val="750"/>
              </a:spcBef>
              <a:buFont typeface="Arial"/>
              <a:buChar char="•"/>
            </a:pPr>
            <a:r>
              <a:rPr lang="en-GB" sz="2200" b="1">
                <a:solidFill>
                  <a:srgbClr val="000000"/>
                </a:solidFill>
                <a:latin typeface="Arial"/>
                <a:cs typeface="Arial"/>
              </a:rPr>
              <a:t>Provides Value for Money </a:t>
            </a:r>
          </a:p>
        </p:txBody>
      </p:sp>
      <p:sp>
        <p:nvSpPr>
          <p:cNvPr id="6" name="Title 12">
            <a:extLst>
              <a:ext uri="{FF2B5EF4-FFF2-40B4-BE49-F238E27FC236}">
                <a16:creationId xmlns:a16="http://schemas.microsoft.com/office/drawing/2014/main" id="{CAC5D104-B28C-48C6-B1F4-931EA1665E51}"/>
              </a:ext>
            </a:extLst>
          </p:cNvPr>
          <p:cNvSpPr txBox="1">
            <a:spLocks/>
          </p:cNvSpPr>
          <p:nvPr/>
        </p:nvSpPr>
        <p:spPr>
          <a:xfrm>
            <a:off x="188538" y="242991"/>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defRPr/>
            </a:pPr>
            <a:r>
              <a:rPr lang="en-GB" sz="2800">
                <a:solidFill>
                  <a:srgbClr val="0072C6"/>
                </a:solidFill>
              </a:rPr>
              <a:t>Why partner with the VCSE sector</a:t>
            </a:r>
            <a:endParaRPr kumimoji="0" lang="en-GB" sz="2800" b="1" i="0" u="none" strike="noStrike" kern="1200" cap="none" spc="0" normalizeH="0" baseline="0" noProof="0">
              <a:ln>
                <a:noFill/>
              </a:ln>
              <a:solidFill>
                <a:srgbClr val="0072C6"/>
              </a:solidFill>
              <a:effectLst/>
              <a:uLnTx/>
              <a:uFillTx/>
              <a:latin typeface="Arial"/>
              <a:ea typeface="+mj-ea"/>
              <a:cs typeface="Arial"/>
            </a:endParaRPr>
          </a:p>
        </p:txBody>
      </p:sp>
    </p:spTree>
    <p:extLst>
      <p:ext uri="{BB962C8B-B14F-4D97-AF65-F5344CB8AC3E}">
        <p14:creationId xmlns:p14="http://schemas.microsoft.com/office/powerpoint/2010/main" val="219573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92D123BD-D65A-453D-ADB4-6C47BBC4B85C}"/>
              </a:ext>
            </a:extLst>
          </p:cNvPr>
          <p:cNvSpPr>
            <a:spLocks noGrp="1"/>
          </p:cNvSpPr>
          <p:nvPr>
            <p:ph type="ftr" sz="quarter" idx="3"/>
          </p:nvPr>
        </p:nvSpPr>
        <p:spPr>
          <a:xfrm>
            <a:off x="518007" y="5607330"/>
            <a:ext cx="4292373"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5A5A5">
                    <a:lumMod val="60000"/>
                    <a:lumOff val="40000"/>
                  </a:srgbClr>
                </a:solidFill>
                <a:effectLst/>
                <a:uLnTx/>
                <a:uFillTx/>
                <a:latin typeface="Arial" charset="0"/>
                <a:cs typeface="Arial" charset="0"/>
              </a:rPr>
              <a:t>Working with the VCSE sector</a:t>
            </a:r>
          </a:p>
        </p:txBody>
      </p:sp>
      <p:sp>
        <p:nvSpPr>
          <p:cNvPr id="3" name="Rectangle 2">
            <a:extLst>
              <a:ext uri="{FF2B5EF4-FFF2-40B4-BE49-F238E27FC236}">
                <a16:creationId xmlns:a16="http://schemas.microsoft.com/office/drawing/2014/main" id="{755FFBB7-9DDB-41BD-810C-C83440FE5140}"/>
              </a:ext>
            </a:extLst>
          </p:cNvPr>
          <p:cNvSpPr/>
          <p:nvPr/>
        </p:nvSpPr>
        <p:spPr>
          <a:xfrm>
            <a:off x="238380" y="1065105"/>
            <a:ext cx="8372960" cy="5642570"/>
          </a:xfrm>
          <a:prstGeom prst="rect">
            <a:avLst/>
          </a:prstGeom>
        </p:spPr>
        <p:txBody>
          <a:bodyPr wrap="square" lIns="91440" tIns="45720" rIns="91440" bIns="45720" anchor="t">
            <a:spAutoFit/>
          </a:bodyPr>
          <a:lstStyle/>
          <a:p>
            <a:pPr>
              <a:lnSpc>
                <a:spcPct val="90000"/>
              </a:lnSpc>
              <a:spcBef>
                <a:spcPts val="1000"/>
              </a:spcBef>
            </a:pPr>
            <a:r>
              <a:rPr lang="en-GB" sz="2000" dirty="0">
                <a:solidFill>
                  <a:srgbClr val="000000"/>
                </a:solidFill>
                <a:latin typeface="Arial"/>
                <a:cs typeface="Arial"/>
              </a:rPr>
              <a:t>There are 42 Integrated Care Systems (ICSs) are partnerships to which have four</a:t>
            </a:r>
            <a:r>
              <a:rPr lang="en-GB" sz="2000" dirty="0">
                <a:latin typeface="Arial"/>
                <a:cs typeface="Arial"/>
              </a:rPr>
              <a:t> fundamental purposes:</a:t>
            </a:r>
          </a:p>
          <a:p>
            <a:pPr marL="457200" indent="-457200">
              <a:buAutoNum type="arabicPeriod"/>
            </a:pPr>
            <a:endParaRPr lang="en-GB" sz="2000" dirty="0">
              <a:latin typeface="Arial" panose="020B0604020202020204" pitchFamily="34" charset="0"/>
              <a:cs typeface="Arial" panose="020B0604020202020204" pitchFamily="34" charset="0"/>
            </a:endParaRPr>
          </a:p>
          <a:p>
            <a:pPr marL="457200" indent="-457200">
              <a:buAutoNum type="arabicPeriod"/>
            </a:pPr>
            <a:r>
              <a:rPr lang="en-GB" sz="2000" dirty="0">
                <a:latin typeface="Arial" panose="020B0604020202020204" pitchFamily="34" charset="0"/>
                <a:cs typeface="Arial" panose="020B0604020202020204" pitchFamily="34" charset="0"/>
              </a:rPr>
              <a:t>Improving population health and healthcare</a:t>
            </a:r>
          </a:p>
          <a:p>
            <a:pPr marL="457200" indent="-457200">
              <a:buAutoNum type="arabicPeriod"/>
            </a:pPr>
            <a:r>
              <a:rPr lang="en-GB" sz="2000" dirty="0">
                <a:latin typeface="Arial" panose="020B0604020202020204" pitchFamily="34" charset="0"/>
                <a:cs typeface="Arial" panose="020B0604020202020204" pitchFamily="34" charset="0"/>
              </a:rPr>
              <a:t>Tackling unequal outcomes and access</a:t>
            </a:r>
          </a:p>
          <a:p>
            <a:pPr marL="457200" indent="-457200">
              <a:buAutoNum type="arabicPeriod"/>
            </a:pPr>
            <a:r>
              <a:rPr lang="en-GB" sz="2000" dirty="0">
                <a:latin typeface="Arial" panose="020B0604020202020204" pitchFamily="34" charset="0"/>
                <a:cs typeface="Arial" panose="020B0604020202020204" pitchFamily="34" charset="0"/>
              </a:rPr>
              <a:t>Enhancing productivity and value for money</a:t>
            </a:r>
          </a:p>
          <a:p>
            <a:pPr marL="457200" indent="-457200">
              <a:buAutoNum type="arabicPeriod"/>
            </a:pPr>
            <a:r>
              <a:rPr lang="en-GB" sz="2000" dirty="0">
                <a:latin typeface="Arial" panose="020B0604020202020204" pitchFamily="34" charset="0"/>
                <a:cs typeface="Arial" panose="020B0604020202020204" pitchFamily="34" charset="0"/>
              </a:rPr>
              <a:t>Helping the NHS to support broader social and economic development</a:t>
            </a:r>
          </a:p>
          <a:p>
            <a:pPr marL="457200" indent="-457200">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This involves the following changes:</a:t>
            </a:r>
          </a:p>
          <a:p>
            <a:pPr marL="342900" lvl="0" indent="-342900">
              <a:buFont typeface="Arial" panose="020B0604020202020204" pitchFamily="34" charset="0"/>
              <a:buChar char="•"/>
            </a:pPr>
            <a:r>
              <a:rPr lang="en-GB" sz="2000" b="1" dirty="0">
                <a:latin typeface="Arial"/>
                <a:cs typeface="Arial"/>
              </a:rPr>
              <a:t>Stronger partnerships</a:t>
            </a:r>
            <a:r>
              <a:rPr lang="en-GB" sz="2000" dirty="0">
                <a:latin typeface="Arial"/>
                <a:cs typeface="Arial"/>
              </a:rPr>
              <a:t> in local </a:t>
            </a:r>
            <a:r>
              <a:rPr lang="en-GB" sz="2000" b="1" dirty="0">
                <a:latin typeface="Arial"/>
                <a:cs typeface="Arial"/>
              </a:rPr>
              <a:t>places</a:t>
            </a:r>
            <a:r>
              <a:rPr lang="en-GB" sz="2000" dirty="0">
                <a:latin typeface="Arial"/>
                <a:cs typeface="Arial"/>
              </a:rPr>
              <a:t> between NHS, local councils and others such as employers, education, housing and VCSE sector</a:t>
            </a:r>
          </a:p>
          <a:p>
            <a:pPr marL="342900" lvl="0" indent="-342900">
              <a:buFont typeface="Arial" panose="020B0604020202020204" pitchFamily="34" charset="0"/>
              <a:buChar char="•"/>
            </a:pPr>
            <a:r>
              <a:rPr lang="en-GB" sz="2000" b="1" dirty="0">
                <a:latin typeface="Arial"/>
                <a:cs typeface="Arial"/>
              </a:rPr>
              <a:t>System-wide strategic commissioning</a:t>
            </a:r>
            <a:r>
              <a:rPr lang="en-GB" sz="2000" dirty="0">
                <a:latin typeface="Arial"/>
                <a:cs typeface="Arial"/>
              </a:rPr>
              <a:t> with a focus on population health and reducing health inequalities (CCGs will no longer exist)</a:t>
            </a:r>
          </a:p>
          <a:p>
            <a:pPr lvl="0"/>
            <a:endParaRPr lang="en-GB" sz="2000" dirty="0">
              <a:solidFill>
                <a:srgbClr val="000000"/>
              </a:solidFill>
              <a:latin typeface="Arial"/>
              <a:cs typeface="Arial"/>
            </a:endParaRPr>
          </a:p>
          <a:p>
            <a:pPr lvl="0"/>
            <a:r>
              <a:rPr lang="en-GB" sz="2000" dirty="0">
                <a:solidFill>
                  <a:srgbClr val="000000"/>
                </a:solidFill>
                <a:latin typeface="Arial"/>
                <a:cs typeface="Arial"/>
              </a:rPr>
              <a:t>You can find out more about your ICS </a:t>
            </a:r>
            <a:r>
              <a:rPr lang="en-GB" sz="2000" dirty="0">
                <a:solidFill>
                  <a:srgbClr val="000000"/>
                </a:solidFill>
                <a:latin typeface="Arial"/>
                <a:cs typeface="Arial"/>
                <a:hlinkClick r:id="rId2"/>
              </a:rPr>
              <a:t>here</a:t>
            </a:r>
            <a:r>
              <a:rPr lang="en-GB" sz="2000" dirty="0">
                <a:solidFill>
                  <a:srgbClr val="000000"/>
                </a:solidFill>
                <a:latin typeface="Arial"/>
                <a:cs typeface="Arial"/>
              </a:rPr>
              <a:t>. </a:t>
            </a:r>
          </a:p>
          <a:p>
            <a:pPr lvl="0"/>
            <a:r>
              <a:rPr lang="en-GB" sz="2000" dirty="0">
                <a:solidFill>
                  <a:srgbClr val="000000"/>
                </a:solidFill>
                <a:latin typeface="Arial"/>
                <a:cs typeface="Arial"/>
              </a:rPr>
              <a:t>Watch </a:t>
            </a:r>
            <a:r>
              <a:rPr lang="en-GB" sz="2000" dirty="0">
                <a:solidFill>
                  <a:srgbClr val="000000"/>
                </a:solidFill>
                <a:latin typeface="Arial"/>
                <a:cs typeface="Arial"/>
                <a:hlinkClick r:id="rId3"/>
              </a:rPr>
              <a:t>this clip</a:t>
            </a:r>
            <a:r>
              <a:rPr lang="en-GB" sz="2000" dirty="0">
                <a:solidFill>
                  <a:srgbClr val="000000"/>
                </a:solidFill>
                <a:latin typeface="Arial"/>
                <a:cs typeface="Arial"/>
              </a:rPr>
              <a:t> explaining the North East and North Cumbria ICS</a:t>
            </a:r>
          </a:p>
          <a:p>
            <a:pPr defTabSz="685800">
              <a:lnSpc>
                <a:spcPct val="90000"/>
              </a:lnSpc>
              <a:spcBef>
                <a:spcPts val="750"/>
              </a:spcBef>
              <a:defRPr/>
            </a:pPr>
            <a:endParaRPr lang="en-GB" sz="2000" dirty="0">
              <a:solidFill>
                <a:srgbClr val="000000"/>
              </a:solidFill>
              <a:latin typeface="Arial"/>
              <a:cs typeface="Arial"/>
            </a:endParaRPr>
          </a:p>
        </p:txBody>
      </p:sp>
      <p:sp>
        <p:nvSpPr>
          <p:cNvPr id="6" name="Title 12">
            <a:extLst>
              <a:ext uri="{FF2B5EF4-FFF2-40B4-BE49-F238E27FC236}">
                <a16:creationId xmlns:a16="http://schemas.microsoft.com/office/drawing/2014/main" id="{CAC5D104-B28C-48C6-B1F4-931EA1665E51}"/>
              </a:ext>
            </a:extLst>
          </p:cNvPr>
          <p:cNvSpPr txBox="1">
            <a:spLocks/>
          </p:cNvSpPr>
          <p:nvPr/>
        </p:nvSpPr>
        <p:spPr>
          <a:xfrm>
            <a:off x="238380" y="398355"/>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lang="en-GB" sz="2800" dirty="0">
                <a:solidFill>
                  <a:srgbClr val="0072C6"/>
                </a:solidFill>
              </a:rPr>
              <a:t>Future of </a:t>
            </a:r>
            <a:r>
              <a:rPr kumimoji="0" lang="en-GB" sz="2800" b="1" i="0" u="none" strike="noStrike" kern="1200" cap="none" spc="0" normalizeH="0" baseline="0" noProof="0" dirty="0">
                <a:ln>
                  <a:noFill/>
                </a:ln>
                <a:solidFill>
                  <a:srgbClr val="0072C6"/>
                </a:solidFill>
                <a:effectLst/>
                <a:uLnTx/>
                <a:uFillTx/>
                <a:latin typeface="Arial"/>
                <a:ea typeface="+mj-ea"/>
                <a:cs typeface="Arial"/>
              </a:rPr>
              <a:t>Integrated Care Systems </a:t>
            </a:r>
          </a:p>
        </p:txBody>
      </p:sp>
    </p:spTree>
    <p:extLst>
      <p:ext uri="{BB962C8B-B14F-4D97-AF65-F5344CB8AC3E}">
        <p14:creationId xmlns:p14="http://schemas.microsoft.com/office/powerpoint/2010/main" val="259769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6D2DC2-D101-4914-B012-FC7BFB8F5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34" y="971294"/>
            <a:ext cx="1215004" cy="1358457"/>
          </a:xfrm>
          <a:prstGeom prst="rect">
            <a:avLst/>
          </a:prstGeom>
        </p:spPr>
      </p:pic>
      <p:pic>
        <p:nvPicPr>
          <p:cNvPr id="8" name="Picture 7">
            <a:extLst>
              <a:ext uri="{FF2B5EF4-FFF2-40B4-BE49-F238E27FC236}">
                <a16:creationId xmlns:a16="http://schemas.microsoft.com/office/drawing/2014/main" id="{D0795542-8F4A-4D7F-8D8B-A16DF0A4B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0" y="2492184"/>
            <a:ext cx="1445873" cy="1708059"/>
          </a:xfrm>
          <a:prstGeom prst="rect">
            <a:avLst/>
          </a:prstGeom>
        </p:spPr>
      </p:pic>
      <p:pic>
        <p:nvPicPr>
          <p:cNvPr id="10" name="Picture 9">
            <a:extLst>
              <a:ext uri="{FF2B5EF4-FFF2-40B4-BE49-F238E27FC236}">
                <a16:creationId xmlns:a16="http://schemas.microsoft.com/office/drawing/2014/main" id="{5CC7DF6B-E541-4E1F-BCCC-B64BF6EEB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0" y="4447343"/>
            <a:ext cx="1445873" cy="2252493"/>
          </a:xfrm>
          <a:prstGeom prst="rect">
            <a:avLst/>
          </a:prstGeom>
        </p:spPr>
      </p:pic>
      <p:sp>
        <p:nvSpPr>
          <p:cNvPr id="4" name="TextBox 3">
            <a:extLst>
              <a:ext uri="{FF2B5EF4-FFF2-40B4-BE49-F238E27FC236}">
                <a16:creationId xmlns:a16="http://schemas.microsoft.com/office/drawing/2014/main" id="{70F0AA41-2350-4149-A244-00752E783ED7}"/>
              </a:ext>
            </a:extLst>
          </p:cNvPr>
          <p:cNvSpPr txBox="1"/>
          <p:nvPr/>
        </p:nvSpPr>
        <p:spPr>
          <a:xfrm>
            <a:off x="1596536" y="971294"/>
            <a:ext cx="7362630" cy="1323439"/>
          </a:xfrm>
          <a:prstGeom prst="rect">
            <a:avLst/>
          </a:prstGeom>
          <a:noFill/>
          <a:ln>
            <a:solidFill>
              <a:schemeClr val="tx1">
                <a:lumMod val="50000"/>
                <a:lumOff val="50000"/>
              </a:schemeClr>
            </a:solidFill>
          </a:ln>
        </p:spPr>
        <p:txBody>
          <a:bodyPr wrap="square" rtlCol="0">
            <a:spAutoFit/>
          </a:bodyPr>
          <a:lstStyle/>
          <a:p>
            <a:r>
              <a:rPr lang="en-GB" sz="1600" b="1" dirty="0">
                <a:latin typeface="Arial" panose="020B0604020202020204" pitchFamily="34" charset="0"/>
                <a:cs typeface="Arial" panose="020B0604020202020204" pitchFamily="34" charset="0"/>
              </a:rPr>
              <a:t>Neighbourhoods: Populations up to 50,000</a:t>
            </a:r>
            <a:r>
              <a:rPr lang="en-GB" sz="16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Brings together Primary Care Providers (PCNs) – GP, Dentist, Pharmacy, Opticians and community services into Primary Care Networks (PCNs)</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Social Prescribing and Asset Based Community Development</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Population Health Management and health promotion</a:t>
            </a:r>
          </a:p>
        </p:txBody>
      </p:sp>
      <p:sp>
        <p:nvSpPr>
          <p:cNvPr id="13" name="TextBox 12">
            <a:extLst>
              <a:ext uri="{FF2B5EF4-FFF2-40B4-BE49-F238E27FC236}">
                <a16:creationId xmlns:a16="http://schemas.microsoft.com/office/drawing/2014/main" id="{5360F237-9E0F-4377-82A8-61D35F8034CA}"/>
              </a:ext>
            </a:extLst>
          </p:cNvPr>
          <p:cNvSpPr txBox="1"/>
          <p:nvPr/>
        </p:nvSpPr>
        <p:spPr>
          <a:xfrm>
            <a:off x="1633290" y="2457166"/>
            <a:ext cx="7362630" cy="1815882"/>
          </a:xfrm>
          <a:prstGeom prst="rect">
            <a:avLst/>
          </a:prstGeom>
          <a:no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Place: Populations between 250,000– 500,000</a:t>
            </a:r>
          </a:p>
          <a:p>
            <a:r>
              <a:rPr lang="en-GB" sz="1600" dirty="0">
                <a:latin typeface="Arial" panose="020B0604020202020204" pitchFamily="34" charset="0"/>
                <a:cs typeface="Arial" panose="020B0604020202020204" pitchFamily="34" charset="0"/>
              </a:rPr>
              <a:t>Partnerships between the NHS, local government and other system partners working together in a locally defined ‘place’ to collectively plan, deliver and monitor services. May be part of a Health and Wellbeing Board or separate</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Supporting design, delivery and development of new service model</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Reducing Health Inequalities and supporting prevention</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Focusing on the integration of services</a:t>
            </a:r>
          </a:p>
        </p:txBody>
      </p:sp>
      <p:sp>
        <p:nvSpPr>
          <p:cNvPr id="32" name="Title 12">
            <a:extLst>
              <a:ext uri="{FF2B5EF4-FFF2-40B4-BE49-F238E27FC236}">
                <a16:creationId xmlns:a16="http://schemas.microsoft.com/office/drawing/2014/main" id="{CE69A737-73A3-409B-B049-F2FC9B9D8054}"/>
              </a:ext>
            </a:extLst>
          </p:cNvPr>
          <p:cNvSpPr txBox="1">
            <a:spLocks/>
          </p:cNvSpPr>
          <p:nvPr/>
        </p:nvSpPr>
        <p:spPr>
          <a:xfrm>
            <a:off x="223638" y="308798"/>
            <a:ext cx="8213352" cy="500063"/>
          </a:xfrm>
          <a:prstGeom prst="rect">
            <a:avLst/>
          </a:prstGeom>
        </p:spPr>
        <p:txBody>
          <a:bodyPr vert="horz" lIns="68580" tIns="34290" rIns="68580" bIns="3429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lvl="0">
              <a:defRPr/>
            </a:pPr>
            <a:r>
              <a:rPr lang="en-GB" sz="2800" dirty="0">
                <a:solidFill>
                  <a:srgbClr val="0072C6"/>
                </a:solidFill>
              </a:rPr>
              <a:t>Integrated Care System Structure – April 2022 onwards</a:t>
            </a:r>
            <a:r>
              <a:rPr lang="en-GB" sz="2100" dirty="0">
                <a:solidFill>
                  <a:srgbClr val="0072C6"/>
                </a:solidFill>
              </a:rPr>
              <a:t> </a:t>
            </a:r>
          </a:p>
        </p:txBody>
      </p:sp>
      <p:sp>
        <p:nvSpPr>
          <p:cNvPr id="3" name="TextBox 2">
            <a:extLst>
              <a:ext uri="{FF2B5EF4-FFF2-40B4-BE49-F238E27FC236}">
                <a16:creationId xmlns:a16="http://schemas.microsoft.com/office/drawing/2014/main" id="{5AAE9F30-ECFC-4F58-86EF-6ECE6B8C0B31}"/>
              </a:ext>
            </a:extLst>
          </p:cNvPr>
          <p:cNvSpPr txBox="1"/>
          <p:nvPr/>
        </p:nvSpPr>
        <p:spPr>
          <a:xfrm>
            <a:off x="1633290" y="4883954"/>
            <a:ext cx="3475608" cy="1815882"/>
          </a:xfrm>
          <a:prstGeom prst="rect">
            <a:avLst/>
          </a:prstGeom>
          <a:no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Integrated Care Board (ICB)</a:t>
            </a:r>
          </a:p>
          <a:p>
            <a:r>
              <a:rPr lang="en-GB" sz="1600" dirty="0">
                <a:latin typeface="Arial" panose="020B0604020202020204" pitchFamily="34" charset="0"/>
                <a:cs typeface="Arial" panose="020B0604020202020204" pitchFamily="34" charset="0"/>
              </a:rPr>
              <a:t>New statutory organisation leading integration within the NHS, bringing together all those involved in planning and providing NHS services. Subsumes the role of Clinical Commissioning Groups</a:t>
            </a:r>
          </a:p>
        </p:txBody>
      </p:sp>
      <p:sp>
        <p:nvSpPr>
          <p:cNvPr id="6" name="TextBox 5">
            <a:extLst>
              <a:ext uri="{FF2B5EF4-FFF2-40B4-BE49-F238E27FC236}">
                <a16:creationId xmlns:a16="http://schemas.microsoft.com/office/drawing/2014/main" id="{6C45E675-0278-4318-AF41-8980320DC33C}"/>
              </a:ext>
            </a:extLst>
          </p:cNvPr>
          <p:cNvSpPr txBox="1"/>
          <p:nvPr/>
        </p:nvSpPr>
        <p:spPr>
          <a:xfrm>
            <a:off x="5226915" y="4883954"/>
            <a:ext cx="3769005" cy="1815882"/>
          </a:xfrm>
          <a:prstGeom prst="rect">
            <a:avLst/>
          </a:prstGeom>
          <a:no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Integrated Care Partnerships (ICPs)</a:t>
            </a:r>
          </a:p>
          <a:p>
            <a:r>
              <a:rPr lang="en-GB" sz="1600" dirty="0">
                <a:latin typeface="Arial" panose="020B0604020202020204" pitchFamily="34" charset="0"/>
                <a:cs typeface="Arial" panose="020B0604020202020204" pitchFamily="34" charset="0"/>
              </a:rPr>
              <a:t>Forums bringing together partners across the system responsible for developing overarching strategies that cover health, social care and public health and address the wider determinants of health and wellbeing.</a:t>
            </a:r>
          </a:p>
        </p:txBody>
      </p:sp>
      <p:sp>
        <p:nvSpPr>
          <p:cNvPr id="7" name="TextBox 6">
            <a:extLst>
              <a:ext uri="{FF2B5EF4-FFF2-40B4-BE49-F238E27FC236}">
                <a16:creationId xmlns:a16="http://schemas.microsoft.com/office/drawing/2014/main" id="{1616C827-E1E5-49EE-A7D8-FDD47C582F30}"/>
              </a:ext>
            </a:extLst>
          </p:cNvPr>
          <p:cNvSpPr txBox="1"/>
          <p:nvPr/>
        </p:nvSpPr>
        <p:spPr>
          <a:xfrm>
            <a:off x="1633290" y="4462079"/>
            <a:ext cx="7362630" cy="338554"/>
          </a:xfrm>
          <a:prstGeom prst="rect">
            <a:avLst/>
          </a:prstGeom>
          <a:no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System: Populations over 1 million</a:t>
            </a:r>
          </a:p>
        </p:txBody>
      </p:sp>
    </p:spTree>
    <p:extLst>
      <p:ext uri="{BB962C8B-B14F-4D97-AF65-F5344CB8AC3E}">
        <p14:creationId xmlns:p14="http://schemas.microsoft.com/office/powerpoint/2010/main" val="183501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AC5D104-B28C-48C6-B1F4-931EA1665E51}"/>
              </a:ext>
            </a:extLst>
          </p:cNvPr>
          <p:cNvSpPr txBox="1">
            <a:spLocks/>
          </p:cNvSpPr>
          <p:nvPr/>
        </p:nvSpPr>
        <p:spPr>
          <a:xfrm>
            <a:off x="188538" y="242991"/>
            <a:ext cx="7356475" cy="666750"/>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72C6"/>
                </a:solidFill>
                <a:effectLst/>
                <a:uLnTx/>
                <a:uFillTx/>
                <a:latin typeface="Arial"/>
                <a:ea typeface="+mj-ea"/>
                <a:cs typeface="Arial"/>
              </a:rPr>
              <a:t>Role of VCSE in Integrated Care Systems </a:t>
            </a:r>
          </a:p>
        </p:txBody>
      </p:sp>
      <p:sp>
        <p:nvSpPr>
          <p:cNvPr id="2" name="TextBox 1">
            <a:extLst>
              <a:ext uri="{FF2B5EF4-FFF2-40B4-BE49-F238E27FC236}">
                <a16:creationId xmlns:a16="http://schemas.microsoft.com/office/drawing/2014/main" id="{EFA83EFC-2CEB-448C-A4B6-FF29970C92FF}"/>
              </a:ext>
            </a:extLst>
          </p:cNvPr>
          <p:cNvSpPr txBox="1"/>
          <p:nvPr/>
        </p:nvSpPr>
        <p:spPr>
          <a:xfrm>
            <a:off x="398784" y="1129275"/>
            <a:ext cx="780136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The VCSE sector is a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vital cornerstone</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 of a progressive health and care system. ICSs should ensure their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governance and decision-making arrangements </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support close working with the sector as a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strategic partner in shaping, improving and delivering services</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 and developing and delivering plans to tackle the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wider determinants of health</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 VCSE partnership should be embedded as an essential part of how the system operates at all levels. </a:t>
            </a:r>
            <a:endParaRPr kumimoji="0" lang="en-US"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This will include involving the sector in governance structures and system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workforce</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population health management</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 and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service redesign</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 work, leadership and organisational </a:t>
            </a:r>
            <a:r>
              <a:rPr kumimoji="0" lang="en-GB" sz="2000" b="1" i="0" u="none" strike="noStrike" kern="1200" cap="none" spc="0" normalizeH="0" baseline="0" noProof="0">
                <a:ln>
                  <a:noFill/>
                </a:ln>
                <a:solidFill>
                  <a:prstClr val="black"/>
                </a:solidFill>
                <a:effectLst/>
                <a:uLnTx/>
                <a:uFillTx/>
                <a:latin typeface="Arial"/>
                <a:ea typeface="+mn-lt"/>
                <a:cs typeface="Calibri" panose="020F0502020204030204"/>
              </a:rPr>
              <a:t>development plans.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hlinkClick r:id="rId2"/>
              </a:rPr>
              <a:t>NHS England ICS Design Framework pg. 28-29</a:t>
            </a:r>
            <a:endPar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hlinkClick r:id="rId3"/>
              </a:rPr>
              <a:t>NHS England Guidance on partnerships with the VCSE sector</a:t>
            </a:r>
            <a:endPar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rPr>
              <a:t>Watch this video – </a:t>
            </a:r>
            <a:r>
              <a:rPr kumimoji="0" lang="en-GB" sz="2000" b="0" i="0" u="none" strike="noStrike" kern="1200" cap="none" spc="0" normalizeH="0" baseline="0" noProof="0">
                <a:ln>
                  <a:noFill/>
                </a:ln>
                <a:solidFill>
                  <a:prstClr val="black"/>
                </a:solidFill>
                <a:effectLst/>
                <a:uLnTx/>
                <a:uFillTx/>
                <a:latin typeface="Arial"/>
                <a:ea typeface="+mn-lt"/>
                <a:cs typeface="Calibri" panose="020F0502020204030204"/>
                <a:hlinkClick r:id="rId4"/>
              </a:rPr>
              <a:t>North East and North Cumbria ICS</a:t>
            </a:r>
            <a:endParaRPr kumimoji="0" lang="en-GB" sz="2000" b="0" i="0" u="none" strike="noStrike" kern="1200" cap="none" spc="0" normalizeH="0" baseline="0" noProof="0">
              <a:ln>
                <a:noFill/>
              </a:ln>
              <a:solidFill>
                <a:prstClr val="black"/>
              </a:solidFill>
              <a:effectLst/>
              <a:uLnTx/>
              <a:uFillTx/>
              <a:latin typeface="Arial"/>
              <a:ea typeface="+mn-ea"/>
              <a:cs typeface="Calibri"/>
            </a:endParaRPr>
          </a:p>
        </p:txBody>
      </p:sp>
    </p:spTree>
    <p:extLst>
      <p:ext uri="{BB962C8B-B14F-4D97-AF65-F5344CB8AC3E}">
        <p14:creationId xmlns:p14="http://schemas.microsoft.com/office/powerpoint/2010/main" val="3873725648"/>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576B1DC542F24491809803835768AA" ma:contentTypeVersion="16" ma:contentTypeDescription="Create a new document." ma:contentTypeScope="" ma:versionID="6ebaa8940422a4c16db913f4f6081139">
  <xsd:schema xmlns:xsd="http://www.w3.org/2001/XMLSchema" xmlns:xs="http://www.w3.org/2001/XMLSchema" xmlns:p="http://schemas.microsoft.com/office/2006/metadata/properties" xmlns:ns1="http://schemas.microsoft.com/sharepoint/v3" xmlns:ns2="df0f693b-e725-405b-bc74-653e5cadf1ae" xmlns:ns3="1f3d90ea-c6fd-487e-b9d5-4f2e5b67fee4" targetNamespace="http://schemas.microsoft.com/office/2006/metadata/properties" ma:root="true" ma:fieldsID="c4f2d26b877241a6063f520b351e25ae" ns1:_="" ns2:_="" ns3:_="">
    <xsd:import namespace="http://schemas.microsoft.com/sharepoint/v3"/>
    <xsd:import namespace="df0f693b-e725-405b-bc74-653e5cadf1ae"/>
    <xsd:import namespace="1f3d90ea-c6fd-487e-b9d5-4f2e5b67fee4"/>
    <xsd:element name="properties">
      <xsd:complexType>
        <xsd:sequence>
          <xsd:element name="documentManagement">
            <xsd:complexType>
              <xsd:all>
                <xsd:element ref="ns2:MediaServiceMetadata" minOccurs="0"/>
                <xsd:element ref="ns2:MediaServiceFastMetadata" minOccurs="0"/>
                <xsd:element ref="ns2:Date"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0f693b-e725-405b-bc74-653e5cadf1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d90ea-c6fd-487e-b9d5-4f2e5b67fee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f3d90ea-c6fd-487e-b9d5-4f2e5b67fee4">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UserInfo>
        <DisplayName>Sarah Cooper</DisplayName>
        <AccountId>1135</AccountId>
        <AccountType/>
      </UserInfo>
    </SharedWithUsers>
    <Date xmlns="df0f693b-e725-405b-bc74-653e5cadf1ae"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3CD70-18AD-4577-8EE0-6A6305C0A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0f693b-e725-405b-bc74-653e5cadf1ae"/>
    <ds:schemaRef ds:uri="1f3d90ea-c6fd-487e-b9d5-4f2e5b67f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9FD49-C1C5-400A-B04D-90A236984D1F}">
  <ds:schemaRefs>
    <ds:schemaRef ds:uri="http://purl.org/dc/terms/"/>
    <ds:schemaRef ds:uri="http://schemas.openxmlformats.org/package/2006/metadata/core-properties"/>
    <ds:schemaRef ds:uri="1f3d90ea-c6fd-487e-b9d5-4f2e5b67fee4"/>
    <ds:schemaRef ds:uri="http://purl.org/dc/dcmitype/"/>
    <ds:schemaRef ds:uri="http://schemas.microsoft.com/office/2006/documentManagement/types"/>
    <ds:schemaRef ds:uri="http://schemas.microsoft.com/office/2006/metadata/properties"/>
    <ds:schemaRef ds:uri="http://schemas.microsoft.com/sharepoint/v3"/>
    <ds:schemaRef ds:uri="http://schemas.microsoft.com/office/infopath/2007/PartnerControls"/>
    <ds:schemaRef ds:uri="df0f693b-e725-405b-bc74-653e5cadf1ae"/>
    <ds:schemaRef ds:uri="http://www.w3.org/XML/1998/namespace"/>
    <ds:schemaRef ds:uri="http://purl.org/dc/elements/1.1/"/>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1530</TotalTime>
  <Words>1728</Words>
  <Application>Microsoft Macintosh PowerPoint</Application>
  <PresentationFormat>On-screen Show (4:3)</PresentationFormat>
  <Paragraphs>183</Paragraphs>
  <Slides>17</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1_Custom Design</vt:lpstr>
      <vt:lpstr>Voluntary Community and Social Enterprise (VCSE) sector and Integrated Care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Development Programme</vt:lpstr>
      <vt:lpstr>PowerPoint Presentation</vt:lpstr>
      <vt:lpstr>Spotlight on North West London</vt:lpstr>
      <vt:lpstr>Not just a talking shop!</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Vicky Album</cp:lastModifiedBy>
  <cp:revision>379</cp:revision>
  <dcterms:created xsi:type="dcterms:W3CDTF">2017-05-03T08:06:17Z</dcterms:created>
  <dcterms:modified xsi:type="dcterms:W3CDTF">2021-11-10T09:33:29Z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0x01010098576B1DC542F24491809803835768AA</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