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ink/ink1.xml" ContentType="application/inkml+xml"/>
  <Override PartName="/ppt/ink/ink2.xml" ContentType="application/inkml+xml"/>
  <Override PartName="/ppt/ink/ink3.xml" ContentType="application/inkml+xml"/>
  <Override PartName="/ppt/ink/ink4.xml" ContentType="application/inkml+xml"/>
  <Override PartName="/ppt/ink/ink5.xml" ContentType="application/inkml+xml"/>
  <Override PartName="/ppt/ink/ink6.xml" ContentType="application/inkml+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sldIdLst>
    <p:sldId id="266" r:id="rId5"/>
    <p:sldId id="269" r:id="rId6"/>
    <p:sldId id="270" r:id="rId7"/>
    <p:sldId id="290" r:id="rId8"/>
    <p:sldId id="273" r:id="rId9"/>
    <p:sldId id="274" r:id="rId10"/>
    <p:sldId id="289" r:id="rId11"/>
    <p:sldId id="282" r:id="rId12"/>
    <p:sldId id="283" r:id="rId13"/>
    <p:sldId id="284" r:id="rId14"/>
    <p:sldId id="285" r:id="rId15"/>
    <p:sldId id="275" r:id="rId16"/>
    <p:sldId id="286" r:id="rId17"/>
    <p:sldId id="276" r:id="rId18"/>
    <p:sldId id="277" r:id="rId19"/>
    <p:sldId id="288" r:id="rId20"/>
    <p:sldId id="281" r:id="rId21"/>
    <p:sldId id="272" r:id="rId22"/>
    <p:sldId id="263"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Viv Griffiths" initials="VG" lastIdx="1" clrIdx="0">
    <p:extLst>
      <p:ext uri="{19B8F6BF-5375-455C-9EA6-DF929625EA0E}">
        <p15:presenceInfo xmlns:p15="http://schemas.microsoft.com/office/powerpoint/2012/main" userId="S-1-5-21-3311266244-1213239245-2832766646-628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EE5FF"/>
    <a:srgbClr val="CC0099"/>
    <a:srgbClr val="EBCCFD"/>
    <a:srgbClr val="FF99EC"/>
    <a:srgbClr val="FBBFE6"/>
    <a:srgbClr val="513BCA"/>
    <a:srgbClr val="FFBB33"/>
    <a:srgbClr val="6E005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8B0321F-4D66-F300-D8FE-90B4CD189FB4}" v="12" dt="2023-01-16T12:20:07.171"/>
    <p1510:client id="{B793F5AE-D9E0-0764-7231-E347045E2162}" v="6" dt="2022-11-02T10:19:27.351"/>
    <p1510:client id="{D8D2B4C6-9B9A-4761-B8AB-5A18547156E2}" v="9" dt="2022-10-03T15:19:05.829"/>
    <p1510:client id="{FCA59E01-C356-B920-AA00-92090159D8C4}" v="6" dt="2022-10-04T08:02:53.73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30" autoAdjust="0"/>
    <p:restoredTop sz="95037"/>
  </p:normalViewPr>
  <p:slideViewPr>
    <p:cSldViewPr snapToGrid="0" snapToObjects="1">
      <p:cViewPr varScale="1">
        <p:scale>
          <a:sx n="63" d="100"/>
          <a:sy n="63" d="100"/>
        </p:scale>
        <p:origin x="138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ink/ink1.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22T19:10:37.956"/>
    </inkml:context>
    <inkml:brush xml:id="br0">
      <inkml:brushProperty name="width" value="0.2" units="cm"/>
      <inkml:brushProperty name="height" value="0.2" units="cm"/>
      <inkml:brushProperty name="color" value="#CC0099"/>
    </inkml:brush>
  </inkml:definitions>
  <inkml:trace contextRef="#ctx0" brushRef="#br0">0 428 24575,'8'-1'0,"-1"0"0,1 0 0,-1-1 0,0 0 0,0-1 0,0 1 0,0-1 0,0-1 0,9-5 0,4-1 0,379-197 0,-353 185 0,-1-3 0,0-1 0,73-59 0,-115 82 0,0 0 0,1 0 0,-1 0 0,1 0 0,0 1 0,6-4 0,-10 6 0,1 0 0,0-1 0,-1 1 0,1 0 0,0 0 0,0 0 0,-1-1 0,1 1 0,0 0 0,0 0 0,0 0 0,-1 0 0,1 0 0,0 0 0,0 1 0,-1-1 0,1 0 0,0 0 0,0 0 0,-1 1 0,1-1 0,0 0 0,0 1 0,-1-1 0,1 1 0,-1-1 0,1 1 0,0-1 0,-1 1 0,1-1 0,-1 1 0,1 0 0,-1-1 0,1 1 0,-1 0 0,0-1 0,1 1 0,-1 0 0,1 1 0,2 11 0,1 0 0,-1 1 0,-1-1 0,-1 1 0,0 0 0,0-1 0,-3 22 0,1 0 0,-10 378 0,4-325 0,-5-2 0,-38 146 0,30-163-455,2 1 0,-13 122 0,29-157-6371</inkml:trace>
</inkml:ink>
</file>

<file path=ppt/ink/ink2.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22T19:10:39.099"/>
    </inkml:context>
    <inkml:brush xml:id="br0">
      <inkml:brushProperty name="width" value="0.2" units="cm"/>
      <inkml:brushProperty name="height" value="0.2" units="cm"/>
      <inkml:brushProperty name="color" value="#CC0099"/>
    </inkml:brush>
  </inkml:definitions>
  <inkml:trace contextRef="#ctx0" brushRef="#br0">1 256 24575,'0'3'0,"0"-2"0,0 0 0,0 0 0,0-1 0,-1 1 0,2 0 0,-1 0 0,0 0 0,0-1 0,0 1 0,0 0 0,0 0 0,1-1 0,-1 1 0,0 0 0,1-1 0,-1 2 0,19 3 0,4-2 0,-1-2 0,1-1 0,-1-1 0,1 0 0,-1-2 0,29-7 0,133-44 0,-116 32 0,217-72 0,-231 81 0,13-5 0,68-36 0,-123 51-341,1 0 0,-1 1-1,25-2 1</inkml:trace>
</inkml:ink>
</file>

<file path=ppt/ink/ink3.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22T19:10:45.379"/>
    </inkml:context>
    <inkml:brush xml:id="br0">
      <inkml:brushProperty name="width" value="0.2" units="cm"/>
      <inkml:brushProperty name="height" value="0.2" units="cm"/>
      <inkml:brushProperty name="color" value="#CC0099"/>
    </inkml:brush>
  </inkml:definitions>
  <inkml:trace contextRef="#ctx0" brushRef="#br0">62 1045 24575,'0'-76'0,"3"-153"0,1 174 0,2 0 0,15-62 0,28-49 0,-40 143 0,1 1 0,1 0 0,1 1 0,0 0 0,19-22 0,-11 17 0,-4 5 0,25-25 0,-36 40 0,0 2 0,0-1 0,1 1 0,0 0 0,0 0 0,0 0 0,0 1 0,0 0 0,1 0 0,6-1 0,211-38 0,-189 36 0,-24 5 0,6-3 0,1 2 0,-1 1 0,19 0 0,-30 1 0,-1 1 0,1-1 0,-1 2 0,1-1 0,-1 0 0,0 1 0,1 0 0,-1 0 0,0 1 0,-1-1 0,1 1 0,0 0 0,-1 0 0,5 5 0,5 5 0,-1 1 0,0 1 0,-1 0 0,-1 1 0,-1 0 0,0 1 0,-1 0 0,0 1 0,-2-1 0,0 1 0,-1 1 0,4 19 0,-2 9 0,-1 0 0,-3 0 0,-3 86 0,-1-16 0,-3 60 0,2-171 0,0 0 0,0 1 0,-1-1 0,0 0 0,0 0 0,0 0 0,-1-1 0,0 1 0,0-1 0,-1 1 0,1-1 0,-1 0 0,0 0 0,-1 0 0,1-1 0,-6 5 0,-9 6 0,-1 0 0,-39 20 0,46-28 0,-8 4 0,-42 14 0,44-18 0,1 0 0,-33 18 0,50-25 0,1 1 0,-1-1 0,1 0 0,-1 1 0,1-1 0,-1 0 0,1 1 0,0-1 0,-1 0 0,1 1 0,-1-1 0,1 1 0,0-1 0,-1 1 0,1-1 0,0 1 0,0-1 0,-1 1 0,1-1 0,0 1 0,6 5 0,17-1 0,33-2 0,-44-4 0,0 1 0,-1 0 0,1 1 0,-1 1 0,1 0 0,-1 0 0,1 1 0,20 8 0,-17-3 0,-1-1 0,1 2 0,-2 0 0,1 0 0,-1 1 0,-1 1 0,17 18 0,24 28 0,-35-40 0,-1 2 0,0 0 0,24 38 0,-22-25 0,46 89 0,-59-105 0,0 0 0,0 1 0,-1-1 0,-2 1 0,1 0 0,0 19 0,-1 11 0,-5 77 0,1-107 0,-2 0 0,0 0 0,0-1 0,-2 1 0,0-1 0,-1 0 0,0-1 0,-11 18 0,4-10 0,0-2 0,-2 0 0,0 0 0,-1-2 0,-27 26 0,17-24 0,-1-1 0,-1-1 0,-1-1 0,0-2 0,-1-1 0,-1-1 0,0-2 0,-1-1 0,0-1 0,-1-2 0,-34 4 0,-23-3 0,0-4 0,-90-7 0,51-1 0,121 4 0,0-2 0,0 1 0,0-1 0,1-1 0,-1 1 0,0-1 0,1 0 0,0-1 0,-1 0 0,-9-6 0,12 6 0,0 0 0,1-1 0,-1 0 0,1 0 0,0 0 0,0-1 0,0 1 0,0-1 0,1 0 0,0 0 0,0 0 0,0 0 0,1-1 0,-3-6 0,-1-10-195,2 0 0,0-1 0,1 1 0,1-1 0,1 1 0,2-28 0</inkml:trace>
</inkml:ink>
</file>

<file path=ppt/ink/ink4.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22T19:10:47.361"/>
    </inkml:context>
    <inkml:brush xml:id="br0">
      <inkml:brushProperty name="width" value="0.2" units="cm"/>
      <inkml:brushProperty name="height" value="0.2" units="cm"/>
      <inkml:brushProperty name="color" value="#CC0099"/>
    </inkml:brush>
  </inkml:definitions>
  <inkml:trace contextRef="#ctx0" brushRef="#br0">1 0 24575,'3'1'0,"0"0"0,0 0 0,0 1 0,0-1 0,0 1 0,0-1 0,0 1 0,0 0 0,-1 0 0,1 0 0,-1 0 0,1 0 0,-1 1 0,0-1 0,0 1 0,2 3 0,5 4 0,14 19 0,0 0 0,23 41 0,-22-31 0,29 51 0,-3 3 0,-5 2 0,43 130 0,-24-6 0,14 40 0,35 57 0,-80-220 0,-32-92 0,1-1 0,-1 1 0,1 0 0,1-1 0,-1 1 0,0-1 0,1 1 0,0-1 0,-1 0 0,1 0 0,1 0 0,-1-1 0,0 1 0,1-1 0,-1 1 0,1-1 0,-1-1 0,1 1 0,0 0 0,0-1 0,0 0 0,5 2 0,9 0 0,0-1 0,-1-1 0,1 0 0,18-2 0,-4 0 0,25-1 0,0-2 0,-1-3 0,1-2 0,55-17 0,217-83 0,-258 86 0,-40 14 0,30-13 0,-59 21 29,1 0-1,0 0 1,-1 0-1,1-1 0,-1 1 1,0-1-1,1 1 1,-1-1-1,0 0 1,0 0-1,3-4 1,-5 5-95,1 0 0,-1 0 1,0-1-1,1 1 0,-1 0 1,0 0-1,0-1 0,0 1 1,0 0-1,0 0 1,0-1-1,0 1 0,-1 0 1,1 0-1,0-1 0,-1 1 1,1 0-1,-1 0 0,1 0 1,-1-1-1,1 1 1,-1 0-1,0 0 0,0 0 1,-1-1-1</inkml:trace>
</inkml:ink>
</file>

<file path=ppt/ink/ink5.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22T19:10:47.952"/>
    </inkml:context>
    <inkml:brush xml:id="br0">
      <inkml:brushProperty name="width" value="0.2" units="cm"/>
      <inkml:brushProperty name="height" value="0.2" units="cm"/>
      <inkml:brushProperty name="color" value="#CC0099"/>
    </inkml:brush>
  </inkml:definitions>
  <inkml:trace contextRef="#ctx0" brushRef="#br0">0 0 24575,'0'1'0,"0"1"0,1-1 0,-1 0 0,0 1 0,1-1 0,-1 0 0,1 0 0,-1 1 0,1-1 0,0 0 0,-1 0 0,1 0 0,0 0 0,0 0 0,1 1 0,7 10 0,30 52-62,-3 1 0,-3 2-1,39 112 1,47 225-401,-92-280 412,-5 1-1,9 180 1,-26 251 63,-12-102-1060,6-399-5241</inkml:trace>
</inkml:ink>
</file>

<file path=ppt/ink/ink6.xml><?xml version="1.0" encoding="utf-8"?>
<inkml:ink xmlns:inkml="http://www.w3.org/2003/InkML">
  <inkml:definitions>
    <inkml:context xml:id="ctx0">
      <inkml:inkSource xml:id="inkSrc0">
        <inkml:traceFormat>
          <inkml:channel name="X" type="integer" min="-2.14748E9" max="2.14748E9" units="cm"/>
          <inkml:channel name="Y" type="integer" min="-2.14748E9" max="2.14748E9" units="cm"/>
          <inkml:channel name="F" type="integer" max="32767" units="dev"/>
        </inkml:traceFormat>
        <inkml:channelProperties>
          <inkml:channelProperty channel="X" name="resolution" value="1000" units="1/cm"/>
          <inkml:channelProperty channel="Y" name="resolution" value="1000" units="1/cm"/>
          <inkml:channelProperty channel="F" name="resolution" value="0" units="1/dev"/>
        </inkml:channelProperties>
      </inkml:inkSource>
      <inkml:timestamp xml:id="ts0" timeString="2022-08-22T19:11:19.658"/>
    </inkml:context>
    <inkml:brush xml:id="br0">
      <inkml:brushProperty name="width" value="0.2" units="cm"/>
      <inkml:brushProperty name="height" value="0.2" units="cm"/>
      <inkml:brushProperty name="color" value="#CC0099"/>
    </inkml:brush>
  </inkml:definitions>
  <inkml:trace contextRef="#ctx0" brushRef="#br0">0 365 24575,'16'-14'0,"-10"10"0,-1-1 0,0 0 0,9-10 0,3-10 0,2 1 0,1 1 0,1 0 0,1 2 0,30-23 0,-36 32 0,1 0 0,0 2 0,0 0 0,1 0 0,1 2 0,21-7 0,-21 9 0,77-18 0,-68 17 0,44-15 0,-22 6 0,-41 13 0,0 1 0,0 0 0,0 1 0,1 0 0,-1 0 0,0 1 0,1 0 0,-1 1 0,0 0 0,1 0 0,-1 1 0,0 1 0,0-1 0,0 1 0,-1 1 0,1 0 0,-1 0 0,13 8 0,-11-4 0,0-1 0,-1 1 0,0 1 0,0 0 0,-1 0 0,0 1 0,-1 0 0,0 0 0,0 0 0,-1 1 0,-1 0 0,0 1 0,6 18 0,12 36 0,-15-48 0,-1 1 0,-1 1 0,-1-1 0,0 1 0,1 28 0,-8 206 0,2-238 0,-2-1 0,0 0 0,0 0 0,-2-1 0,0 1 0,0-1 0,-2 1 0,0-1 0,0-1 0,-1 1 0,-1-1 0,-13 18 0,5-12 0,-25 34 0,-3-3 0,-75 69 0,17-27 0,-42 34 0,101-93 0,21-15 0,-1-1 0,0 0 0,-1-2 0,-1-1 0,-36 15 0,46-24 0,0 1 0,0 1 0,-16 11 0,25-15 0,1 1 0,-1 0 0,1 1 0,0-1 0,0 1 0,1 0 0,-1 0 0,1 1 0,1-1 0,-5 7 0,7-10 0,1-1 0,-1 0 0,0 1 0,1-1 0,-1 1 0,1-1 0,-1 1 0,1 0 0,0-1 0,0 1 0,0-1 0,0 1 0,0 0 0,0-1 0,0 1 0,0-1 0,1 1 0,-1-1 0,0 1 0,1-1 0,0 3 0,1-2 0,-1 0 0,1 0 0,-1 0 0,1-1 0,0 1 0,0 0 0,0-1 0,0 1 0,0-1 0,0 1 0,0-1 0,4 1 0,5 3 0,0-2 0,1 1 0,0-2 0,21 3 0,97 4 0,180-10 0,-99-4 0,-183 3 0,0-1 0,49-12 0,-44 9 0,135-43 0,-133 36 217,-22 7-612,1 1-1,0 1 0,26-5 1</inkml:trace>
</inkml:ink>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3446398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20927749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3238773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718C361-3252-2D4C-995E-B4D1D8311966}"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29168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718C361-3252-2D4C-995E-B4D1D8311966}" type="datetimeFigureOut">
              <a:rPr lang="en-US" smtClean="0"/>
              <a:t>4/13/2023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39282117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718C361-3252-2D4C-995E-B4D1D8311966}"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361963276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718C361-3252-2D4C-995E-B4D1D8311966}" type="datetimeFigureOut">
              <a:rPr lang="en-US" smtClean="0"/>
              <a:t>4/13/2023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1535607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718C361-3252-2D4C-995E-B4D1D8311966}" type="datetimeFigureOut">
              <a:rPr lang="en-US" smtClean="0"/>
              <a:t>4/13/2023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8070178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718C361-3252-2D4C-995E-B4D1D8311966}" type="datetimeFigureOut">
              <a:rPr lang="en-US" smtClean="0"/>
              <a:t>4/13/2023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8498512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18C361-3252-2D4C-995E-B4D1D8311966}"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3325879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E718C361-3252-2D4C-995E-B4D1D8311966}" type="datetimeFigureOut">
              <a:rPr lang="en-US" smtClean="0"/>
              <a:t>4/13/2023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BCBFA4-8C0C-034B-AE94-C3702488B337}" type="slidenum">
              <a:rPr lang="en-US" smtClean="0"/>
              <a:t>‹#›</a:t>
            </a:fld>
            <a:endParaRPr lang="en-US"/>
          </a:p>
        </p:txBody>
      </p:sp>
    </p:spTree>
    <p:extLst>
      <p:ext uri="{BB962C8B-B14F-4D97-AF65-F5344CB8AC3E}">
        <p14:creationId xmlns:p14="http://schemas.microsoft.com/office/powerpoint/2010/main" val="1317287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18C361-3252-2D4C-995E-B4D1D8311966}" type="datetimeFigureOut">
              <a:rPr lang="en-US" smtClean="0"/>
              <a:t>4/13/2023</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3BCBFA4-8C0C-034B-AE94-C3702488B337}" type="slidenum">
              <a:rPr lang="en-US" smtClean="0"/>
              <a:t>‹#›</a:t>
            </a:fld>
            <a:endParaRPr lang="en-US"/>
          </a:p>
        </p:txBody>
      </p:sp>
    </p:spTree>
    <p:extLst>
      <p:ext uri="{BB962C8B-B14F-4D97-AF65-F5344CB8AC3E}">
        <p14:creationId xmlns:p14="http://schemas.microsoft.com/office/powerpoint/2010/main" val="6114839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slideLayout" Target="../slideLayouts/slideLayout1.xml"/><Relationship Id="rId1" Type="http://schemas.openxmlformats.org/officeDocument/2006/relationships/video" Target="https://www.youtube.com/embed/i2vVBITyd2M?feature=oembed"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openxmlformats.org/officeDocument/2006/relationships/image" Target="../media/image50.png"/><Relationship Id="rId13" Type="http://schemas.openxmlformats.org/officeDocument/2006/relationships/customXml" Target="../ink/ink6.xml"/><Relationship Id="rId7" Type="http://schemas.openxmlformats.org/officeDocument/2006/relationships/customXml" Target="../ink/ink3.xml"/><Relationship Id="rId12" Type="http://schemas.openxmlformats.org/officeDocument/2006/relationships/image" Target="../media/image23.png"/><Relationship Id="rId2" Type="http://schemas.openxmlformats.org/officeDocument/2006/relationships/customXml" Target="../ink/ink1.xml"/><Relationship Id="rId1" Type="http://schemas.openxmlformats.org/officeDocument/2006/relationships/slideLayout" Target="../slideLayouts/slideLayout1.xml"/><Relationship Id="rId6" Type="http://schemas.openxmlformats.org/officeDocument/2006/relationships/image" Target="../media/image20.png"/><Relationship Id="rId11" Type="http://schemas.openxmlformats.org/officeDocument/2006/relationships/customXml" Target="../ink/ink5.xml"/><Relationship Id="rId5" Type="http://schemas.openxmlformats.org/officeDocument/2006/relationships/customXml" Target="../ink/ink2.xml"/><Relationship Id="rId10" Type="http://schemas.openxmlformats.org/officeDocument/2006/relationships/image" Target="../media/image22.png"/><Relationship Id="rId4" Type="http://schemas.openxmlformats.org/officeDocument/2006/relationships/image" Target="../media/image19.png"/><Relationship Id="rId9" Type="http://schemas.openxmlformats.org/officeDocument/2006/relationships/customXml" Target="../ink/ink4.xml"/><Relationship Id="rId14" Type="http://schemas.openxmlformats.org/officeDocument/2006/relationships/image" Target="../media/image6.png"/></Relationships>
</file>

<file path=ppt/slides/_rels/slide1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slideLayout" Target="../slideLayouts/slideLayout1.xml"/><Relationship Id="rId1" Type="http://schemas.openxmlformats.org/officeDocument/2006/relationships/video" Target="https://player.vimeo.com/video/751844054?h=99ba78fd6f&amp;app_id=1229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9064B41C-0701-5845-8036-D67A0A8FD77F}"/>
              </a:ext>
            </a:extLst>
          </p:cNvPr>
          <p:cNvSpPr txBox="1"/>
          <p:nvPr/>
        </p:nvSpPr>
        <p:spPr>
          <a:xfrm>
            <a:off x="640842" y="1006525"/>
            <a:ext cx="4572000" cy="1569660"/>
          </a:xfrm>
          <a:prstGeom prst="rect">
            <a:avLst/>
          </a:prstGeom>
          <a:noFill/>
        </p:spPr>
        <p:txBody>
          <a:bodyPr wrap="square" lIns="91440" tIns="45720" rIns="91440" bIns="45720" rtlCol="0" anchor="t">
            <a:spAutoFit/>
          </a:bodyPr>
          <a:lstStyle/>
          <a:p>
            <a:r>
              <a:rPr lang="en-GB" sz="4800" b="1" dirty="0">
                <a:solidFill>
                  <a:srgbClr val="6E005A"/>
                </a:solidFill>
                <a:latin typeface="Poppins"/>
                <a:cs typeface="Poppins"/>
              </a:rPr>
              <a:t>Bridging the Health Gap</a:t>
            </a:r>
            <a:endParaRPr lang="en-GB" sz="4800" dirty="0">
              <a:solidFill>
                <a:srgbClr val="6E005A"/>
              </a:solidFill>
              <a:latin typeface="Poppins" pitchFamily="2" charset="77"/>
              <a:cs typeface="Poppins" pitchFamily="2" charset="77"/>
            </a:endParaRPr>
          </a:p>
        </p:txBody>
      </p:sp>
      <p:pic>
        <p:nvPicPr>
          <p:cNvPr id="10" name="Picture 9">
            <a:extLst>
              <a:ext uri="{FF2B5EF4-FFF2-40B4-BE49-F238E27FC236}">
                <a16:creationId xmlns:a16="http://schemas.microsoft.com/office/drawing/2014/main" id="{81A3A12E-3D5C-8643-BAF3-454B3806ADA8}"/>
              </a:ext>
            </a:extLst>
          </p:cNvPr>
          <p:cNvPicPr>
            <a:picLocks noChangeAspect="1"/>
          </p:cNvPicPr>
          <p:nvPr/>
        </p:nvPicPr>
        <p:blipFill>
          <a:blip r:embed="rId2"/>
          <a:stretch>
            <a:fillRect/>
          </a:stretch>
        </p:blipFill>
        <p:spPr>
          <a:xfrm>
            <a:off x="7591017" y="30992"/>
            <a:ext cx="1552983" cy="932887"/>
          </a:xfrm>
          <a:prstGeom prst="rect">
            <a:avLst/>
          </a:prstGeom>
        </p:spPr>
      </p:pic>
      <p:sp>
        <p:nvSpPr>
          <p:cNvPr id="5" name="TextBox 4">
            <a:extLst>
              <a:ext uri="{FF2B5EF4-FFF2-40B4-BE49-F238E27FC236}">
                <a16:creationId xmlns:a16="http://schemas.microsoft.com/office/drawing/2014/main" id="{E9917B68-F1A5-DD44-89BD-D2046C686829}"/>
              </a:ext>
            </a:extLst>
          </p:cNvPr>
          <p:cNvSpPr txBox="1"/>
          <p:nvPr/>
        </p:nvSpPr>
        <p:spPr>
          <a:xfrm>
            <a:off x="4407402" y="3019932"/>
            <a:ext cx="4332984" cy="2523768"/>
          </a:xfrm>
          <a:prstGeom prst="rect">
            <a:avLst/>
          </a:prstGeom>
          <a:noFill/>
        </p:spPr>
        <p:txBody>
          <a:bodyPr wrap="square" rtlCol="0">
            <a:spAutoFit/>
          </a:bodyPr>
          <a:lstStyle/>
          <a:p>
            <a:r>
              <a:rPr lang="en-GB" sz="2800" b="1" dirty="0">
                <a:solidFill>
                  <a:srgbClr val="CC0099"/>
                </a:solidFill>
                <a:latin typeface="Poppins" pitchFamily="2" charset="77"/>
                <a:cs typeface="Poppins" pitchFamily="2" charset="77"/>
              </a:rPr>
              <a:t>Holding conversations about health:  </a:t>
            </a:r>
          </a:p>
          <a:p>
            <a:r>
              <a:rPr lang="en-GB" sz="2800" dirty="0">
                <a:solidFill>
                  <a:srgbClr val="CC0099"/>
                </a:solidFill>
                <a:latin typeface="Poppins" pitchFamily="2" charset="77"/>
                <a:cs typeface="Poppins" pitchFamily="2" charset="77"/>
              </a:rPr>
              <a:t>A workshop for homelessness sector organisations.</a:t>
            </a:r>
          </a:p>
          <a:p>
            <a:endParaRPr lang="en-US" dirty="0"/>
          </a:p>
        </p:txBody>
      </p:sp>
      <p:pic>
        <p:nvPicPr>
          <p:cNvPr id="3" name="Picture 2">
            <a:extLst>
              <a:ext uri="{FF2B5EF4-FFF2-40B4-BE49-F238E27FC236}">
                <a16:creationId xmlns:a16="http://schemas.microsoft.com/office/drawing/2014/main" id="{0E69DD36-3CCE-0F46-8686-D7C6708673B6}"/>
              </a:ext>
            </a:extLst>
          </p:cNvPr>
          <p:cNvPicPr>
            <a:picLocks noChangeAspect="1"/>
          </p:cNvPicPr>
          <p:nvPr/>
        </p:nvPicPr>
        <p:blipFill>
          <a:blip r:embed="rId3"/>
          <a:stretch>
            <a:fillRect/>
          </a:stretch>
        </p:blipFill>
        <p:spPr>
          <a:xfrm>
            <a:off x="0" y="2673927"/>
            <a:ext cx="4407402" cy="4184073"/>
          </a:xfrm>
          <a:prstGeom prst="rect">
            <a:avLst/>
          </a:prstGeom>
        </p:spPr>
      </p:pic>
      <p:pic>
        <p:nvPicPr>
          <p:cNvPr id="2" name="Picture 1" descr="Logo&#10;&#10;Description automatically generated with medium confidence">
            <a:extLst>
              <a:ext uri="{FF2B5EF4-FFF2-40B4-BE49-F238E27FC236}">
                <a16:creationId xmlns:a16="http://schemas.microsoft.com/office/drawing/2014/main" id="{55B6461B-5245-8C86-AF9D-84094A496AB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56350" y="296776"/>
            <a:ext cx="1308100" cy="439420"/>
          </a:xfrm>
          <a:prstGeom prst="rect">
            <a:avLst/>
          </a:prstGeom>
        </p:spPr>
      </p:pic>
      <p:pic>
        <p:nvPicPr>
          <p:cNvPr id="4" name="Picture 3" descr="Logo, company name&#10;&#10;Description automatically generated">
            <a:extLst>
              <a:ext uri="{FF2B5EF4-FFF2-40B4-BE49-F238E27FC236}">
                <a16:creationId xmlns:a16="http://schemas.microsoft.com/office/drawing/2014/main" id="{CDB3ADEA-6A95-F418-7C1A-E313B95679D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934585" y="223116"/>
            <a:ext cx="1225550" cy="548640"/>
          </a:xfrm>
          <a:prstGeom prst="rect">
            <a:avLst/>
          </a:prstGeom>
        </p:spPr>
      </p:pic>
    </p:spTree>
    <p:extLst>
      <p:ext uri="{BB962C8B-B14F-4D97-AF65-F5344CB8AC3E}">
        <p14:creationId xmlns:p14="http://schemas.microsoft.com/office/powerpoint/2010/main" val="27905390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Film Clip</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Discussion</a:t>
            </a:r>
            <a:endParaRPr lang="en-US" sz="3200" dirty="0"/>
          </a:p>
          <a:p>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353962" y="1561324"/>
            <a:ext cx="8790038" cy="1477328"/>
          </a:xfrm>
          <a:prstGeom prst="rect">
            <a:avLst/>
          </a:prstGeom>
          <a:noFill/>
        </p:spPr>
        <p:txBody>
          <a:bodyPr wrap="square" rtlCol="0">
            <a:spAutoFit/>
          </a:bodyPr>
          <a:lstStyle/>
          <a:p>
            <a:r>
              <a:rPr lang="en-US" b="1" dirty="0">
                <a:latin typeface="Noto Sans" panose="020B0502040504020204" pitchFamily="34" charset="0"/>
                <a:ea typeface="Noto Sans" panose="020B0502040504020204" pitchFamily="34" charset="0"/>
                <a:cs typeface="Noto Sans" panose="020B0502040504020204" pitchFamily="34" charset="0"/>
              </a:rPr>
              <a:t>5 minutes</a:t>
            </a:r>
          </a:p>
          <a:p>
            <a:endParaRPr lang="en-US" dirty="0">
              <a:latin typeface="Noto Sans" panose="020B0502040504020204" pitchFamily="34" charset="0"/>
              <a:ea typeface="Noto Sans" panose="020B0502040504020204" pitchFamily="34" charset="0"/>
              <a:cs typeface="Noto Sans" panose="020B0502040504020204" pitchFamily="34" charset="0"/>
            </a:endParaRPr>
          </a:p>
          <a:p>
            <a:endParaRPr lang="en-US" dirty="0">
              <a:latin typeface="Noto Sans" panose="020B0502040504020204" pitchFamily="34" charset="0"/>
              <a:ea typeface="Noto Sans" panose="020B0502040504020204" pitchFamily="34" charset="0"/>
              <a:cs typeface="Noto Sans" panose="020B0502040504020204" pitchFamily="34" charset="0"/>
            </a:endParaRPr>
          </a:p>
          <a:p>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endParaRPr lang="en-GB" dirty="0">
              <a:latin typeface="Noto Sans" panose="020B0502040504020204" pitchFamily="34" charset="0"/>
              <a:ea typeface="Noto Sans" panose="020B0502040504020204" pitchFamily="34" charset="0"/>
              <a:cs typeface="Noto Sans" panose="020B0502040504020204" pitchFamily="34" charset="0"/>
            </a:endParaRPr>
          </a:p>
        </p:txBody>
      </p:sp>
      <p:sp>
        <p:nvSpPr>
          <p:cNvPr id="4" name="Rectangle: Rounded Corners 3">
            <a:extLst>
              <a:ext uri="{FF2B5EF4-FFF2-40B4-BE49-F238E27FC236}">
                <a16:creationId xmlns:a16="http://schemas.microsoft.com/office/drawing/2014/main" id="{5F318F4E-7A6B-6753-D73C-3B06460DF565}"/>
              </a:ext>
            </a:extLst>
          </p:cNvPr>
          <p:cNvSpPr/>
          <p:nvPr/>
        </p:nvSpPr>
        <p:spPr>
          <a:xfrm>
            <a:off x="902418" y="2548900"/>
            <a:ext cx="3008363" cy="3276244"/>
          </a:xfrm>
          <a:prstGeom prst="roundRect">
            <a:avLst/>
          </a:prstGeom>
          <a:solidFill>
            <a:srgbClr val="AEE5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Text Box 2">
            <a:extLst>
              <a:ext uri="{FF2B5EF4-FFF2-40B4-BE49-F238E27FC236}">
                <a16:creationId xmlns:a16="http://schemas.microsoft.com/office/drawing/2014/main" id="{7E6A0F21-121D-F937-56B6-457D97C1143B}"/>
              </a:ext>
            </a:extLst>
          </p:cNvPr>
          <p:cNvSpPr txBox="1">
            <a:spLocks noChangeArrowheads="1"/>
          </p:cNvSpPr>
          <p:nvPr/>
        </p:nvSpPr>
        <p:spPr bwMode="auto">
          <a:xfrm>
            <a:off x="997981" y="3286349"/>
            <a:ext cx="2817235" cy="2010327"/>
          </a:xfrm>
          <a:prstGeom prst="rect">
            <a:avLst/>
          </a:prstGeom>
          <a:solidFill>
            <a:srgbClr val="AEE5FF"/>
          </a:solidFill>
          <a:ln w="9525">
            <a:solidFill>
              <a:srgbClr val="AEE5FF"/>
            </a:solidFill>
            <a:miter lim="800000"/>
            <a:headEnd/>
            <a:tailEnd/>
          </a:ln>
        </p:spPr>
        <p:txBody>
          <a:bodyPr rot="0" vert="horz" wrap="square" lIns="91440" tIns="45720" rIns="91440" bIns="45720" anchor="t" anchorCtr="0">
            <a:noAutofit/>
          </a:bodyPr>
          <a:lstStyle/>
          <a:p>
            <a:pPr algn="ctr"/>
            <a:r>
              <a:rPr lang="en-US" sz="2200" dirty="0">
                <a:latin typeface="Noto Sans" panose="020B0502040504020204" pitchFamily="34" charset="0"/>
                <a:ea typeface="Noto Sans" panose="020B0502040504020204" pitchFamily="34" charset="0"/>
                <a:cs typeface="Noto Sans" panose="020B0502040504020204" pitchFamily="34" charset="0"/>
              </a:rPr>
              <a:t>What barriers to accessing healthcare services were raised in the film?</a:t>
            </a:r>
          </a:p>
        </p:txBody>
      </p:sp>
      <p:sp>
        <p:nvSpPr>
          <p:cNvPr id="6" name="Rectangle: Rounded Corners 5">
            <a:extLst>
              <a:ext uri="{FF2B5EF4-FFF2-40B4-BE49-F238E27FC236}">
                <a16:creationId xmlns:a16="http://schemas.microsoft.com/office/drawing/2014/main" id="{DB161E6E-1FB9-670F-7B16-4A04773D0CF7}"/>
              </a:ext>
            </a:extLst>
          </p:cNvPr>
          <p:cNvSpPr/>
          <p:nvPr/>
        </p:nvSpPr>
        <p:spPr>
          <a:xfrm>
            <a:off x="5145350" y="2548900"/>
            <a:ext cx="3008363" cy="3276244"/>
          </a:xfrm>
          <a:prstGeom prst="roundRect">
            <a:avLst/>
          </a:prstGeom>
          <a:solidFill>
            <a:srgbClr val="AEE5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Text Box 2">
            <a:extLst>
              <a:ext uri="{FF2B5EF4-FFF2-40B4-BE49-F238E27FC236}">
                <a16:creationId xmlns:a16="http://schemas.microsoft.com/office/drawing/2014/main" id="{43D93420-500F-D664-B55B-56F489CC2E25}"/>
              </a:ext>
            </a:extLst>
          </p:cNvPr>
          <p:cNvSpPr txBox="1">
            <a:spLocks noChangeArrowheads="1"/>
          </p:cNvSpPr>
          <p:nvPr/>
        </p:nvSpPr>
        <p:spPr bwMode="auto">
          <a:xfrm>
            <a:off x="5240913" y="2970190"/>
            <a:ext cx="2817235" cy="2567086"/>
          </a:xfrm>
          <a:prstGeom prst="rect">
            <a:avLst/>
          </a:prstGeom>
          <a:solidFill>
            <a:srgbClr val="AEE5FF"/>
          </a:solidFill>
          <a:ln w="9525">
            <a:solidFill>
              <a:srgbClr val="AEE5FF"/>
            </a:solidFill>
            <a:miter lim="800000"/>
            <a:headEnd/>
            <a:tailEnd/>
          </a:ln>
        </p:spPr>
        <p:txBody>
          <a:bodyPr rot="0" vert="horz" wrap="square" lIns="91440" tIns="45720" rIns="91440" bIns="45720" anchor="t" anchorCtr="0">
            <a:noAutofit/>
          </a:bodyPr>
          <a:lstStyle/>
          <a:p>
            <a:pPr algn="ctr"/>
            <a:r>
              <a:rPr lang="en-US" sz="2200" dirty="0">
                <a:latin typeface="Noto Sans" panose="020B0502040504020204" pitchFamily="34" charset="0"/>
                <a:ea typeface="Noto Sans" panose="020B0502040504020204" pitchFamily="34" charset="0"/>
                <a:cs typeface="Noto Sans" panose="020B0502040504020204" pitchFamily="34" charset="0"/>
              </a:rPr>
              <a:t>What other barriers might people experiencing homelessness face when accessing healthcare services?</a:t>
            </a:r>
          </a:p>
        </p:txBody>
      </p:sp>
    </p:spTree>
    <p:extLst>
      <p:ext uri="{BB962C8B-B14F-4D97-AF65-F5344CB8AC3E}">
        <p14:creationId xmlns:p14="http://schemas.microsoft.com/office/powerpoint/2010/main" val="38557794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Barriers to accessing healthcare</a:t>
            </a:r>
            <a:br>
              <a:rPr lang="en-GB" sz="3200" b="1" dirty="0">
                <a:solidFill>
                  <a:srgbClr val="6E005A"/>
                </a:solidFill>
                <a:latin typeface="Poppins" pitchFamily="2" charset="77"/>
                <a:cs typeface="Poppins" pitchFamily="2" charset="77"/>
              </a:rPr>
            </a:br>
            <a:endParaRPr lang="en-US" sz="3200" dirty="0"/>
          </a:p>
          <a:p>
            <a:endParaRPr lang="en-GB" sz="3200" dirty="0">
              <a:solidFill>
                <a:srgbClr val="CC0099"/>
              </a:solidFill>
              <a:latin typeface="Poppins" pitchFamily="2" charset="77"/>
              <a:cs typeface="Poppins" pitchFamily="2" charset="77"/>
            </a:endParaRPr>
          </a:p>
        </p:txBody>
      </p:sp>
      <p:sp>
        <p:nvSpPr>
          <p:cNvPr id="5" name="Content Placeholder 4">
            <a:extLst>
              <a:ext uri="{FF2B5EF4-FFF2-40B4-BE49-F238E27FC236}">
                <a16:creationId xmlns:a16="http://schemas.microsoft.com/office/drawing/2014/main" id="{9272D863-B620-28D2-0848-CD61505791E9}"/>
              </a:ext>
            </a:extLst>
          </p:cNvPr>
          <p:cNvSpPr>
            <a:spLocks noGrp="1"/>
          </p:cNvSpPr>
          <p:nvPr>
            <p:ph sz="half" idx="1"/>
          </p:nvPr>
        </p:nvSpPr>
        <p:spPr/>
        <p:txBody>
          <a:bodyPr>
            <a:normAutofit fontScale="92500" lnSpcReduction="10000"/>
          </a:bodyPr>
          <a:lstStyle/>
          <a:p>
            <a:r>
              <a:rPr lang="en-GB" dirty="0">
                <a:latin typeface="Noto Sans" panose="020B0502040504020204" pitchFamily="34" charset="0"/>
                <a:ea typeface="Noto Sans" panose="020B0502040504020204" pitchFamily="34" charset="0"/>
                <a:cs typeface="Noto Sans" panose="020B0502040504020204" pitchFamily="34" charset="0"/>
              </a:rPr>
              <a:t>Stigma</a:t>
            </a:r>
          </a:p>
          <a:p>
            <a:r>
              <a:rPr lang="en-GB" dirty="0">
                <a:latin typeface="Noto Sans" panose="020B0502040504020204" pitchFamily="34" charset="0"/>
                <a:ea typeface="Noto Sans" panose="020B0502040504020204" pitchFamily="34" charset="0"/>
                <a:cs typeface="Noto Sans" panose="020B0502040504020204" pitchFamily="34" charset="0"/>
              </a:rPr>
              <a:t>Fear</a:t>
            </a:r>
          </a:p>
          <a:p>
            <a:r>
              <a:rPr lang="en-GB" dirty="0">
                <a:latin typeface="Noto Sans" panose="020B0502040504020204" pitchFamily="34" charset="0"/>
                <a:ea typeface="Noto Sans" panose="020B0502040504020204" pitchFamily="34" charset="0"/>
                <a:cs typeface="Noto Sans" panose="020B0502040504020204" pitchFamily="34" charset="0"/>
              </a:rPr>
              <a:t>Previous negative experiences</a:t>
            </a:r>
          </a:p>
          <a:p>
            <a:r>
              <a:rPr lang="en-GB" dirty="0">
                <a:latin typeface="Noto Sans" panose="020B0502040504020204" pitchFamily="34" charset="0"/>
                <a:ea typeface="Noto Sans" panose="020B0502040504020204" pitchFamily="34" charset="0"/>
                <a:cs typeface="Noto Sans" panose="020B0502040504020204" pitchFamily="34" charset="0"/>
              </a:rPr>
              <a:t>Lack of address to register with GP (not needed but often demanded)</a:t>
            </a:r>
          </a:p>
          <a:p>
            <a:r>
              <a:rPr lang="en-GB" dirty="0">
                <a:latin typeface="Noto Sans" panose="020B0502040504020204" pitchFamily="34" charset="0"/>
                <a:ea typeface="Noto Sans" panose="020B0502040504020204" pitchFamily="34" charset="0"/>
                <a:cs typeface="Noto Sans" panose="020B0502040504020204" pitchFamily="34" charset="0"/>
              </a:rPr>
              <a:t>Lack of fixed address for correspondence</a:t>
            </a:r>
          </a:p>
        </p:txBody>
      </p:sp>
      <p:sp>
        <p:nvSpPr>
          <p:cNvPr id="6" name="Content Placeholder 5">
            <a:extLst>
              <a:ext uri="{FF2B5EF4-FFF2-40B4-BE49-F238E27FC236}">
                <a16:creationId xmlns:a16="http://schemas.microsoft.com/office/drawing/2014/main" id="{448D3D1B-AF3B-BBB5-1A95-19D2F581E2F5}"/>
              </a:ext>
            </a:extLst>
          </p:cNvPr>
          <p:cNvSpPr>
            <a:spLocks noGrp="1"/>
          </p:cNvSpPr>
          <p:nvPr>
            <p:ph sz="half" idx="2"/>
          </p:nvPr>
        </p:nvSpPr>
        <p:spPr/>
        <p:txBody>
          <a:bodyPr>
            <a:normAutofit fontScale="92500" lnSpcReduction="10000"/>
          </a:bodyPr>
          <a:lstStyle/>
          <a:p>
            <a:r>
              <a:rPr lang="en-GB" dirty="0">
                <a:latin typeface="Noto Sans" panose="020B0502040504020204" pitchFamily="34" charset="0"/>
                <a:ea typeface="Noto Sans" panose="020B0502040504020204" pitchFamily="34" charset="0"/>
                <a:cs typeface="Noto Sans" panose="020B0502040504020204" pitchFamily="34" charset="0"/>
              </a:rPr>
              <a:t>Conflicting priorities: need to find sleeping site, money, food substance misuse etc</a:t>
            </a:r>
          </a:p>
          <a:p>
            <a:r>
              <a:rPr lang="en-GB" dirty="0">
                <a:latin typeface="Noto Sans" panose="020B0502040504020204" pitchFamily="34" charset="0"/>
                <a:ea typeface="Noto Sans" panose="020B0502040504020204" pitchFamily="34" charset="0"/>
                <a:cs typeface="Noto Sans" panose="020B0502040504020204" pitchFamily="34" charset="0"/>
              </a:rPr>
              <a:t>Multiple health support needs</a:t>
            </a:r>
          </a:p>
          <a:p>
            <a:r>
              <a:rPr lang="en-GB" dirty="0">
                <a:latin typeface="Noto Sans" panose="020B0502040504020204" pitchFamily="34" charset="0"/>
                <a:ea typeface="Noto Sans" panose="020B0502040504020204" pitchFamily="34" charset="0"/>
                <a:cs typeface="Noto Sans" panose="020B0502040504020204" pitchFamily="34" charset="0"/>
              </a:rPr>
              <a:t>Cost of travel to appointments</a:t>
            </a:r>
          </a:p>
          <a:p>
            <a:r>
              <a:rPr lang="en-GB" dirty="0">
                <a:latin typeface="Noto Sans" panose="020B0502040504020204" pitchFamily="34" charset="0"/>
                <a:ea typeface="Noto Sans" panose="020B0502040504020204" pitchFamily="34" charset="0"/>
                <a:cs typeface="Noto Sans" panose="020B0502040504020204" pitchFamily="34" charset="0"/>
              </a:rPr>
              <a:t>Waiting times</a:t>
            </a:r>
          </a:p>
          <a:p>
            <a:r>
              <a:rPr lang="en-GB" dirty="0">
                <a:latin typeface="Noto Sans" panose="020B0502040504020204" pitchFamily="34" charset="0"/>
                <a:ea typeface="Noto Sans" panose="020B0502040504020204" pitchFamily="34" charset="0"/>
                <a:cs typeface="Noto Sans" panose="020B0502040504020204" pitchFamily="34" charset="0"/>
              </a:rPr>
              <a:t>Lack of confidence</a:t>
            </a:r>
          </a:p>
          <a:p>
            <a:r>
              <a:rPr lang="en-GB" dirty="0">
                <a:latin typeface="Noto Sans" panose="020B0502040504020204" pitchFamily="34" charset="0"/>
                <a:ea typeface="Noto Sans" panose="020B0502040504020204" pitchFamily="34" charset="0"/>
                <a:cs typeface="Noto Sans" panose="020B0502040504020204" pitchFamily="34" charset="0"/>
              </a:rPr>
              <a:t>There will be others…</a:t>
            </a:r>
          </a:p>
          <a:p>
            <a:endParaRPr lang="en-GB" dirty="0"/>
          </a:p>
        </p:txBody>
      </p:sp>
    </p:spTree>
    <p:extLst>
      <p:ext uri="{BB962C8B-B14F-4D97-AF65-F5344CB8AC3E}">
        <p14:creationId xmlns:p14="http://schemas.microsoft.com/office/powerpoint/2010/main" val="28341188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Film Clip</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Clarissa</a:t>
            </a:r>
            <a:endParaRPr lang="en-US" sz="3200" dirty="0"/>
          </a:p>
          <a:p>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176981" y="1608237"/>
            <a:ext cx="4861744" cy="5632311"/>
          </a:xfrm>
          <a:prstGeom prst="rect">
            <a:avLst/>
          </a:prstGeom>
          <a:noFill/>
        </p:spPr>
        <p:txBody>
          <a:bodyPr wrap="square" lIns="91440" tIns="45720" rIns="91440" bIns="45720" rtlCol="0" anchor="t">
            <a:spAutoFit/>
          </a:bodyPr>
          <a:lstStyle/>
          <a:p>
            <a:pPr marL="285750" indent="-285750" algn="l">
              <a:buFont typeface="Arial" panose="020B0604020202020204" pitchFamily="34" charset="0"/>
              <a:buChar char="•"/>
            </a:pPr>
            <a:r>
              <a:rPr lang="en-US" dirty="0">
                <a:latin typeface="Noto Sans" panose="020B0502040504020204" pitchFamily="34" charset="0"/>
                <a:ea typeface="Noto Sans" panose="020B0502040504020204" pitchFamily="34" charset="0"/>
                <a:cs typeface="Noto Sans" panose="020B0502040504020204" pitchFamily="34" charset="0"/>
              </a:rPr>
              <a:t>Clarissa is a film about a woman experiencing homelessness. </a:t>
            </a:r>
            <a:r>
              <a:rPr lang="en-US" b="0" i="0" dirty="0">
                <a:solidFill>
                  <a:srgbClr val="222222"/>
                </a:solidFill>
                <a:effectLst/>
                <a:latin typeface="Noto Sans" panose="020B0502040504020204" pitchFamily="34" charset="0"/>
                <a:ea typeface="Noto Sans" panose="020B0502040504020204" pitchFamily="34" charset="0"/>
                <a:cs typeface="Noto Sans" panose="020B0502040504020204" pitchFamily="34" charset="0"/>
              </a:rPr>
              <a:t>It was created to improve the health of people affected by homelessness, through better understanding of their experiences. </a:t>
            </a:r>
          </a:p>
          <a:p>
            <a:pPr algn="l"/>
            <a:endParaRPr lang="en-US" dirty="0">
              <a:solidFill>
                <a:srgbClr val="222222"/>
              </a:solidFill>
              <a:latin typeface="Noto Sans" panose="020B0502040504020204" pitchFamily="34" charset="0"/>
              <a:ea typeface="Noto Sans" panose="020B0502040504020204" pitchFamily="34" charset="0"/>
              <a:cs typeface="Noto Sans" panose="020B0502040504020204" pitchFamily="34" charset="0"/>
            </a:endParaRPr>
          </a:p>
          <a:p>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dirty="0">
                <a:latin typeface="Noto Sans"/>
                <a:ea typeface="Noto Sans"/>
                <a:cs typeface="Noto Sans"/>
              </a:rPr>
              <a:t>The film was made by Groundswell who are a charity that aims to create solutions to end homelessness that come directly from people who have been homeless. They have a strong focus on health and deliver a range of resources including information leaflets, training and a Homeless Health Peer Advocacy service. </a:t>
            </a:r>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endParaRPr lang="en-US" dirty="0">
              <a:latin typeface="Noto Sans" panose="020B0502040504020204" pitchFamily="34" charset="0"/>
              <a:ea typeface="Noto Sans" panose="020B0502040504020204" pitchFamily="34" charset="0"/>
              <a:cs typeface="Noto Sans" panose="020B0502040504020204" pitchFamily="34" charset="0"/>
            </a:endParaRPr>
          </a:p>
          <a:p>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endParaRPr lang="en-GB" dirty="0">
              <a:latin typeface="Noto Sans" panose="020B0502040504020204" pitchFamily="34" charset="0"/>
              <a:ea typeface="Noto Sans" panose="020B0502040504020204" pitchFamily="34" charset="0"/>
              <a:cs typeface="Noto Sans" panose="020B0502040504020204" pitchFamily="34" charset="0"/>
            </a:endParaRPr>
          </a:p>
        </p:txBody>
      </p:sp>
      <p:sp>
        <p:nvSpPr>
          <p:cNvPr id="4" name="Rectangle: Rounded Corners 3">
            <a:extLst>
              <a:ext uri="{FF2B5EF4-FFF2-40B4-BE49-F238E27FC236}">
                <a16:creationId xmlns:a16="http://schemas.microsoft.com/office/drawing/2014/main" id="{59701FEE-5E16-38E0-BCF4-C8AA5E69CD72}"/>
              </a:ext>
            </a:extLst>
          </p:cNvPr>
          <p:cNvSpPr/>
          <p:nvPr/>
        </p:nvSpPr>
        <p:spPr>
          <a:xfrm>
            <a:off x="5458961" y="1780124"/>
            <a:ext cx="3117533" cy="4269797"/>
          </a:xfrm>
          <a:prstGeom prst="roundRect">
            <a:avLst/>
          </a:prstGeom>
          <a:solidFill>
            <a:srgbClr val="E6E6E6"/>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Text Box 2">
            <a:extLst>
              <a:ext uri="{FF2B5EF4-FFF2-40B4-BE49-F238E27FC236}">
                <a16:creationId xmlns:a16="http://schemas.microsoft.com/office/drawing/2014/main" id="{5C97E928-DEAD-D33E-DD7A-A26E3DC918C8}"/>
              </a:ext>
            </a:extLst>
          </p:cNvPr>
          <p:cNvSpPr txBox="1">
            <a:spLocks noChangeArrowheads="1"/>
          </p:cNvSpPr>
          <p:nvPr/>
        </p:nvSpPr>
        <p:spPr bwMode="auto">
          <a:xfrm>
            <a:off x="5611043" y="1993400"/>
            <a:ext cx="2813367" cy="3393303"/>
          </a:xfrm>
          <a:prstGeom prst="rect">
            <a:avLst/>
          </a:prstGeom>
          <a:solidFill>
            <a:srgbClr val="E6E6E6"/>
          </a:solidFill>
          <a:ln w="9525">
            <a:solidFill>
              <a:srgbClr val="E6E6E6"/>
            </a:solidFill>
            <a:miter lim="800000"/>
            <a:headEnd/>
            <a:tailEnd/>
          </a:ln>
        </p:spPr>
        <p:txBody>
          <a:bodyPr rot="0" vert="horz" wrap="square" lIns="91440" tIns="45720" rIns="91440" bIns="45720" anchor="t" anchorCtr="0">
            <a:noAutofit/>
          </a:bodyPr>
          <a:lstStyle/>
          <a:p>
            <a:r>
              <a:rPr lang="en-US" b="1" dirty="0">
                <a:latin typeface="Noto Sans" panose="020B0502040504020204" pitchFamily="34" charset="0"/>
                <a:ea typeface="Noto Sans" panose="020B0502040504020204" pitchFamily="34" charset="0"/>
                <a:cs typeface="Noto Sans" panose="020B0502040504020204" pitchFamily="34" charset="0"/>
              </a:rPr>
              <a:t>CONTENT WARNING</a:t>
            </a:r>
          </a:p>
          <a:p>
            <a:pPr algn="ctr"/>
            <a:r>
              <a:rPr lang="en-US" dirty="0">
                <a:latin typeface="Noto Sans" panose="020B0502040504020204" pitchFamily="34" charset="0"/>
                <a:ea typeface="Noto Sans" panose="020B0502040504020204" pitchFamily="34" charset="0"/>
                <a:cs typeface="Noto Sans" panose="020B0502040504020204" pitchFamily="34" charset="0"/>
              </a:rPr>
              <a:t>Clarissa explores themes relating to childhood abuse, drug taking and drug dependency. The sections we are watching </a:t>
            </a:r>
            <a:r>
              <a:rPr lang="en-US" b="1" dirty="0">
                <a:latin typeface="Noto Sans" panose="020B0502040504020204" pitchFamily="34" charset="0"/>
                <a:ea typeface="Noto Sans" panose="020B0502040504020204" pitchFamily="34" charset="0"/>
                <a:cs typeface="Noto Sans" panose="020B0502040504020204" pitchFamily="34" charset="0"/>
              </a:rPr>
              <a:t>do not contain </a:t>
            </a:r>
            <a:r>
              <a:rPr lang="en-US" dirty="0">
                <a:latin typeface="Noto Sans" panose="020B0502040504020204" pitchFamily="34" charset="0"/>
                <a:ea typeface="Noto Sans" panose="020B0502040504020204" pitchFamily="34" charset="0"/>
                <a:cs typeface="Noto Sans" panose="020B0502040504020204" pitchFamily="34" charset="0"/>
              </a:rPr>
              <a:t>these scenes. If you need further support in relation to these issues, please discuss this with your manager.</a:t>
            </a:r>
            <a:endParaRPr lang="en-US" b="0" i="0" dirty="0">
              <a:solidFill>
                <a:srgbClr val="222222"/>
              </a:solidFill>
              <a:effectLst/>
              <a:latin typeface="Noto Sans" panose="020B0502040504020204" pitchFamily="34" charset="0"/>
              <a:ea typeface="Noto Sans" panose="020B0502040504020204" pitchFamily="34" charset="0"/>
              <a:cs typeface="Noto Sans" panose="020B0502040504020204" pitchFamily="34" charset="0"/>
            </a:endParaRPr>
          </a:p>
          <a:p>
            <a:pPr>
              <a:lnSpc>
                <a:spcPct val="107000"/>
              </a:lnSpc>
              <a:spcAft>
                <a:spcPts val="800"/>
              </a:spcAft>
            </a:pPr>
            <a:r>
              <a:rPr lang="en-GB" sz="1100" b="1" dirty="0">
                <a:effectLst/>
                <a:latin typeface="Noto Sans" panose="020B0502040504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00" dirty="0">
                <a:effectLst/>
                <a:latin typeface="Noto Sans" panose="020B0502040504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27217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Film Clip</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Clarissa</a:t>
            </a:r>
            <a:endParaRPr lang="en-US" sz="3200" dirty="0"/>
          </a:p>
          <a:p>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176981" y="1545191"/>
            <a:ext cx="8790038" cy="2585323"/>
          </a:xfrm>
          <a:prstGeom prst="rect">
            <a:avLst/>
          </a:prstGeom>
          <a:noFill/>
        </p:spPr>
        <p:txBody>
          <a:bodyPr wrap="square" lIns="91440" tIns="45720" rIns="91440" bIns="45720" rtlCol="0" anchor="t">
            <a:spAutoFit/>
          </a:bodyPr>
          <a:lstStyle/>
          <a:p>
            <a:pPr marL="285750" indent="-285750">
              <a:buFont typeface="Arial" panose="020B0604020202020204" pitchFamily="34" charset="0"/>
              <a:buChar char="•"/>
            </a:pPr>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sz="2400" dirty="0">
                <a:latin typeface="Noto Sans" panose="020B0502040504020204" pitchFamily="34" charset="0"/>
                <a:ea typeface="Noto Sans" panose="020B0502040504020204" pitchFamily="34" charset="0"/>
                <a:cs typeface="Noto Sans" panose="020B0502040504020204" pitchFamily="34" charset="0"/>
              </a:rPr>
              <a:t>The extract shows some interactions between an outreach worker and the main character.</a:t>
            </a:r>
          </a:p>
          <a:p>
            <a:endParaRPr lang="en-US" sz="2400"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sz="2400" dirty="0">
                <a:latin typeface="Noto Sans" panose="020B0502040504020204" pitchFamily="34" charset="0"/>
                <a:ea typeface="Noto Sans" panose="020B0502040504020204" pitchFamily="34" charset="0"/>
                <a:cs typeface="Noto Sans" panose="020B0502040504020204" pitchFamily="34" charset="0"/>
              </a:rPr>
              <a:t>We are </a:t>
            </a:r>
            <a:r>
              <a:rPr lang="en-US" sz="2400" b="1" dirty="0">
                <a:latin typeface="Noto Sans" panose="020B0502040504020204" pitchFamily="34" charset="0"/>
                <a:ea typeface="Noto Sans" panose="020B0502040504020204" pitchFamily="34" charset="0"/>
                <a:cs typeface="Noto Sans" panose="020B0502040504020204" pitchFamily="34" charset="0"/>
              </a:rPr>
              <a:t>not</a:t>
            </a:r>
            <a:r>
              <a:rPr lang="en-US" sz="2400" dirty="0">
                <a:latin typeface="Noto Sans" panose="020B0502040504020204" pitchFamily="34" charset="0"/>
                <a:ea typeface="Noto Sans" panose="020B0502040504020204" pitchFamily="34" charset="0"/>
                <a:cs typeface="Noto Sans" panose="020B0502040504020204" pitchFamily="34" charset="0"/>
              </a:rPr>
              <a:t> suggesting that this is good practice.</a:t>
            </a:r>
          </a:p>
          <a:p>
            <a:endParaRPr lang="en-US" sz="2400"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sz="2400" dirty="0">
                <a:latin typeface="Noto Sans" panose="020B0502040504020204" pitchFamily="34" charset="0"/>
                <a:ea typeface="Noto Sans" panose="020B0502040504020204" pitchFamily="34" charset="0"/>
                <a:cs typeface="Noto Sans" panose="020B0502040504020204" pitchFamily="34" charset="0"/>
              </a:rPr>
              <a:t>Watch the clip and think about:</a:t>
            </a:r>
          </a:p>
        </p:txBody>
      </p:sp>
      <p:sp>
        <p:nvSpPr>
          <p:cNvPr id="4" name="Rectangle: Rounded Corners 3">
            <a:extLst>
              <a:ext uri="{FF2B5EF4-FFF2-40B4-BE49-F238E27FC236}">
                <a16:creationId xmlns:a16="http://schemas.microsoft.com/office/drawing/2014/main" id="{D817A2C8-4BC4-BF54-FC2C-DE82FDCEF80D}"/>
              </a:ext>
            </a:extLst>
          </p:cNvPr>
          <p:cNvSpPr/>
          <p:nvPr/>
        </p:nvSpPr>
        <p:spPr>
          <a:xfrm>
            <a:off x="777803" y="4259777"/>
            <a:ext cx="1911012" cy="2128119"/>
          </a:xfrm>
          <a:prstGeom prst="roundRect">
            <a:avLst/>
          </a:prstGeom>
          <a:solidFill>
            <a:srgbClr val="EBCCF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Text Box 2">
            <a:extLst>
              <a:ext uri="{FF2B5EF4-FFF2-40B4-BE49-F238E27FC236}">
                <a16:creationId xmlns:a16="http://schemas.microsoft.com/office/drawing/2014/main" id="{E9AC805B-6D44-81DC-D126-0793A0DD6546}"/>
              </a:ext>
            </a:extLst>
          </p:cNvPr>
          <p:cNvSpPr txBox="1">
            <a:spLocks noChangeArrowheads="1"/>
          </p:cNvSpPr>
          <p:nvPr/>
        </p:nvSpPr>
        <p:spPr bwMode="auto">
          <a:xfrm>
            <a:off x="866775" y="4486685"/>
            <a:ext cx="1743075" cy="1674302"/>
          </a:xfrm>
          <a:prstGeom prst="rect">
            <a:avLst/>
          </a:prstGeom>
          <a:solidFill>
            <a:srgbClr val="EBCCFD"/>
          </a:solidFill>
          <a:ln w="9525">
            <a:solidFill>
              <a:srgbClr val="EBCCFD"/>
            </a:solidFill>
            <a:miter lim="800000"/>
            <a:headEnd/>
            <a:tailEnd/>
          </a:ln>
        </p:spPr>
        <p:txBody>
          <a:bodyPr rot="0" vert="horz" wrap="square" lIns="91440" tIns="45720" rIns="91440" bIns="45720" anchor="t" anchorCtr="0">
            <a:noAutofit/>
          </a:bodyPr>
          <a:lstStyle/>
          <a:p>
            <a:pPr algn="ctr"/>
            <a:r>
              <a:rPr lang="en-US" sz="1600" dirty="0">
                <a:latin typeface="Noto Sans" panose="020B0502040504020204" pitchFamily="34" charset="0"/>
                <a:ea typeface="Noto Sans" panose="020B0502040504020204" pitchFamily="34" charset="0"/>
                <a:cs typeface="Noto Sans" panose="020B0502040504020204" pitchFamily="34" charset="0"/>
              </a:rPr>
              <a:t>What do you think the outreach worker could have done differently? </a:t>
            </a:r>
          </a:p>
        </p:txBody>
      </p:sp>
      <p:sp>
        <p:nvSpPr>
          <p:cNvPr id="6" name="Rectangle: Rounded Corners 5">
            <a:extLst>
              <a:ext uri="{FF2B5EF4-FFF2-40B4-BE49-F238E27FC236}">
                <a16:creationId xmlns:a16="http://schemas.microsoft.com/office/drawing/2014/main" id="{5468EF5A-EF03-0E2B-6697-2F885C6AF243}"/>
              </a:ext>
            </a:extLst>
          </p:cNvPr>
          <p:cNvSpPr/>
          <p:nvPr/>
        </p:nvSpPr>
        <p:spPr>
          <a:xfrm>
            <a:off x="6409381" y="4198691"/>
            <a:ext cx="1911012" cy="2128119"/>
          </a:xfrm>
          <a:prstGeom prst="roundRect">
            <a:avLst/>
          </a:prstGeom>
          <a:solidFill>
            <a:srgbClr val="EBCCF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Rectangle: Rounded Corners 6">
            <a:extLst>
              <a:ext uri="{FF2B5EF4-FFF2-40B4-BE49-F238E27FC236}">
                <a16:creationId xmlns:a16="http://schemas.microsoft.com/office/drawing/2014/main" id="{BB04B9AD-A38E-75A2-5623-0DD064A0A88B}"/>
              </a:ext>
            </a:extLst>
          </p:cNvPr>
          <p:cNvSpPr/>
          <p:nvPr/>
        </p:nvSpPr>
        <p:spPr>
          <a:xfrm>
            <a:off x="3565765" y="4248749"/>
            <a:ext cx="1911012" cy="2128119"/>
          </a:xfrm>
          <a:prstGeom prst="roundRect">
            <a:avLst/>
          </a:prstGeom>
          <a:solidFill>
            <a:srgbClr val="EBCCF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Text Box 2">
            <a:extLst>
              <a:ext uri="{FF2B5EF4-FFF2-40B4-BE49-F238E27FC236}">
                <a16:creationId xmlns:a16="http://schemas.microsoft.com/office/drawing/2014/main" id="{5D808990-1DD5-1271-FCF6-7D79E16178C0}"/>
              </a:ext>
            </a:extLst>
          </p:cNvPr>
          <p:cNvSpPr txBox="1">
            <a:spLocks noChangeArrowheads="1"/>
          </p:cNvSpPr>
          <p:nvPr/>
        </p:nvSpPr>
        <p:spPr bwMode="auto">
          <a:xfrm>
            <a:off x="6455185" y="4593826"/>
            <a:ext cx="1822040" cy="1437963"/>
          </a:xfrm>
          <a:prstGeom prst="rect">
            <a:avLst/>
          </a:prstGeom>
          <a:solidFill>
            <a:srgbClr val="EBCCFD"/>
          </a:solidFill>
          <a:ln w="9525">
            <a:solidFill>
              <a:srgbClr val="EBCCFD"/>
            </a:solidFill>
            <a:miter lim="800000"/>
            <a:headEnd/>
            <a:tailEnd/>
          </a:ln>
        </p:spPr>
        <p:txBody>
          <a:bodyPr rot="0" vert="horz" wrap="square" lIns="91440" tIns="45720" rIns="91440" bIns="45720" anchor="t" anchorCtr="0">
            <a:noAutofit/>
          </a:bodyPr>
          <a:lstStyle/>
          <a:p>
            <a:pPr algn="ctr"/>
            <a:r>
              <a:rPr lang="en-US" sz="1600" dirty="0">
                <a:latin typeface="Noto Sans" panose="020B0502040504020204" pitchFamily="34" charset="0"/>
                <a:ea typeface="Noto Sans" panose="020B0502040504020204" pitchFamily="34" charset="0"/>
                <a:cs typeface="Noto Sans" panose="020B0502040504020204" pitchFamily="34" charset="0"/>
              </a:rPr>
              <a:t>Is there anything the outreach worker does well?</a:t>
            </a:r>
          </a:p>
        </p:txBody>
      </p:sp>
      <p:sp>
        <p:nvSpPr>
          <p:cNvPr id="9" name="Text Box 2">
            <a:extLst>
              <a:ext uri="{FF2B5EF4-FFF2-40B4-BE49-F238E27FC236}">
                <a16:creationId xmlns:a16="http://schemas.microsoft.com/office/drawing/2014/main" id="{058DBF9F-59D8-7A79-FAB4-AF909F735CA0}"/>
              </a:ext>
            </a:extLst>
          </p:cNvPr>
          <p:cNvSpPr txBox="1">
            <a:spLocks noChangeArrowheads="1"/>
          </p:cNvSpPr>
          <p:nvPr/>
        </p:nvSpPr>
        <p:spPr bwMode="auto">
          <a:xfrm>
            <a:off x="3610251" y="4487095"/>
            <a:ext cx="1822040" cy="1674302"/>
          </a:xfrm>
          <a:prstGeom prst="rect">
            <a:avLst/>
          </a:prstGeom>
          <a:solidFill>
            <a:srgbClr val="EBCCFD"/>
          </a:solidFill>
          <a:ln w="9525">
            <a:solidFill>
              <a:srgbClr val="EBCCFD"/>
            </a:solidFill>
            <a:miter lim="800000"/>
            <a:headEnd/>
            <a:tailEnd/>
          </a:ln>
        </p:spPr>
        <p:txBody>
          <a:bodyPr rot="0" vert="horz" wrap="square" lIns="91440" tIns="45720" rIns="91440" bIns="45720" anchor="t" anchorCtr="0">
            <a:noAutofit/>
          </a:bodyPr>
          <a:lstStyle/>
          <a:p>
            <a:pPr algn="ctr"/>
            <a:r>
              <a:rPr lang="en-US" sz="1600" dirty="0">
                <a:latin typeface="Noto Sans"/>
                <a:ea typeface="Noto Sans"/>
                <a:cs typeface="Noto Sans"/>
              </a:rPr>
              <a:t>What do you think would make a positive health interaction?</a:t>
            </a:r>
          </a:p>
        </p:txBody>
      </p:sp>
    </p:spTree>
    <p:extLst>
      <p:ext uri="{BB962C8B-B14F-4D97-AF65-F5344CB8AC3E}">
        <p14:creationId xmlns:p14="http://schemas.microsoft.com/office/powerpoint/2010/main" val="1798642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Film Clip</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Clarissa</a:t>
            </a:r>
            <a:endParaRPr lang="en-US" sz="3200" dirty="0"/>
          </a:p>
          <a:p>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176981" y="1931271"/>
            <a:ext cx="8790038" cy="646331"/>
          </a:xfrm>
          <a:prstGeom prst="rect">
            <a:avLst/>
          </a:prstGeom>
          <a:noFill/>
        </p:spPr>
        <p:txBody>
          <a:bodyPr wrap="square" rtlCol="0">
            <a:spAutoFit/>
          </a:bodyPr>
          <a:lstStyle/>
          <a:p>
            <a:r>
              <a:rPr lang="en-US" dirty="0">
                <a:latin typeface="Noto Sans" panose="020B0502040504020204" pitchFamily="34" charset="0"/>
                <a:ea typeface="Noto Sans" panose="020B0502040504020204" pitchFamily="34" charset="0"/>
                <a:cs typeface="Noto Sans" panose="020B0502040504020204" pitchFamily="34" charset="0"/>
              </a:rPr>
              <a:t>Watch from 3 mins 40 to 6 mins 20.</a:t>
            </a:r>
          </a:p>
          <a:p>
            <a:endParaRPr lang="en-US" dirty="0">
              <a:latin typeface="Noto Sans" panose="020B0502040504020204" pitchFamily="34" charset="0"/>
              <a:ea typeface="Noto Sans" panose="020B0502040504020204" pitchFamily="34" charset="0"/>
              <a:cs typeface="Noto Sans" panose="020B0502040504020204" pitchFamily="34" charset="0"/>
            </a:endParaRPr>
          </a:p>
        </p:txBody>
      </p:sp>
      <p:pic>
        <p:nvPicPr>
          <p:cNvPr id="4" name="Online Media 3" title="Clarissa">
            <a:hlinkClick r:id="" action="ppaction://media"/>
            <a:extLst>
              <a:ext uri="{FF2B5EF4-FFF2-40B4-BE49-F238E27FC236}">
                <a16:creationId xmlns:a16="http://schemas.microsoft.com/office/drawing/2014/main" id="{2DC76242-C0BF-9782-E2FD-A30D1F86A209}"/>
              </a:ext>
            </a:extLst>
          </p:cNvPr>
          <p:cNvPicPr>
            <a:picLocks noRot="1" noChangeAspect="1"/>
          </p:cNvPicPr>
          <p:nvPr>
            <a:videoFile r:link="rId1"/>
          </p:nvPr>
        </p:nvPicPr>
        <p:blipFill>
          <a:blip r:embed="rId3"/>
          <a:stretch>
            <a:fillRect/>
          </a:stretch>
        </p:blipFill>
        <p:spPr>
          <a:xfrm>
            <a:off x="892984" y="2454688"/>
            <a:ext cx="7358031" cy="4157287"/>
          </a:xfrm>
          <a:prstGeom prst="rect">
            <a:avLst/>
          </a:prstGeom>
        </p:spPr>
      </p:pic>
    </p:spTree>
    <p:extLst>
      <p:ext uri="{BB962C8B-B14F-4D97-AF65-F5344CB8AC3E}">
        <p14:creationId xmlns:p14="http://schemas.microsoft.com/office/powerpoint/2010/main" val="10317360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4"/>
                </p:tgtEl>
              </p:cMediaNode>
            </p:video>
            <p:seq concurrent="1" nextAc="seek">
              <p:cTn id="8" restart="whenNotActive" fill="hold" evtFilter="cancelBubble" nodeType="interactiveSeq">
                <p:stCondLst>
                  <p:cond evt="onClick" delay="0">
                    <p:tgtEl>
                      <p:spTgt spid="4"/>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4"/>
                                        </p:tgtEl>
                                      </p:cBhvr>
                                    </p:cmd>
                                  </p:childTnLst>
                                </p:cTn>
                              </p:par>
                            </p:childTnLst>
                          </p:cTn>
                        </p:par>
                      </p:childTnLst>
                    </p:cTn>
                  </p:par>
                </p:childTnLst>
              </p:cTn>
              <p:nextCondLst>
                <p:cond evt="onClick" delay="0">
                  <p:tgtEl>
                    <p:spTgt spid="4"/>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Film Clip</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Discussion</a:t>
            </a:r>
            <a:endParaRPr lang="en-US" sz="3200" dirty="0"/>
          </a:p>
          <a:p>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353962" y="2122604"/>
            <a:ext cx="8790038" cy="4493538"/>
          </a:xfrm>
          <a:prstGeom prst="rect">
            <a:avLst/>
          </a:prstGeom>
          <a:noFill/>
        </p:spPr>
        <p:txBody>
          <a:bodyPr wrap="square" rtlCol="0">
            <a:spAutoFit/>
          </a:bodyPr>
          <a:lstStyle/>
          <a:p>
            <a:r>
              <a:rPr lang="en-US" sz="2400" b="1" dirty="0">
                <a:latin typeface="Noto Sans" panose="020B0502040504020204" pitchFamily="34" charset="0"/>
                <a:ea typeface="Noto Sans" panose="020B0502040504020204" pitchFamily="34" charset="0"/>
                <a:cs typeface="Noto Sans" panose="020B0502040504020204" pitchFamily="34" charset="0"/>
              </a:rPr>
              <a:t>Discussion – 5 minutes</a:t>
            </a:r>
          </a:p>
          <a:p>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sz="2400" dirty="0">
                <a:latin typeface="Noto Sans" panose="020B0502040504020204" pitchFamily="34" charset="0"/>
                <a:ea typeface="Noto Sans" panose="020B0502040504020204" pitchFamily="34" charset="0"/>
                <a:cs typeface="Noto Sans" panose="020B0502040504020204" pitchFamily="34" charset="0"/>
              </a:rPr>
              <a:t>What did you think?</a:t>
            </a:r>
          </a:p>
          <a:p>
            <a:pPr marL="742950" lvl="1" indent="-285750">
              <a:buFont typeface="Arial" panose="020B0604020202020204" pitchFamily="34" charset="0"/>
              <a:buChar char="•"/>
            </a:pPr>
            <a:r>
              <a:rPr lang="en-US" sz="2400" dirty="0">
                <a:latin typeface="Noto Sans" panose="020B0502040504020204" pitchFamily="34" charset="0"/>
                <a:ea typeface="Noto Sans" panose="020B0502040504020204" pitchFamily="34" charset="0"/>
                <a:cs typeface="Noto Sans" panose="020B0502040504020204" pitchFamily="34" charset="0"/>
              </a:rPr>
              <a:t>Any general reflections?</a:t>
            </a:r>
          </a:p>
          <a:p>
            <a:pPr marL="742950" lvl="1" indent="-285750">
              <a:buFont typeface="Arial" panose="020B0604020202020204" pitchFamily="34" charset="0"/>
              <a:buChar char="•"/>
            </a:pPr>
            <a:r>
              <a:rPr lang="en-US" sz="2400" dirty="0">
                <a:latin typeface="Noto Sans" panose="020B0502040504020204" pitchFamily="34" charset="0"/>
                <a:ea typeface="Noto Sans" panose="020B0502040504020204" pitchFamily="34" charset="0"/>
                <a:cs typeface="Noto Sans" panose="020B0502040504020204" pitchFamily="34" charset="0"/>
              </a:rPr>
              <a:t>What do you think the outreach worker could have done differently? </a:t>
            </a:r>
          </a:p>
          <a:p>
            <a:pPr marL="742950" lvl="1" indent="-285750">
              <a:buFont typeface="Arial" panose="020B0604020202020204" pitchFamily="34" charset="0"/>
              <a:buChar char="•"/>
            </a:pPr>
            <a:r>
              <a:rPr lang="en-US" sz="2400" dirty="0">
                <a:latin typeface="Noto Sans" panose="020B0502040504020204" pitchFamily="34" charset="0"/>
                <a:ea typeface="Noto Sans" panose="020B0502040504020204" pitchFamily="34" charset="0"/>
                <a:cs typeface="Noto Sans" panose="020B0502040504020204" pitchFamily="34" charset="0"/>
              </a:rPr>
              <a:t>Is there anything the outreach worker does well?</a:t>
            </a:r>
          </a:p>
          <a:p>
            <a:pPr marL="742950" lvl="1" indent="-285750">
              <a:buFont typeface="Arial" panose="020B0604020202020204" pitchFamily="34" charset="0"/>
              <a:buChar char="•"/>
            </a:pPr>
            <a:r>
              <a:rPr lang="en-US" sz="2400" dirty="0">
                <a:latin typeface="Noto Sans" panose="020B0502040504020204" pitchFamily="34" charset="0"/>
                <a:ea typeface="Noto Sans" panose="020B0502040504020204" pitchFamily="34" charset="0"/>
                <a:cs typeface="Noto Sans" panose="020B0502040504020204" pitchFamily="34" charset="0"/>
              </a:rPr>
              <a:t>What do you think would make a positive health conversation?</a:t>
            </a:r>
            <a:endParaRPr lang="en-US" dirty="0">
              <a:latin typeface="Noto Sans" panose="020B0502040504020204" pitchFamily="34" charset="0"/>
              <a:ea typeface="Noto Sans" panose="020B0502040504020204" pitchFamily="34" charset="0"/>
              <a:cs typeface="Noto Sans" panose="020B0502040504020204" pitchFamily="34" charset="0"/>
            </a:endParaRPr>
          </a:p>
          <a:p>
            <a:pPr marL="742950" lvl="1" indent="-285750">
              <a:buFont typeface="Arial" panose="020B0604020202020204" pitchFamily="34" charset="0"/>
              <a:buChar char="•"/>
            </a:pPr>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endParaRPr lang="en-US" dirty="0">
              <a:latin typeface="Noto Sans" panose="020B0502040504020204" pitchFamily="34" charset="0"/>
              <a:ea typeface="Noto Sans" panose="020B0502040504020204" pitchFamily="34" charset="0"/>
              <a:cs typeface="Noto Sans" panose="020B0502040504020204" pitchFamily="34" charset="0"/>
            </a:endParaRPr>
          </a:p>
          <a:p>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endParaRPr lang="en-GB" dirty="0">
              <a:latin typeface="Noto Sans" panose="020B0502040504020204" pitchFamily="34" charset="0"/>
              <a:ea typeface="Noto Sans" panose="020B0502040504020204" pitchFamily="34" charset="0"/>
              <a:cs typeface="Noto Sans" panose="020B0502040504020204" pitchFamily="34" charset="0"/>
            </a:endParaRPr>
          </a:p>
        </p:txBody>
      </p:sp>
    </p:spTree>
    <p:extLst>
      <p:ext uri="{BB962C8B-B14F-4D97-AF65-F5344CB8AC3E}">
        <p14:creationId xmlns:p14="http://schemas.microsoft.com/office/powerpoint/2010/main" val="139105089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2062103"/>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What makes a good health conversation?</a:t>
            </a:r>
            <a:br>
              <a:rPr lang="en-GB" sz="3200" b="1" dirty="0">
                <a:solidFill>
                  <a:srgbClr val="6E005A"/>
                </a:solidFill>
                <a:latin typeface="Poppins" pitchFamily="2" charset="77"/>
                <a:cs typeface="Poppins" pitchFamily="2" charset="77"/>
              </a:rPr>
            </a:br>
            <a:endParaRPr lang="en-US" sz="3200" dirty="0"/>
          </a:p>
          <a:p>
            <a:endParaRPr lang="en-GB" sz="3200" dirty="0">
              <a:solidFill>
                <a:srgbClr val="CC0099"/>
              </a:solidFill>
              <a:latin typeface="Poppins" pitchFamily="2" charset="77"/>
              <a:cs typeface="Poppins" pitchFamily="2" charset="77"/>
            </a:endParaRPr>
          </a:p>
        </p:txBody>
      </p:sp>
      <p:sp>
        <p:nvSpPr>
          <p:cNvPr id="5" name="Content Placeholder 4">
            <a:extLst>
              <a:ext uri="{FF2B5EF4-FFF2-40B4-BE49-F238E27FC236}">
                <a16:creationId xmlns:a16="http://schemas.microsoft.com/office/drawing/2014/main" id="{9272D863-B620-28D2-0848-CD61505791E9}"/>
              </a:ext>
            </a:extLst>
          </p:cNvPr>
          <p:cNvSpPr>
            <a:spLocks noGrp="1"/>
          </p:cNvSpPr>
          <p:nvPr>
            <p:ph sz="half" idx="1"/>
          </p:nvPr>
        </p:nvSpPr>
        <p:spPr/>
        <p:txBody>
          <a:bodyPr>
            <a:normAutofit fontScale="92500"/>
          </a:bodyPr>
          <a:lstStyle/>
          <a:p>
            <a:r>
              <a:rPr lang="en-GB" dirty="0">
                <a:solidFill>
                  <a:srgbClr val="CC0099"/>
                </a:solidFill>
                <a:latin typeface="Noto Sans" panose="020B0502040504020204" pitchFamily="34" charset="0"/>
                <a:ea typeface="Noto Sans" panose="020B0502040504020204" pitchFamily="34" charset="0"/>
                <a:cs typeface="Noto Sans" panose="020B0502040504020204" pitchFamily="34" charset="0"/>
              </a:rPr>
              <a:t>Positive relationship:</a:t>
            </a:r>
          </a:p>
          <a:p>
            <a:pPr lvl="1"/>
            <a:r>
              <a:rPr lang="en-GB" dirty="0">
                <a:latin typeface="Noto Sans" panose="020B0502040504020204" pitchFamily="34" charset="0"/>
                <a:ea typeface="Noto Sans" panose="020B0502040504020204" pitchFamily="34" charset="0"/>
                <a:cs typeface="Noto Sans" panose="020B0502040504020204" pitchFamily="34" charset="0"/>
              </a:rPr>
              <a:t>Trust and respect built up over time</a:t>
            </a:r>
          </a:p>
          <a:p>
            <a:r>
              <a:rPr lang="en-GB" dirty="0">
                <a:solidFill>
                  <a:srgbClr val="CC0099"/>
                </a:solidFill>
                <a:latin typeface="Noto Sans" panose="020B0502040504020204" pitchFamily="34" charset="0"/>
                <a:ea typeface="Noto Sans" panose="020B0502040504020204" pitchFamily="34" charset="0"/>
                <a:cs typeface="Noto Sans" panose="020B0502040504020204" pitchFamily="34" charset="0"/>
              </a:rPr>
              <a:t>Person-led:</a:t>
            </a:r>
          </a:p>
          <a:p>
            <a:pPr lvl="1"/>
            <a:r>
              <a:rPr lang="en-GB" dirty="0">
                <a:latin typeface="Noto Sans" panose="020B0502040504020204" pitchFamily="34" charset="0"/>
                <a:ea typeface="Noto Sans" panose="020B0502040504020204" pitchFamily="34" charset="0"/>
                <a:cs typeface="Noto Sans" panose="020B0502040504020204" pitchFamily="34" charset="0"/>
              </a:rPr>
              <a:t>Listening to what the person wants</a:t>
            </a:r>
          </a:p>
          <a:p>
            <a:pPr lvl="1"/>
            <a:r>
              <a:rPr lang="en-GB" dirty="0">
                <a:latin typeface="Noto Sans" panose="020B0502040504020204" pitchFamily="34" charset="0"/>
                <a:ea typeface="Noto Sans" panose="020B0502040504020204" pitchFamily="34" charset="0"/>
                <a:cs typeface="Noto Sans" panose="020B0502040504020204" pitchFamily="34" charset="0"/>
              </a:rPr>
              <a:t>Asking open questions</a:t>
            </a:r>
          </a:p>
          <a:p>
            <a:pPr lvl="1"/>
            <a:r>
              <a:rPr lang="en-GB" dirty="0">
                <a:latin typeface="Noto Sans" panose="020B0502040504020204" pitchFamily="34" charset="0"/>
                <a:ea typeface="Noto Sans" panose="020B0502040504020204" pitchFamily="34" charset="0"/>
                <a:cs typeface="Noto Sans" panose="020B0502040504020204" pitchFamily="34" charset="0"/>
              </a:rPr>
              <a:t>Ask don’t tell</a:t>
            </a:r>
          </a:p>
          <a:p>
            <a:r>
              <a:rPr lang="en-GB" dirty="0">
                <a:solidFill>
                  <a:srgbClr val="CC0099"/>
                </a:solidFill>
                <a:latin typeface="Noto Sans" panose="020B0502040504020204" pitchFamily="34" charset="0"/>
                <a:ea typeface="Noto Sans" panose="020B0502040504020204" pitchFamily="34" charset="0"/>
                <a:cs typeface="Noto Sans" panose="020B0502040504020204" pitchFamily="34" charset="0"/>
              </a:rPr>
              <a:t>Approach: </a:t>
            </a:r>
          </a:p>
          <a:p>
            <a:pPr lvl="1"/>
            <a:r>
              <a:rPr lang="en-GB" dirty="0">
                <a:latin typeface="Noto Sans" panose="020B0502040504020204" pitchFamily="34" charset="0"/>
                <a:ea typeface="Noto Sans" panose="020B0502040504020204" pitchFamily="34" charset="0"/>
                <a:cs typeface="Noto Sans" panose="020B0502040504020204" pitchFamily="34" charset="0"/>
              </a:rPr>
              <a:t>Non-judgemental</a:t>
            </a:r>
          </a:p>
          <a:p>
            <a:pPr lvl="1"/>
            <a:r>
              <a:rPr lang="en-GB" dirty="0">
                <a:latin typeface="Noto Sans" panose="020B0502040504020204" pitchFamily="34" charset="0"/>
                <a:ea typeface="Noto Sans" panose="020B0502040504020204" pitchFamily="34" charset="0"/>
                <a:cs typeface="Noto Sans" panose="020B0502040504020204" pitchFamily="34" charset="0"/>
              </a:rPr>
              <a:t>Respectful</a:t>
            </a:r>
          </a:p>
          <a:p>
            <a:pPr lvl="1"/>
            <a:endParaRPr lang="en-GB" dirty="0"/>
          </a:p>
        </p:txBody>
      </p:sp>
      <p:sp>
        <p:nvSpPr>
          <p:cNvPr id="6" name="Content Placeholder 5">
            <a:extLst>
              <a:ext uri="{FF2B5EF4-FFF2-40B4-BE49-F238E27FC236}">
                <a16:creationId xmlns:a16="http://schemas.microsoft.com/office/drawing/2014/main" id="{448D3D1B-AF3B-BBB5-1A95-19D2F581E2F5}"/>
              </a:ext>
            </a:extLst>
          </p:cNvPr>
          <p:cNvSpPr>
            <a:spLocks noGrp="1"/>
          </p:cNvSpPr>
          <p:nvPr>
            <p:ph sz="half" idx="2"/>
          </p:nvPr>
        </p:nvSpPr>
        <p:spPr/>
        <p:txBody>
          <a:bodyPr>
            <a:normAutofit fontScale="92500"/>
          </a:bodyPr>
          <a:lstStyle/>
          <a:p>
            <a:r>
              <a:rPr lang="en-GB" dirty="0">
                <a:solidFill>
                  <a:srgbClr val="CC0099"/>
                </a:solidFill>
                <a:latin typeface="Noto Sans" panose="020B0502040504020204" pitchFamily="34" charset="0"/>
                <a:ea typeface="Noto Sans" panose="020B0502040504020204" pitchFamily="34" charset="0"/>
                <a:cs typeface="Noto Sans" panose="020B0502040504020204" pitchFamily="34" charset="0"/>
              </a:rPr>
              <a:t>Inclusive:</a:t>
            </a:r>
          </a:p>
          <a:p>
            <a:pPr lvl="1"/>
            <a:r>
              <a:rPr lang="en-GB" dirty="0">
                <a:latin typeface="Noto Sans" panose="020B0502040504020204" pitchFamily="34" charset="0"/>
                <a:ea typeface="Noto Sans" panose="020B0502040504020204" pitchFamily="34" charset="0"/>
                <a:cs typeface="Noto Sans" panose="020B0502040504020204" pitchFamily="34" charset="0"/>
              </a:rPr>
              <a:t>Using inclusive language</a:t>
            </a:r>
          </a:p>
          <a:p>
            <a:pPr lvl="1"/>
            <a:r>
              <a:rPr lang="en-GB" dirty="0">
                <a:latin typeface="Noto Sans" panose="020B0502040504020204" pitchFamily="34" charset="0"/>
                <a:ea typeface="Noto Sans" panose="020B0502040504020204" pitchFamily="34" charset="0"/>
                <a:cs typeface="Noto Sans" panose="020B0502040504020204" pitchFamily="34" charset="0"/>
              </a:rPr>
              <a:t>Equal conversation</a:t>
            </a:r>
          </a:p>
          <a:p>
            <a:r>
              <a:rPr lang="en-GB" dirty="0">
                <a:solidFill>
                  <a:srgbClr val="CC0099"/>
                </a:solidFill>
                <a:latin typeface="Noto Sans" panose="020B0502040504020204" pitchFamily="34" charset="0"/>
                <a:ea typeface="Noto Sans" panose="020B0502040504020204" pitchFamily="34" charset="0"/>
                <a:cs typeface="Noto Sans" panose="020B0502040504020204" pitchFamily="34" charset="0"/>
              </a:rPr>
              <a:t>Self-advocacy:</a:t>
            </a:r>
          </a:p>
          <a:p>
            <a:pPr lvl="1"/>
            <a:r>
              <a:rPr lang="en-GB" dirty="0">
                <a:latin typeface="Noto Sans" panose="020B0502040504020204" pitchFamily="34" charset="0"/>
                <a:ea typeface="Noto Sans" panose="020B0502040504020204" pitchFamily="34" charset="0"/>
                <a:cs typeface="Noto Sans" panose="020B0502040504020204" pitchFamily="34" charset="0"/>
              </a:rPr>
              <a:t>People make their own decisions</a:t>
            </a:r>
          </a:p>
          <a:p>
            <a:pPr lvl="1"/>
            <a:r>
              <a:rPr lang="en-GB" dirty="0">
                <a:latin typeface="Noto Sans" panose="020B0502040504020204" pitchFamily="34" charset="0"/>
                <a:ea typeface="Noto Sans" panose="020B0502040504020204" pitchFamily="34" charset="0"/>
                <a:cs typeface="Noto Sans" panose="020B0502040504020204" pitchFamily="34" charset="0"/>
              </a:rPr>
              <a:t>Encourage people to do as much as possible for themselves</a:t>
            </a:r>
          </a:p>
        </p:txBody>
      </p:sp>
      <p:sp>
        <p:nvSpPr>
          <p:cNvPr id="3" name="TextBox 2">
            <a:extLst>
              <a:ext uri="{FF2B5EF4-FFF2-40B4-BE49-F238E27FC236}">
                <a16:creationId xmlns:a16="http://schemas.microsoft.com/office/drawing/2014/main" id="{98ACE38F-CD66-C18D-D8C4-68AFBCE4E497}"/>
              </a:ext>
            </a:extLst>
          </p:cNvPr>
          <p:cNvSpPr txBox="1"/>
          <p:nvPr/>
        </p:nvSpPr>
        <p:spPr>
          <a:xfrm>
            <a:off x="640715" y="6096000"/>
            <a:ext cx="7976870" cy="646331"/>
          </a:xfrm>
          <a:prstGeom prst="rect">
            <a:avLst/>
          </a:prstGeom>
          <a:noFill/>
        </p:spPr>
        <p:txBody>
          <a:bodyPr wrap="square" rtlCol="0">
            <a:spAutoFit/>
          </a:bodyPr>
          <a:lstStyle/>
          <a:p>
            <a:r>
              <a:rPr lang="en-GB" dirty="0">
                <a:latin typeface="Noto Sans" panose="020B0502040504020204" pitchFamily="34" charset="0"/>
                <a:ea typeface="Noto Sans" panose="020B0502040504020204" pitchFamily="34" charset="0"/>
                <a:cs typeface="Noto Sans" panose="020B0502040504020204" pitchFamily="34" charset="0"/>
              </a:rPr>
              <a:t>You can learn more about Groundswell’s MACCA approach in the resources that accompany this session</a:t>
            </a:r>
          </a:p>
        </p:txBody>
      </p:sp>
    </p:spTree>
    <p:extLst>
      <p:ext uri="{BB962C8B-B14F-4D97-AF65-F5344CB8AC3E}">
        <p14:creationId xmlns:p14="http://schemas.microsoft.com/office/powerpoint/2010/main" val="5499186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Discussion</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Barriers for support workers</a:t>
            </a:r>
            <a:endParaRPr lang="en-US" sz="3200" dirty="0"/>
          </a:p>
          <a:p>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176981" y="1235312"/>
            <a:ext cx="8790038" cy="2092881"/>
          </a:xfrm>
          <a:prstGeom prst="rect">
            <a:avLst/>
          </a:prstGeom>
          <a:noFill/>
        </p:spPr>
        <p:txBody>
          <a:bodyPr wrap="square" rtlCol="0">
            <a:spAutoFit/>
          </a:bodyPr>
          <a:lstStyle/>
          <a:p>
            <a:endParaRPr lang="en-US" dirty="0">
              <a:latin typeface="Noto Sans" panose="020B0502040504020204" pitchFamily="34" charset="0"/>
              <a:ea typeface="Noto Sans" panose="020B0502040504020204" pitchFamily="34" charset="0"/>
              <a:cs typeface="Noto Sans" panose="020B0502040504020204" pitchFamily="34" charset="0"/>
            </a:endParaRPr>
          </a:p>
          <a:p>
            <a:endParaRPr lang="en-US" dirty="0">
              <a:latin typeface="Noto Sans" panose="020B0502040504020204" pitchFamily="34" charset="0"/>
              <a:ea typeface="Noto Sans" panose="020B0502040504020204" pitchFamily="34" charset="0"/>
              <a:cs typeface="Noto Sans" panose="020B0502040504020204" pitchFamily="34" charset="0"/>
            </a:endParaRPr>
          </a:p>
          <a:p>
            <a:pPr algn="ctr"/>
            <a:r>
              <a:rPr lang="en-US" sz="2000" b="1" dirty="0">
                <a:latin typeface="Noto Sans" panose="020B0502040504020204" pitchFamily="34" charset="0"/>
                <a:ea typeface="Noto Sans" panose="020B0502040504020204" pitchFamily="34" charset="0"/>
                <a:cs typeface="Noto Sans" panose="020B0502040504020204" pitchFamily="34" charset="0"/>
              </a:rPr>
              <a:t>What are some of the barriers that you face in supporting the people you work with to talk about their health/access services?</a:t>
            </a:r>
          </a:p>
          <a:p>
            <a:pPr marL="285750" indent="-285750">
              <a:buFont typeface="Arial" panose="020B0604020202020204" pitchFamily="34" charset="0"/>
              <a:buChar char="•"/>
            </a:pPr>
            <a:endParaRPr lang="en-US" dirty="0">
              <a:latin typeface="Noto Sans" panose="020B0502040504020204" pitchFamily="34" charset="0"/>
              <a:ea typeface="Noto Sans" panose="020B0502040504020204" pitchFamily="34" charset="0"/>
              <a:cs typeface="Noto Sans" panose="020B0502040504020204" pitchFamily="34" charset="0"/>
            </a:endParaRPr>
          </a:p>
          <a:p>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endParaRPr lang="en-GB" dirty="0">
              <a:latin typeface="Noto Sans" panose="020B0502040504020204" pitchFamily="34" charset="0"/>
              <a:ea typeface="Noto Sans" panose="020B0502040504020204" pitchFamily="34" charset="0"/>
              <a:cs typeface="Noto Sans" panose="020B0502040504020204" pitchFamily="34" charset="0"/>
            </a:endParaRPr>
          </a:p>
        </p:txBody>
      </p:sp>
      <p:sp>
        <p:nvSpPr>
          <p:cNvPr id="4" name="Rectangle: Rounded Corners 3">
            <a:extLst>
              <a:ext uri="{FF2B5EF4-FFF2-40B4-BE49-F238E27FC236}">
                <a16:creationId xmlns:a16="http://schemas.microsoft.com/office/drawing/2014/main" id="{221FF03F-F8BD-61C0-F894-F36CE8D40719}"/>
              </a:ext>
            </a:extLst>
          </p:cNvPr>
          <p:cNvSpPr/>
          <p:nvPr/>
        </p:nvSpPr>
        <p:spPr>
          <a:xfrm>
            <a:off x="441195" y="2844800"/>
            <a:ext cx="3151238" cy="1686560"/>
          </a:xfrm>
          <a:prstGeom prst="roundRect">
            <a:avLst/>
          </a:prstGeom>
          <a:solidFill>
            <a:srgbClr val="FBBFE6"/>
          </a:solidFill>
          <a:ln>
            <a:solidFill>
              <a:srgbClr val="FBBFE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latin typeface="Noto Sans" panose="020B0502040504020204" pitchFamily="34" charset="0"/>
                <a:ea typeface="Noto Sans" panose="020B0502040504020204" pitchFamily="34" charset="0"/>
                <a:cs typeface="Noto Sans" panose="020B0502040504020204" pitchFamily="34" charset="0"/>
              </a:rPr>
              <a:t>1</a:t>
            </a:r>
          </a:p>
          <a:p>
            <a:pPr algn="ctr"/>
            <a:endParaRPr lang="en-GB" dirty="0">
              <a:solidFill>
                <a:schemeClr val="tx1"/>
              </a:solidFill>
              <a:latin typeface="Noto Sans" panose="020B0502040504020204" pitchFamily="34" charset="0"/>
              <a:ea typeface="Noto Sans" panose="020B0502040504020204" pitchFamily="34" charset="0"/>
              <a:cs typeface="Noto Sans" panose="020B0502040504020204" pitchFamily="34" charset="0"/>
            </a:endParaRPr>
          </a:p>
          <a:p>
            <a:pPr algn="ctr"/>
            <a:r>
              <a:rPr lang="en-GB" dirty="0">
                <a:solidFill>
                  <a:schemeClr val="tx1"/>
                </a:solidFill>
                <a:latin typeface="Noto Sans" panose="020B0502040504020204" pitchFamily="34" charset="0"/>
                <a:ea typeface="Noto Sans" panose="020B0502040504020204" pitchFamily="34" charset="0"/>
                <a:cs typeface="Noto Sans" panose="020B0502040504020204" pitchFamily="34" charset="0"/>
              </a:rPr>
              <a:t>Discuss this in a group of 3-4 people</a:t>
            </a:r>
          </a:p>
        </p:txBody>
      </p:sp>
      <p:sp>
        <p:nvSpPr>
          <p:cNvPr id="5" name="Rectangle: Rounded Corners 4">
            <a:extLst>
              <a:ext uri="{FF2B5EF4-FFF2-40B4-BE49-F238E27FC236}">
                <a16:creationId xmlns:a16="http://schemas.microsoft.com/office/drawing/2014/main" id="{D5F4313F-06D8-3D96-CEDC-79E0C2A90559}"/>
              </a:ext>
            </a:extLst>
          </p:cNvPr>
          <p:cNvSpPr/>
          <p:nvPr/>
        </p:nvSpPr>
        <p:spPr>
          <a:xfrm>
            <a:off x="5139322" y="2844800"/>
            <a:ext cx="3151238" cy="1686560"/>
          </a:xfrm>
          <a:prstGeom prst="roundRect">
            <a:avLst/>
          </a:prstGeom>
          <a:solidFill>
            <a:srgbClr val="AEE5FF"/>
          </a:solidFill>
          <a:ln>
            <a:solidFill>
              <a:srgbClr val="AEE5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latin typeface="Noto Sans" panose="020B0502040504020204" pitchFamily="34" charset="0"/>
                <a:ea typeface="Noto Sans" panose="020B0502040504020204" pitchFamily="34" charset="0"/>
                <a:cs typeface="Noto Sans" panose="020B0502040504020204" pitchFamily="34" charset="0"/>
              </a:rPr>
              <a:t>2</a:t>
            </a:r>
          </a:p>
          <a:p>
            <a:pPr algn="ctr"/>
            <a:endParaRPr lang="en-GB" dirty="0">
              <a:solidFill>
                <a:schemeClr val="tx1"/>
              </a:solidFill>
              <a:latin typeface="Noto Sans" panose="020B0502040504020204" pitchFamily="34" charset="0"/>
              <a:ea typeface="Noto Sans" panose="020B0502040504020204" pitchFamily="34" charset="0"/>
              <a:cs typeface="Noto Sans" panose="020B0502040504020204" pitchFamily="34" charset="0"/>
            </a:endParaRPr>
          </a:p>
          <a:p>
            <a:pPr algn="ctr"/>
            <a:r>
              <a:rPr lang="en-GB" dirty="0">
                <a:solidFill>
                  <a:schemeClr val="tx1"/>
                </a:solidFill>
                <a:latin typeface="Noto Sans" panose="020B0502040504020204" pitchFamily="34" charset="0"/>
                <a:ea typeface="Noto Sans" panose="020B0502040504020204" pitchFamily="34" charset="0"/>
                <a:cs typeface="Noto Sans" panose="020B0502040504020204" pitchFamily="34" charset="0"/>
              </a:rPr>
              <a:t>Share with the main group </a:t>
            </a:r>
          </a:p>
        </p:txBody>
      </p:sp>
      <p:sp>
        <p:nvSpPr>
          <p:cNvPr id="6" name="Rectangle: Rounded Corners 5">
            <a:extLst>
              <a:ext uri="{FF2B5EF4-FFF2-40B4-BE49-F238E27FC236}">
                <a16:creationId xmlns:a16="http://schemas.microsoft.com/office/drawing/2014/main" id="{DAB6C8DF-8013-9EAD-1A54-FAB4E95089A8}"/>
              </a:ext>
            </a:extLst>
          </p:cNvPr>
          <p:cNvSpPr/>
          <p:nvPr/>
        </p:nvSpPr>
        <p:spPr>
          <a:xfrm>
            <a:off x="471675" y="4921648"/>
            <a:ext cx="7936598" cy="1686560"/>
          </a:xfrm>
          <a:prstGeom prst="roundRect">
            <a:avLst/>
          </a:prstGeom>
          <a:solidFill>
            <a:srgbClr val="EBCCFD"/>
          </a:solidFill>
          <a:ln>
            <a:solidFill>
              <a:srgbClr val="EBCCF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dirty="0">
                <a:solidFill>
                  <a:schemeClr val="tx1"/>
                </a:solidFill>
                <a:latin typeface="Noto Sans" panose="020B0502040504020204" pitchFamily="34" charset="0"/>
                <a:ea typeface="Noto Sans" panose="020B0502040504020204" pitchFamily="34" charset="0"/>
                <a:cs typeface="Noto Sans" panose="020B0502040504020204" pitchFamily="34" charset="0"/>
              </a:rPr>
              <a:t>3</a:t>
            </a:r>
          </a:p>
          <a:p>
            <a:pPr algn="ctr"/>
            <a:endParaRPr lang="en-GB" dirty="0">
              <a:solidFill>
                <a:schemeClr val="tx1"/>
              </a:solidFill>
              <a:latin typeface="Noto Sans" panose="020B0502040504020204" pitchFamily="34" charset="0"/>
              <a:ea typeface="Noto Sans" panose="020B0502040504020204" pitchFamily="34" charset="0"/>
              <a:cs typeface="Noto Sans" panose="020B0502040504020204" pitchFamily="34" charset="0"/>
            </a:endParaRPr>
          </a:p>
          <a:p>
            <a:pPr algn="ctr"/>
            <a:r>
              <a:rPr lang="en-GB" dirty="0">
                <a:solidFill>
                  <a:schemeClr val="tx1"/>
                </a:solidFill>
                <a:latin typeface="Noto Sans" panose="020B0502040504020204" pitchFamily="34" charset="0"/>
                <a:ea typeface="Noto Sans" panose="020B0502040504020204" pitchFamily="34" charset="0"/>
                <a:cs typeface="Noto Sans" panose="020B0502040504020204" pitchFamily="34" charset="0"/>
              </a:rPr>
              <a:t>What resources, training, information and support do you need to have more health conversations with the people you work with?</a:t>
            </a:r>
          </a:p>
        </p:txBody>
      </p:sp>
      <p:cxnSp>
        <p:nvCxnSpPr>
          <p:cNvPr id="8" name="Straight Arrow Connector 7">
            <a:extLst>
              <a:ext uri="{FF2B5EF4-FFF2-40B4-BE49-F238E27FC236}">
                <a16:creationId xmlns:a16="http://schemas.microsoft.com/office/drawing/2014/main" id="{86254466-8C53-C54C-2EF0-C2FC87F2D9EF}"/>
              </a:ext>
            </a:extLst>
          </p:cNvPr>
          <p:cNvCxnSpPr>
            <a:stCxn id="4" idx="3"/>
            <a:endCxn id="5" idx="1"/>
          </p:cNvCxnSpPr>
          <p:nvPr/>
        </p:nvCxnSpPr>
        <p:spPr>
          <a:xfrm>
            <a:off x="3592433" y="3688080"/>
            <a:ext cx="1546889" cy="0"/>
          </a:xfrm>
          <a:prstGeom prst="straightConnector1">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Connector: Elbow 10">
            <a:extLst>
              <a:ext uri="{FF2B5EF4-FFF2-40B4-BE49-F238E27FC236}">
                <a16:creationId xmlns:a16="http://schemas.microsoft.com/office/drawing/2014/main" id="{E879EC9C-53BA-08AA-4CA0-FF79869115CB}"/>
              </a:ext>
            </a:extLst>
          </p:cNvPr>
          <p:cNvCxnSpPr>
            <a:cxnSpLocks/>
            <a:stCxn id="5" idx="2"/>
            <a:endCxn id="6" idx="0"/>
          </p:cNvCxnSpPr>
          <p:nvPr/>
        </p:nvCxnSpPr>
        <p:spPr>
          <a:xfrm rot="5400000">
            <a:off x="5382314" y="3589021"/>
            <a:ext cx="390288" cy="2274967"/>
          </a:xfrm>
          <a:prstGeom prst="bentConnector3">
            <a:avLst/>
          </a:prstGeom>
          <a:ln w="3810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58328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6799006" cy="861774"/>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Available resources</a:t>
            </a:r>
            <a:endParaRPr lang="en-GB" sz="3200" dirty="0">
              <a:solidFill>
                <a:srgbClr val="6E005A"/>
              </a:solidFill>
              <a:latin typeface="Poppins" pitchFamily="2" charset="77"/>
              <a:cs typeface="Poppins" pitchFamily="2" charset="77"/>
            </a:endParaRPr>
          </a:p>
          <a:p>
            <a:endParaRPr lang="en-US" dirty="0"/>
          </a:p>
        </p:txBody>
      </p:sp>
      <p:sp>
        <p:nvSpPr>
          <p:cNvPr id="4" name="Rectangle: Rounded Corners 3">
            <a:extLst>
              <a:ext uri="{FF2B5EF4-FFF2-40B4-BE49-F238E27FC236}">
                <a16:creationId xmlns:a16="http://schemas.microsoft.com/office/drawing/2014/main" id="{F937F60A-0FF2-B8D5-BE87-1766558D7841}"/>
              </a:ext>
            </a:extLst>
          </p:cNvPr>
          <p:cNvSpPr/>
          <p:nvPr/>
        </p:nvSpPr>
        <p:spPr>
          <a:xfrm>
            <a:off x="995840" y="1248772"/>
            <a:ext cx="3276000" cy="2556000"/>
          </a:xfrm>
          <a:prstGeom prst="roundRect">
            <a:avLst/>
          </a:prstGeom>
          <a:solidFill>
            <a:srgbClr val="6E005A"/>
          </a:solidFill>
          <a:ln>
            <a:solidFill>
              <a:srgbClr val="6E005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Noto Sans" panose="020B0502040504020204" pitchFamily="34" charset="0"/>
                <a:ea typeface="Noto Sans" panose="020B0502040504020204" pitchFamily="34" charset="0"/>
                <a:cs typeface="Noto Sans" panose="020B0502040504020204" pitchFamily="34" charset="0"/>
              </a:rPr>
              <a:t>Holding Conversations about Health Resources </a:t>
            </a:r>
          </a:p>
          <a:p>
            <a:pPr algn="ctr"/>
            <a:endParaRPr lang="en-GB" dirty="0">
              <a:latin typeface="Noto Sans" panose="020B0502040504020204" pitchFamily="34" charset="0"/>
              <a:ea typeface="Noto Sans" panose="020B0502040504020204" pitchFamily="34" charset="0"/>
              <a:cs typeface="Noto Sans" panose="020B0502040504020204" pitchFamily="34" charset="0"/>
            </a:endParaRPr>
          </a:p>
          <a:p>
            <a:pPr algn="ctr"/>
            <a:r>
              <a:rPr lang="en-GB" dirty="0">
                <a:latin typeface="Noto Sans" panose="020B0502040504020204" pitchFamily="34" charset="0"/>
                <a:ea typeface="Noto Sans" panose="020B0502040504020204" pitchFamily="34" charset="0"/>
                <a:cs typeface="Noto Sans" panose="020B0502040504020204" pitchFamily="34" charset="0"/>
              </a:rPr>
              <a:t>Lists existing training, information and leaflets on accessing healthcare and different health conditions</a:t>
            </a:r>
          </a:p>
        </p:txBody>
      </p:sp>
      <p:sp>
        <p:nvSpPr>
          <p:cNvPr id="5" name="Rectangle: Rounded Corners 4">
            <a:extLst>
              <a:ext uri="{FF2B5EF4-FFF2-40B4-BE49-F238E27FC236}">
                <a16:creationId xmlns:a16="http://schemas.microsoft.com/office/drawing/2014/main" id="{B9604BE1-564D-84AC-5D57-9DBD34EF98D7}"/>
              </a:ext>
            </a:extLst>
          </p:cNvPr>
          <p:cNvSpPr/>
          <p:nvPr/>
        </p:nvSpPr>
        <p:spPr>
          <a:xfrm>
            <a:off x="5608358" y="1274398"/>
            <a:ext cx="3276000" cy="2556000"/>
          </a:xfrm>
          <a:prstGeom prst="roundRect">
            <a:avLst/>
          </a:prstGeom>
          <a:solidFill>
            <a:srgbClr val="CC0099"/>
          </a:solidFill>
          <a:ln>
            <a:solidFill>
              <a:srgbClr val="CC0099"/>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Noto Sans" panose="020B0502040504020204" pitchFamily="34" charset="0"/>
                <a:ea typeface="Noto Sans" panose="020B0502040504020204" pitchFamily="34" charset="0"/>
                <a:cs typeface="Noto Sans" panose="020B0502040504020204" pitchFamily="34" charset="0"/>
              </a:rPr>
              <a:t>Template list of contacts for organisations</a:t>
            </a:r>
          </a:p>
          <a:p>
            <a:pPr algn="ctr"/>
            <a:endParaRPr lang="en-GB" dirty="0">
              <a:latin typeface="Noto Sans" panose="020B0502040504020204" pitchFamily="34" charset="0"/>
              <a:ea typeface="Noto Sans" panose="020B0502040504020204" pitchFamily="34" charset="0"/>
              <a:cs typeface="Noto Sans" panose="020B0502040504020204" pitchFamily="34" charset="0"/>
            </a:endParaRPr>
          </a:p>
          <a:p>
            <a:pPr algn="ctr"/>
            <a:r>
              <a:rPr lang="en-GB" dirty="0">
                <a:latin typeface="Noto Sans" panose="020B0502040504020204" pitchFamily="34" charset="0"/>
                <a:ea typeface="Noto Sans" panose="020B0502040504020204" pitchFamily="34" charset="0"/>
                <a:cs typeface="Noto Sans" panose="020B0502040504020204" pitchFamily="34" charset="0"/>
              </a:rPr>
              <a:t>Add to and complete for your organisation with contact information of services that you would find useful</a:t>
            </a:r>
          </a:p>
        </p:txBody>
      </p:sp>
      <p:sp>
        <p:nvSpPr>
          <p:cNvPr id="6" name="Rectangle: Rounded Corners 5">
            <a:extLst>
              <a:ext uri="{FF2B5EF4-FFF2-40B4-BE49-F238E27FC236}">
                <a16:creationId xmlns:a16="http://schemas.microsoft.com/office/drawing/2014/main" id="{FD5D5849-CDFE-9032-33DE-6425167A5B41}"/>
              </a:ext>
            </a:extLst>
          </p:cNvPr>
          <p:cNvSpPr/>
          <p:nvPr/>
        </p:nvSpPr>
        <p:spPr>
          <a:xfrm>
            <a:off x="1011881" y="4014920"/>
            <a:ext cx="3276000" cy="2556000"/>
          </a:xfrm>
          <a:prstGeom prst="roundRect">
            <a:avLst/>
          </a:prstGeom>
          <a:solidFill>
            <a:srgbClr val="FFBB33"/>
          </a:solidFill>
          <a:ln>
            <a:solidFill>
              <a:srgbClr val="FFBB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tx1"/>
                </a:solidFill>
                <a:latin typeface="Noto Sans" panose="020B0502040504020204" pitchFamily="34" charset="0"/>
                <a:ea typeface="Noto Sans" panose="020B0502040504020204" pitchFamily="34" charset="0"/>
                <a:cs typeface="Noto Sans" panose="020B0502040504020204" pitchFamily="34" charset="0"/>
              </a:rPr>
              <a:t>Brief introduction to Making All Contacts Count through Advocacy (MACCA)</a:t>
            </a:r>
          </a:p>
          <a:p>
            <a:pPr algn="ctr"/>
            <a:endParaRPr lang="en-GB" dirty="0">
              <a:solidFill>
                <a:schemeClr val="tx1"/>
              </a:solidFill>
              <a:latin typeface="Noto Sans" panose="020B0502040504020204" pitchFamily="34" charset="0"/>
              <a:ea typeface="Noto Sans" panose="020B0502040504020204" pitchFamily="34" charset="0"/>
              <a:cs typeface="Noto Sans" panose="020B0502040504020204" pitchFamily="34" charset="0"/>
            </a:endParaRPr>
          </a:p>
          <a:p>
            <a:pPr algn="ctr"/>
            <a:r>
              <a:rPr lang="en-GB" dirty="0">
                <a:solidFill>
                  <a:schemeClr val="tx1"/>
                </a:solidFill>
                <a:latin typeface="Noto Sans" panose="020B0502040504020204" pitchFamily="34" charset="0"/>
                <a:ea typeface="Noto Sans" panose="020B0502040504020204" pitchFamily="34" charset="0"/>
                <a:cs typeface="Noto Sans" panose="020B0502040504020204" pitchFamily="34" charset="0"/>
              </a:rPr>
              <a:t>An approach to holding health conversations designed specifically for homelessness workers</a:t>
            </a:r>
          </a:p>
        </p:txBody>
      </p:sp>
      <p:sp>
        <p:nvSpPr>
          <p:cNvPr id="7" name="Rectangle: Rounded Corners 6">
            <a:extLst>
              <a:ext uri="{FF2B5EF4-FFF2-40B4-BE49-F238E27FC236}">
                <a16:creationId xmlns:a16="http://schemas.microsoft.com/office/drawing/2014/main" id="{1F874644-3B57-28ED-E49C-0746CC1B4561}"/>
              </a:ext>
            </a:extLst>
          </p:cNvPr>
          <p:cNvSpPr/>
          <p:nvPr/>
        </p:nvSpPr>
        <p:spPr>
          <a:xfrm>
            <a:off x="5693566" y="4029690"/>
            <a:ext cx="3190791" cy="2541229"/>
          </a:xfrm>
          <a:prstGeom prst="roundRect">
            <a:avLst/>
          </a:prstGeom>
          <a:solidFill>
            <a:srgbClr val="513BCA"/>
          </a:solidFill>
          <a:ln>
            <a:solidFill>
              <a:srgbClr val="513BC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latin typeface="Noto Sans" panose="020B0502040504020204" pitchFamily="34" charset="0"/>
                <a:ea typeface="Noto Sans" panose="020B0502040504020204" pitchFamily="34" charset="0"/>
                <a:cs typeface="Noto Sans" panose="020B0502040504020204" pitchFamily="34" charset="0"/>
              </a:rPr>
              <a:t>Recorded webinar on approaches to holding conversations </a:t>
            </a:r>
            <a:r>
              <a:rPr lang="en-GB">
                <a:latin typeface="Noto Sans" panose="020B0502040504020204" pitchFamily="34" charset="0"/>
                <a:ea typeface="Noto Sans" panose="020B0502040504020204" pitchFamily="34" charset="0"/>
                <a:cs typeface="Noto Sans" panose="020B0502040504020204" pitchFamily="34" charset="0"/>
              </a:rPr>
              <a:t>about health</a:t>
            </a:r>
            <a:endParaRPr lang="en-GB" dirty="0">
              <a:latin typeface="Noto Sans" panose="020B0502040504020204" pitchFamily="34" charset="0"/>
              <a:ea typeface="Noto Sans" panose="020B0502040504020204" pitchFamily="34" charset="0"/>
              <a:cs typeface="Noto Sans" panose="020B0502040504020204" pitchFamily="34" charset="0"/>
            </a:endParaRPr>
          </a:p>
          <a:p>
            <a:pPr algn="ctr"/>
            <a:endParaRPr lang="en-GB" dirty="0">
              <a:latin typeface="Noto Sans" panose="020B0502040504020204" pitchFamily="34" charset="0"/>
              <a:ea typeface="Noto Sans" panose="020B0502040504020204" pitchFamily="34" charset="0"/>
              <a:cs typeface="Noto Sans" panose="020B0502040504020204" pitchFamily="34" charset="0"/>
            </a:endParaRPr>
          </a:p>
        </p:txBody>
      </p:sp>
      <p:grpSp>
        <p:nvGrpSpPr>
          <p:cNvPr id="17" name="Group 16">
            <a:extLst>
              <a:ext uri="{FF2B5EF4-FFF2-40B4-BE49-F238E27FC236}">
                <a16:creationId xmlns:a16="http://schemas.microsoft.com/office/drawing/2014/main" id="{E0C98AB5-16A3-60B4-187A-A08CB67C66BA}"/>
              </a:ext>
            </a:extLst>
          </p:cNvPr>
          <p:cNvGrpSpPr/>
          <p:nvPr/>
        </p:nvGrpSpPr>
        <p:grpSpPr>
          <a:xfrm>
            <a:off x="307340" y="2146249"/>
            <a:ext cx="437400" cy="549720"/>
            <a:chOff x="508040" y="2588920"/>
            <a:chExt cx="437400" cy="549720"/>
          </a:xfrm>
        </p:grpSpPr>
        <mc:AlternateContent xmlns:mc="http://schemas.openxmlformats.org/markup-compatibility/2006" xmlns:p14="http://schemas.microsoft.com/office/powerpoint/2010/main">
          <mc:Choice Requires="p14">
            <p:contentPart p14:bwMode="auto" r:id="rId2">
              <p14:nvContentPartPr>
                <p14:cNvPr id="15" name="Ink 14">
                  <a:extLst>
                    <a:ext uri="{FF2B5EF4-FFF2-40B4-BE49-F238E27FC236}">
                      <a16:creationId xmlns:a16="http://schemas.microsoft.com/office/drawing/2014/main" id="{AD3D9D81-AAFF-361D-C9CE-4A4DEA3AD133}"/>
                    </a:ext>
                  </a:extLst>
                </p14:cNvPr>
                <p14:cNvContentPartPr/>
                <p14:nvPr/>
              </p14:nvContentPartPr>
              <p14:xfrm>
                <a:off x="508040" y="2588920"/>
                <a:ext cx="297360" cy="491040"/>
              </p14:xfrm>
            </p:contentPart>
          </mc:Choice>
          <mc:Fallback xmlns="">
            <p:pic>
              <p:nvPicPr>
                <p:cNvPr id="15" name="Ink 14">
                  <a:extLst>
                    <a:ext uri="{FF2B5EF4-FFF2-40B4-BE49-F238E27FC236}">
                      <a16:creationId xmlns:a16="http://schemas.microsoft.com/office/drawing/2014/main" id="{AD3D9D81-AAFF-361D-C9CE-4A4DEA3AD133}"/>
                    </a:ext>
                  </a:extLst>
                </p:cNvPr>
                <p:cNvPicPr/>
                <p:nvPr/>
              </p:nvPicPr>
              <p:blipFill>
                <a:blip r:embed="rId4"/>
                <a:stretch>
                  <a:fillRect/>
                </a:stretch>
              </p:blipFill>
              <p:spPr>
                <a:xfrm>
                  <a:off x="472040" y="2552920"/>
                  <a:ext cx="369000" cy="562680"/>
                </a:xfrm>
                <a:prstGeom prst="rect">
                  <a:avLst/>
                </a:prstGeom>
              </p:spPr>
            </p:pic>
          </mc:Fallback>
        </mc:AlternateContent>
        <mc:AlternateContent xmlns:mc="http://schemas.openxmlformats.org/markup-compatibility/2006" xmlns:p14="http://schemas.microsoft.com/office/powerpoint/2010/main">
          <mc:Choice Requires="p14">
            <p:contentPart p14:bwMode="auto" r:id="rId5">
              <p14:nvContentPartPr>
                <p14:cNvPr id="16" name="Ink 15">
                  <a:extLst>
                    <a:ext uri="{FF2B5EF4-FFF2-40B4-BE49-F238E27FC236}">
                      <a16:creationId xmlns:a16="http://schemas.microsoft.com/office/drawing/2014/main" id="{15A6098E-6468-92EF-74EB-28FEB63A26D7}"/>
                    </a:ext>
                  </a:extLst>
                </p14:cNvPr>
                <p14:cNvContentPartPr/>
                <p14:nvPr/>
              </p14:nvContentPartPr>
              <p14:xfrm>
                <a:off x="558440" y="3036760"/>
                <a:ext cx="387000" cy="101880"/>
              </p14:xfrm>
            </p:contentPart>
          </mc:Choice>
          <mc:Fallback xmlns="">
            <p:pic>
              <p:nvPicPr>
                <p:cNvPr id="16" name="Ink 15">
                  <a:extLst>
                    <a:ext uri="{FF2B5EF4-FFF2-40B4-BE49-F238E27FC236}">
                      <a16:creationId xmlns:a16="http://schemas.microsoft.com/office/drawing/2014/main" id="{15A6098E-6468-92EF-74EB-28FEB63A26D7}"/>
                    </a:ext>
                  </a:extLst>
                </p:cNvPr>
                <p:cNvPicPr/>
                <p:nvPr/>
              </p:nvPicPr>
              <p:blipFill>
                <a:blip r:embed="rId6"/>
                <a:stretch>
                  <a:fillRect/>
                </a:stretch>
              </p:blipFill>
              <p:spPr>
                <a:xfrm>
                  <a:off x="522440" y="3000760"/>
                  <a:ext cx="458640" cy="17352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7">
            <p14:nvContentPartPr>
              <p14:cNvPr id="21" name="Ink 20">
                <a:extLst>
                  <a:ext uri="{FF2B5EF4-FFF2-40B4-BE49-F238E27FC236}">
                    <a16:creationId xmlns:a16="http://schemas.microsoft.com/office/drawing/2014/main" id="{2D022F40-AC26-DDE8-7A54-C5E5993FC9D4}"/>
                  </a:ext>
                </a:extLst>
              </p14:cNvPr>
              <p14:cNvContentPartPr/>
              <p14:nvPr/>
            </p14:nvContentPartPr>
            <p14:xfrm>
              <a:off x="331100" y="4617951"/>
              <a:ext cx="440280" cy="844920"/>
            </p14:xfrm>
          </p:contentPart>
        </mc:Choice>
        <mc:Fallback xmlns="">
          <p:pic>
            <p:nvPicPr>
              <p:cNvPr id="21" name="Ink 20">
                <a:extLst>
                  <a:ext uri="{FF2B5EF4-FFF2-40B4-BE49-F238E27FC236}">
                    <a16:creationId xmlns:a16="http://schemas.microsoft.com/office/drawing/2014/main" id="{2D022F40-AC26-DDE8-7A54-C5E5993FC9D4}"/>
                  </a:ext>
                </a:extLst>
              </p:cNvPr>
              <p:cNvPicPr/>
              <p:nvPr/>
            </p:nvPicPr>
            <p:blipFill>
              <a:blip r:embed="rId8"/>
              <a:stretch>
                <a:fillRect/>
              </a:stretch>
            </p:blipFill>
            <p:spPr>
              <a:xfrm>
                <a:off x="295100" y="4581951"/>
                <a:ext cx="511920" cy="916560"/>
              </a:xfrm>
              <a:prstGeom prst="rect">
                <a:avLst/>
              </a:prstGeom>
            </p:spPr>
          </p:pic>
        </mc:Fallback>
      </mc:AlternateContent>
      <p:grpSp>
        <p:nvGrpSpPr>
          <p:cNvPr id="37" name="Group 36">
            <a:extLst>
              <a:ext uri="{FF2B5EF4-FFF2-40B4-BE49-F238E27FC236}">
                <a16:creationId xmlns:a16="http://schemas.microsoft.com/office/drawing/2014/main" id="{6EABA962-51AA-C539-EB51-93BED61A2565}"/>
              </a:ext>
            </a:extLst>
          </p:cNvPr>
          <p:cNvGrpSpPr/>
          <p:nvPr/>
        </p:nvGrpSpPr>
        <p:grpSpPr>
          <a:xfrm>
            <a:off x="4825200" y="4771131"/>
            <a:ext cx="638280" cy="1129320"/>
            <a:chOff x="4459760" y="4805440"/>
            <a:chExt cx="638280" cy="1129320"/>
          </a:xfrm>
        </p:grpSpPr>
        <mc:AlternateContent xmlns:mc="http://schemas.openxmlformats.org/markup-compatibility/2006" xmlns:p14="http://schemas.microsoft.com/office/powerpoint/2010/main">
          <mc:Choice Requires="p14">
            <p:contentPart p14:bwMode="auto" r:id="rId9">
              <p14:nvContentPartPr>
                <p14:cNvPr id="22" name="Ink 21">
                  <a:extLst>
                    <a:ext uri="{FF2B5EF4-FFF2-40B4-BE49-F238E27FC236}">
                      <a16:creationId xmlns:a16="http://schemas.microsoft.com/office/drawing/2014/main" id="{6355323D-B395-FB8D-7197-3EC680D5BE3B}"/>
                    </a:ext>
                  </a:extLst>
                </p14:cNvPr>
                <p14:cNvContentPartPr/>
                <p14:nvPr/>
              </p14:nvContentPartPr>
              <p14:xfrm>
                <a:off x="4459760" y="4805440"/>
                <a:ext cx="638280" cy="603000"/>
              </p14:xfrm>
            </p:contentPart>
          </mc:Choice>
          <mc:Fallback xmlns="">
            <p:pic>
              <p:nvPicPr>
                <p:cNvPr id="22" name="Ink 21">
                  <a:extLst>
                    <a:ext uri="{FF2B5EF4-FFF2-40B4-BE49-F238E27FC236}">
                      <a16:creationId xmlns:a16="http://schemas.microsoft.com/office/drawing/2014/main" id="{6355323D-B395-FB8D-7197-3EC680D5BE3B}"/>
                    </a:ext>
                  </a:extLst>
                </p:cNvPr>
                <p:cNvPicPr/>
                <p:nvPr/>
              </p:nvPicPr>
              <p:blipFill>
                <a:blip r:embed="rId10"/>
                <a:stretch>
                  <a:fillRect/>
                </a:stretch>
              </p:blipFill>
              <p:spPr>
                <a:xfrm>
                  <a:off x="4424120" y="4769440"/>
                  <a:ext cx="709920" cy="674640"/>
                </a:xfrm>
                <a:prstGeom prst="rect">
                  <a:avLst/>
                </a:prstGeom>
              </p:spPr>
            </p:pic>
          </mc:Fallback>
        </mc:AlternateContent>
        <mc:AlternateContent xmlns:mc="http://schemas.openxmlformats.org/markup-compatibility/2006" xmlns:p14="http://schemas.microsoft.com/office/powerpoint/2010/main">
          <mc:Choice Requires="p14">
            <p:contentPart p14:bwMode="auto" r:id="rId11">
              <p14:nvContentPartPr>
                <p14:cNvPr id="23" name="Ink 22">
                  <a:extLst>
                    <a:ext uri="{FF2B5EF4-FFF2-40B4-BE49-F238E27FC236}">
                      <a16:creationId xmlns:a16="http://schemas.microsoft.com/office/drawing/2014/main" id="{04C91E4C-9E25-33D3-E339-74FCE8280707}"/>
                    </a:ext>
                  </a:extLst>
                </p14:cNvPr>
                <p14:cNvContentPartPr/>
                <p14:nvPr/>
              </p14:nvContentPartPr>
              <p14:xfrm>
                <a:off x="4815440" y="5059600"/>
                <a:ext cx="145440" cy="875160"/>
              </p14:xfrm>
            </p:contentPart>
          </mc:Choice>
          <mc:Fallback xmlns="">
            <p:pic>
              <p:nvPicPr>
                <p:cNvPr id="23" name="Ink 22">
                  <a:extLst>
                    <a:ext uri="{FF2B5EF4-FFF2-40B4-BE49-F238E27FC236}">
                      <a16:creationId xmlns:a16="http://schemas.microsoft.com/office/drawing/2014/main" id="{04C91E4C-9E25-33D3-E339-74FCE8280707}"/>
                    </a:ext>
                  </a:extLst>
                </p:cNvPr>
                <p:cNvPicPr/>
                <p:nvPr/>
              </p:nvPicPr>
              <p:blipFill>
                <a:blip r:embed="rId12"/>
                <a:stretch>
                  <a:fillRect/>
                </a:stretch>
              </p:blipFill>
              <p:spPr>
                <a:xfrm>
                  <a:off x="4779440" y="5023600"/>
                  <a:ext cx="217080" cy="946800"/>
                </a:xfrm>
                <a:prstGeom prst="rect">
                  <a:avLst/>
                </a:prstGeom>
              </p:spPr>
            </p:pic>
          </mc:Fallback>
        </mc:AlternateContent>
      </p:grpSp>
      <mc:AlternateContent xmlns:mc="http://schemas.openxmlformats.org/markup-compatibility/2006" xmlns:p14="http://schemas.microsoft.com/office/powerpoint/2010/main">
        <mc:Choice Requires="p14">
          <p:contentPart p14:bwMode="auto" r:id="rId13">
            <p14:nvContentPartPr>
              <p14:cNvPr id="40" name="Ink 39">
                <a:extLst>
                  <a:ext uri="{FF2B5EF4-FFF2-40B4-BE49-F238E27FC236}">
                    <a16:creationId xmlns:a16="http://schemas.microsoft.com/office/drawing/2014/main" id="{A3D6961A-E693-8E29-FCEF-57932E903F6F}"/>
                  </a:ext>
                </a:extLst>
              </p14:cNvPr>
              <p14:cNvContentPartPr/>
              <p14:nvPr/>
            </p14:nvContentPartPr>
            <p14:xfrm>
              <a:off x="4825200" y="2146249"/>
              <a:ext cx="459000" cy="591120"/>
            </p14:xfrm>
          </p:contentPart>
        </mc:Choice>
        <mc:Fallback xmlns="">
          <p:pic>
            <p:nvPicPr>
              <p:cNvPr id="40" name="Ink 39">
                <a:extLst>
                  <a:ext uri="{FF2B5EF4-FFF2-40B4-BE49-F238E27FC236}">
                    <a16:creationId xmlns:a16="http://schemas.microsoft.com/office/drawing/2014/main" id="{A3D6961A-E693-8E29-FCEF-57932E903F6F}"/>
                  </a:ext>
                </a:extLst>
              </p:cNvPr>
              <p:cNvPicPr/>
              <p:nvPr/>
            </p:nvPicPr>
            <p:blipFill>
              <a:blip r:embed="rId14"/>
              <a:stretch>
                <a:fillRect/>
              </a:stretch>
            </p:blipFill>
            <p:spPr>
              <a:xfrm>
                <a:off x="4789200" y="2110249"/>
                <a:ext cx="530640" cy="662760"/>
              </a:xfrm>
              <a:prstGeom prst="rect">
                <a:avLst/>
              </a:prstGeom>
            </p:spPr>
          </p:pic>
        </mc:Fallback>
      </mc:AlternateContent>
    </p:spTree>
    <p:extLst>
      <p:ext uri="{BB962C8B-B14F-4D97-AF65-F5344CB8AC3E}">
        <p14:creationId xmlns:p14="http://schemas.microsoft.com/office/powerpoint/2010/main" val="33201626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ACE053E7-44DE-BE43-AE70-A5C1E0FCDB41}"/>
              </a:ext>
            </a:extLst>
          </p:cNvPr>
          <p:cNvPicPr>
            <a:picLocks noChangeAspect="1"/>
          </p:cNvPicPr>
          <p:nvPr/>
        </p:nvPicPr>
        <p:blipFill rotWithShape="1">
          <a:blip r:embed="rId2"/>
          <a:srcRect l="10286" t="33312" r="13634" b="30713"/>
          <a:stretch/>
        </p:blipFill>
        <p:spPr>
          <a:xfrm>
            <a:off x="1224117" y="707922"/>
            <a:ext cx="6327058" cy="1194620"/>
          </a:xfrm>
          <a:prstGeom prst="rect">
            <a:avLst/>
          </a:prstGeom>
        </p:spPr>
      </p:pic>
      <p:sp>
        <p:nvSpPr>
          <p:cNvPr id="7" name="TextBox 6">
            <a:extLst>
              <a:ext uri="{FF2B5EF4-FFF2-40B4-BE49-F238E27FC236}">
                <a16:creationId xmlns:a16="http://schemas.microsoft.com/office/drawing/2014/main" id="{6ED1458E-E8B1-F14A-B82B-51011BE3CA24}"/>
              </a:ext>
            </a:extLst>
          </p:cNvPr>
          <p:cNvSpPr txBox="1"/>
          <p:nvPr/>
        </p:nvSpPr>
        <p:spPr>
          <a:xfrm>
            <a:off x="575188" y="2772697"/>
            <a:ext cx="3229896" cy="2831544"/>
          </a:xfrm>
          <a:prstGeom prst="rect">
            <a:avLst/>
          </a:prstGeom>
          <a:noFill/>
        </p:spPr>
        <p:txBody>
          <a:bodyPr wrap="square" rtlCol="0">
            <a:spAutoFit/>
          </a:bodyPr>
          <a:lstStyle/>
          <a:p>
            <a:pPr>
              <a:spcAft>
                <a:spcPts val="0"/>
              </a:spcAft>
            </a:pPr>
            <a:r>
              <a:rPr lang="en-GB" sz="2000" b="1" dirty="0">
                <a:solidFill>
                  <a:srgbClr val="6E005A"/>
                </a:solidFill>
                <a:effectLst/>
                <a:latin typeface="Poppins" pitchFamily="2" charset="77"/>
                <a:ea typeface="ＭＳ Ｐ明朝"/>
                <a:cs typeface="Poppins" pitchFamily="2" charset="77"/>
              </a:rPr>
              <a:t>What we do</a:t>
            </a:r>
          </a:p>
          <a:p>
            <a:pPr>
              <a:spcAft>
                <a:spcPts val="0"/>
              </a:spcAft>
            </a:pPr>
            <a:endParaRPr lang="en-GB" sz="1400" b="1" dirty="0">
              <a:solidFill>
                <a:srgbClr val="6E005A"/>
              </a:solidFill>
              <a:effectLst/>
              <a:latin typeface="Noto Sans" panose="020B0502040504020204" pitchFamily="34" charset="0"/>
              <a:ea typeface="Noto Sans" panose="020B0502040504020204" pitchFamily="34" charset="0"/>
              <a:cs typeface="Noto Sans" panose="020B0502040504020204" pitchFamily="34" charset="0"/>
            </a:endParaRPr>
          </a:p>
          <a:p>
            <a:r>
              <a:rPr lang="en-GB" sz="1400" dirty="0">
                <a:latin typeface="Noto Sans" panose="020B0502040504020204" pitchFamily="34" charset="0"/>
                <a:ea typeface="Noto Sans" panose="020B0502040504020204" pitchFamily="34" charset="0"/>
                <a:cs typeface="Noto Sans" panose="020B0502040504020204" pitchFamily="34" charset="0"/>
              </a:rPr>
              <a:t>Homeless Link is the national membership charity for frontline homelessness services. We work to improve services through research, guidance and learning, and campaign for policy change that will ensure everyone has a place to call home and the support they need to keep it.</a:t>
            </a:r>
          </a:p>
          <a:p>
            <a:endParaRPr lang="en-US" dirty="0"/>
          </a:p>
        </p:txBody>
      </p:sp>
      <p:sp>
        <p:nvSpPr>
          <p:cNvPr id="8" name="TextBox 7">
            <a:extLst>
              <a:ext uri="{FF2B5EF4-FFF2-40B4-BE49-F238E27FC236}">
                <a16:creationId xmlns:a16="http://schemas.microsoft.com/office/drawing/2014/main" id="{FCAF7EBC-D747-804E-9246-F5648EAAF961}"/>
              </a:ext>
            </a:extLst>
          </p:cNvPr>
          <p:cNvSpPr txBox="1"/>
          <p:nvPr/>
        </p:nvSpPr>
        <p:spPr>
          <a:xfrm>
            <a:off x="5117690" y="2772697"/>
            <a:ext cx="3642852" cy="1200329"/>
          </a:xfrm>
          <a:prstGeom prst="rect">
            <a:avLst/>
          </a:prstGeom>
          <a:noFill/>
        </p:spPr>
        <p:txBody>
          <a:bodyPr wrap="square" rtlCol="0">
            <a:spAutoFit/>
          </a:bodyPr>
          <a:lstStyle/>
          <a:p>
            <a:r>
              <a:rPr lang="en-GB" b="1" dirty="0" err="1">
                <a:solidFill>
                  <a:srgbClr val="6E005A"/>
                </a:solidFill>
                <a:latin typeface="Poppins" pitchFamily="2" charset="77"/>
                <a:ea typeface="ＭＳ Ｐ明朝"/>
                <a:cs typeface="Poppins" pitchFamily="2" charset="77"/>
              </a:rPr>
              <a:t>homeless.org.uk</a:t>
            </a:r>
            <a:endParaRPr lang="en-GB" b="1" dirty="0">
              <a:solidFill>
                <a:srgbClr val="6E005A"/>
              </a:solidFill>
              <a:latin typeface="Poppins" pitchFamily="2" charset="77"/>
              <a:ea typeface="ＭＳ Ｐ明朝"/>
              <a:cs typeface="Poppins" pitchFamily="2" charset="77"/>
            </a:endParaRPr>
          </a:p>
          <a:p>
            <a:endParaRPr lang="en-GB" b="1" dirty="0">
              <a:solidFill>
                <a:srgbClr val="6E005A"/>
              </a:solidFill>
              <a:latin typeface="Poppins" pitchFamily="2" charset="77"/>
              <a:ea typeface="ＭＳ Ｐ明朝"/>
              <a:cs typeface="Poppins" pitchFamily="2" charset="77"/>
            </a:endParaRPr>
          </a:p>
          <a:p>
            <a:r>
              <a:rPr lang="en-GB" b="1" dirty="0">
                <a:solidFill>
                  <a:srgbClr val="6E005A"/>
                </a:solidFill>
                <a:latin typeface="Poppins" pitchFamily="2" charset="77"/>
                <a:ea typeface="ＭＳ Ｐ明朝"/>
                <a:cs typeface="Poppins" pitchFamily="2" charset="77"/>
              </a:rPr>
              <a:t>@</a:t>
            </a:r>
            <a:r>
              <a:rPr lang="en-GB" b="1" dirty="0" err="1">
                <a:solidFill>
                  <a:srgbClr val="6E005A"/>
                </a:solidFill>
                <a:latin typeface="Poppins" pitchFamily="2" charset="77"/>
                <a:ea typeface="ＭＳ Ｐ明朝"/>
                <a:cs typeface="Poppins" pitchFamily="2" charset="77"/>
              </a:rPr>
              <a:t>HomelessLink</a:t>
            </a:r>
            <a:endParaRPr lang="en-GB" b="1" dirty="0">
              <a:solidFill>
                <a:srgbClr val="6E005A"/>
              </a:solidFill>
              <a:latin typeface="Poppins" pitchFamily="2" charset="77"/>
              <a:ea typeface="ＭＳ Ｐ明朝"/>
              <a:cs typeface="Poppins" pitchFamily="2" charset="77"/>
            </a:endParaRPr>
          </a:p>
          <a:p>
            <a:endParaRPr lang="en-US" dirty="0"/>
          </a:p>
        </p:txBody>
      </p:sp>
    </p:spTree>
    <p:extLst>
      <p:ext uri="{BB962C8B-B14F-4D97-AF65-F5344CB8AC3E}">
        <p14:creationId xmlns:p14="http://schemas.microsoft.com/office/powerpoint/2010/main" val="28381747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04251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Introduction</a:t>
            </a:r>
          </a:p>
          <a:p>
            <a:r>
              <a:rPr lang="en-GB" sz="3200" b="1" dirty="0">
                <a:solidFill>
                  <a:srgbClr val="CC0099"/>
                </a:solidFill>
                <a:latin typeface="Poppins" pitchFamily="2" charset="77"/>
                <a:cs typeface="Poppins" pitchFamily="2" charset="77"/>
              </a:rPr>
              <a:t>Why are health conversations important?</a:t>
            </a:r>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3210177" y="1962246"/>
            <a:ext cx="5812005" cy="4801314"/>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Noto Sans" panose="020B0502040504020204" pitchFamily="34" charset="0"/>
                <a:ea typeface="Noto Sans" panose="020B0502040504020204" pitchFamily="34" charset="0"/>
                <a:cs typeface="Noto Sans" panose="020B0502040504020204" pitchFamily="34" charset="0"/>
              </a:rPr>
              <a:t>People experiencing homelessness have some of the worst health outcomes and rely heavily on emergency medical care.</a:t>
            </a:r>
            <a:br>
              <a:rPr lang="en-US" dirty="0">
                <a:latin typeface="Noto Sans" panose="020B0502040504020204" pitchFamily="34" charset="0"/>
                <a:ea typeface="Noto Sans" panose="020B0502040504020204" pitchFamily="34" charset="0"/>
                <a:cs typeface="Noto Sans" panose="020B0502040504020204" pitchFamily="34" charset="0"/>
              </a:rPr>
            </a:br>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GB" dirty="0">
                <a:effectLst/>
                <a:latin typeface="Noto Sans" panose="020B0502040504020204" pitchFamily="34" charset="0"/>
                <a:ea typeface="Calibri" panose="020F0502020204030204" pitchFamily="34" charset="0"/>
                <a:cs typeface="Times New Roman" panose="02020603050405020304" pitchFamily="18" charset="0"/>
              </a:rPr>
              <a:t>The average age of death for a homeless woman is 41.6 years compared to 45.9 for men (ONS, 2021). </a:t>
            </a:r>
          </a:p>
          <a:p>
            <a:pPr marL="285750" indent="-285750">
              <a:buFont typeface="Arial" panose="020B0604020202020204" pitchFamily="34" charset="0"/>
              <a:buChar char="•"/>
            </a:pPr>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dirty="0">
                <a:latin typeface="Noto Sans" panose="020B0502040504020204" pitchFamily="34" charset="0"/>
                <a:ea typeface="Noto Sans" panose="020B0502040504020204" pitchFamily="34" charset="0"/>
                <a:cs typeface="Noto Sans" panose="020B0502040504020204" pitchFamily="34" charset="0"/>
              </a:rPr>
              <a:t>People who are homeless are 9x more likely to take their own lives. </a:t>
            </a:r>
          </a:p>
          <a:p>
            <a:pPr marL="285750" indent="-285750">
              <a:buFont typeface="Arial" panose="020B0604020202020204" pitchFamily="34" charset="0"/>
              <a:buChar char="•"/>
            </a:pPr>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dirty="0">
                <a:latin typeface="Noto Sans" panose="020B0502040504020204" pitchFamily="34" charset="0"/>
                <a:ea typeface="Noto Sans" panose="020B0502040504020204" pitchFamily="34" charset="0"/>
                <a:cs typeface="Noto Sans" panose="020B0502040504020204" pitchFamily="34" charset="0"/>
              </a:rPr>
              <a:t>The prevalence of Tuberculosis is 34x higher than in the general population.</a:t>
            </a:r>
          </a:p>
          <a:p>
            <a:pPr marL="285750" indent="-285750">
              <a:buFont typeface="Arial" panose="020B0604020202020204" pitchFamily="34" charset="0"/>
              <a:buChar char="•"/>
            </a:pPr>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dirty="0">
                <a:latin typeface="Noto Sans" panose="020B0502040504020204" pitchFamily="34" charset="0"/>
                <a:ea typeface="Noto Sans" panose="020B0502040504020204" pitchFamily="34" charset="0"/>
                <a:cs typeface="Noto Sans" panose="020B0502040504020204" pitchFamily="34" charset="0"/>
              </a:rPr>
              <a:t>The prevalence of heart disease is 6x higher than in the general population. </a:t>
            </a:r>
            <a:br>
              <a:rPr lang="en-US" dirty="0">
                <a:latin typeface="Noto Sans" panose="020B0502040504020204" pitchFamily="34" charset="0"/>
                <a:ea typeface="Noto Sans" panose="020B0502040504020204" pitchFamily="34" charset="0"/>
                <a:cs typeface="Noto Sans" panose="020B0502040504020204" pitchFamily="34" charset="0"/>
              </a:rPr>
            </a:br>
            <a:endParaRPr lang="en-US" dirty="0">
              <a:latin typeface="Noto Sans" panose="020B0502040504020204" pitchFamily="34" charset="0"/>
              <a:ea typeface="Noto Sans" panose="020B0502040504020204" pitchFamily="34" charset="0"/>
              <a:cs typeface="Noto Sans" panose="020B0502040504020204" pitchFamily="34" charset="0"/>
            </a:endParaRPr>
          </a:p>
        </p:txBody>
      </p:sp>
      <p:pic>
        <p:nvPicPr>
          <p:cNvPr id="5" name="Picture 4">
            <a:extLst>
              <a:ext uri="{FF2B5EF4-FFF2-40B4-BE49-F238E27FC236}">
                <a16:creationId xmlns:a16="http://schemas.microsoft.com/office/drawing/2014/main" id="{A43F4953-14F1-8B4E-98EC-79940FA00ABE}"/>
              </a:ext>
            </a:extLst>
          </p:cNvPr>
          <p:cNvPicPr>
            <a:picLocks noChangeAspect="1"/>
          </p:cNvPicPr>
          <p:nvPr/>
        </p:nvPicPr>
        <p:blipFill>
          <a:blip r:embed="rId2"/>
          <a:stretch>
            <a:fillRect/>
          </a:stretch>
        </p:blipFill>
        <p:spPr>
          <a:xfrm>
            <a:off x="0" y="3515360"/>
            <a:ext cx="3210177" cy="3342640"/>
          </a:xfrm>
          <a:prstGeom prst="rect">
            <a:avLst/>
          </a:prstGeom>
        </p:spPr>
      </p:pic>
    </p:spTree>
    <p:extLst>
      <p:ext uri="{BB962C8B-B14F-4D97-AF65-F5344CB8AC3E}">
        <p14:creationId xmlns:p14="http://schemas.microsoft.com/office/powerpoint/2010/main" val="32952188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2062103"/>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Introduction</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The role of homelessness support workers</a:t>
            </a:r>
            <a:endParaRPr lang="en-US" sz="3200" dirty="0"/>
          </a:p>
          <a:p>
            <a:endParaRPr lang="en-GB" sz="3200" dirty="0">
              <a:solidFill>
                <a:srgbClr val="CC0099"/>
              </a:solidFill>
              <a:latin typeface="Poppins" pitchFamily="2" charset="77"/>
              <a:cs typeface="Poppins" pitchFamily="2" charset="77"/>
            </a:endParaRPr>
          </a:p>
        </p:txBody>
      </p:sp>
      <p:sp>
        <p:nvSpPr>
          <p:cNvPr id="4" name="Rectangle: Rounded Corners 3">
            <a:extLst>
              <a:ext uri="{FF2B5EF4-FFF2-40B4-BE49-F238E27FC236}">
                <a16:creationId xmlns:a16="http://schemas.microsoft.com/office/drawing/2014/main" id="{D19DC599-7A0E-B7C6-F7E0-657230FFB982}"/>
              </a:ext>
            </a:extLst>
          </p:cNvPr>
          <p:cNvSpPr/>
          <p:nvPr/>
        </p:nvSpPr>
        <p:spPr>
          <a:xfrm>
            <a:off x="41368" y="2653431"/>
            <a:ext cx="2234381" cy="2517027"/>
          </a:xfrm>
          <a:prstGeom prst="roundRect">
            <a:avLst/>
          </a:prstGeom>
          <a:solidFill>
            <a:srgbClr val="EBCCF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Text Box 2">
            <a:extLst>
              <a:ext uri="{FF2B5EF4-FFF2-40B4-BE49-F238E27FC236}">
                <a16:creationId xmlns:a16="http://schemas.microsoft.com/office/drawing/2014/main" id="{FDD4F001-84E6-4315-5043-C70F16DDAAFC}"/>
              </a:ext>
            </a:extLst>
          </p:cNvPr>
          <p:cNvSpPr txBox="1">
            <a:spLocks noChangeArrowheads="1"/>
          </p:cNvSpPr>
          <p:nvPr/>
        </p:nvSpPr>
        <p:spPr bwMode="auto">
          <a:xfrm>
            <a:off x="295875" y="2796137"/>
            <a:ext cx="1749835" cy="2046431"/>
          </a:xfrm>
          <a:prstGeom prst="rect">
            <a:avLst/>
          </a:prstGeom>
          <a:solidFill>
            <a:srgbClr val="EBCCFD"/>
          </a:solidFill>
          <a:ln w="9525">
            <a:solidFill>
              <a:srgbClr val="EBCCFD"/>
            </a:solidFill>
            <a:miter lim="800000"/>
            <a:headEnd/>
            <a:tailEnd/>
          </a:ln>
        </p:spPr>
        <p:txBody>
          <a:bodyPr rot="0" vert="horz" wrap="square" lIns="91440" tIns="45720" rIns="91440" bIns="45720" anchor="t" anchorCtr="0">
            <a:noAutofit/>
          </a:bodyPr>
          <a:lstStyle/>
          <a:p>
            <a:pPr algn="ctr"/>
            <a:r>
              <a:rPr lang="en-US" sz="1600" dirty="0">
                <a:latin typeface="Noto Sans" panose="020B0502040504020204" pitchFamily="34" charset="0"/>
                <a:ea typeface="Noto Sans" panose="020B0502040504020204" pitchFamily="34" charset="0"/>
                <a:cs typeface="Noto Sans" panose="020B0502040504020204" pitchFamily="34" charset="0"/>
              </a:rPr>
              <a:t>Homelessness workers play a key role in encouraging people to engage with more upstream health care.</a:t>
            </a:r>
          </a:p>
        </p:txBody>
      </p:sp>
      <p:sp>
        <p:nvSpPr>
          <p:cNvPr id="6" name="Rectangle: Rounded Corners 5">
            <a:extLst>
              <a:ext uri="{FF2B5EF4-FFF2-40B4-BE49-F238E27FC236}">
                <a16:creationId xmlns:a16="http://schemas.microsoft.com/office/drawing/2014/main" id="{E892D019-97C7-551D-5682-64F5C00DE81F}"/>
              </a:ext>
            </a:extLst>
          </p:cNvPr>
          <p:cNvSpPr/>
          <p:nvPr/>
        </p:nvSpPr>
        <p:spPr>
          <a:xfrm>
            <a:off x="2318338" y="2639687"/>
            <a:ext cx="2234381" cy="2517027"/>
          </a:xfrm>
          <a:prstGeom prst="roundRect">
            <a:avLst/>
          </a:prstGeom>
          <a:solidFill>
            <a:srgbClr val="AEE5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Text Box 2">
            <a:extLst>
              <a:ext uri="{FF2B5EF4-FFF2-40B4-BE49-F238E27FC236}">
                <a16:creationId xmlns:a16="http://schemas.microsoft.com/office/drawing/2014/main" id="{85681EF1-8434-3E24-7021-3EAF9B596030}"/>
              </a:ext>
            </a:extLst>
          </p:cNvPr>
          <p:cNvSpPr txBox="1">
            <a:spLocks noChangeArrowheads="1"/>
          </p:cNvSpPr>
          <p:nvPr/>
        </p:nvSpPr>
        <p:spPr bwMode="auto">
          <a:xfrm>
            <a:off x="2526233" y="2796137"/>
            <a:ext cx="1749835" cy="2105367"/>
          </a:xfrm>
          <a:prstGeom prst="rect">
            <a:avLst/>
          </a:prstGeom>
          <a:solidFill>
            <a:srgbClr val="AEE5FF"/>
          </a:solidFill>
          <a:ln w="9525">
            <a:solidFill>
              <a:srgbClr val="AEE5FF"/>
            </a:solidFill>
            <a:miter lim="800000"/>
            <a:headEnd/>
            <a:tailEnd/>
          </a:ln>
        </p:spPr>
        <p:txBody>
          <a:bodyPr rot="0" vert="horz" wrap="square" lIns="91440" tIns="45720" rIns="91440" bIns="45720" anchor="t" anchorCtr="0">
            <a:noAutofit/>
          </a:bodyPr>
          <a:lstStyle/>
          <a:p>
            <a:pPr algn="ctr"/>
            <a:r>
              <a:rPr lang="en-US" sz="1600" dirty="0">
                <a:latin typeface="Noto Sans" panose="020B0502040504020204" pitchFamily="34" charset="0"/>
                <a:ea typeface="Noto Sans" panose="020B0502040504020204" pitchFamily="34" charset="0"/>
                <a:cs typeface="Noto Sans" panose="020B0502040504020204" pitchFamily="34" charset="0"/>
              </a:rPr>
              <a:t>Homelessness workers spend a lot of their time supporting people with health and social care needs.</a:t>
            </a:r>
          </a:p>
        </p:txBody>
      </p:sp>
      <p:sp>
        <p:nvSpPr>
          <p:cNvPr id="8" name="Rectangle: Rounded Corners 7">
            <a:extLst>
              <a:ext uri="{FF2B5EF4-FFF2-40B4-BE49-F238E27FC236}">
                <a16:creationId xmlns:a16="http://schemas.microsoft.com/office/drawing/2014/main" id="{A0F3712B-AFBB-DF35-7A8A-389ECC72A5A8}"/>
              </a:ext>
            </a:extLst>
          </p:cNvPr>
          <p:cNvSpPr/>
          <p:nvPr/>
        </p:nvSpPr>
        <p:spPr>
          <a:xfrm>
            <a:off x="4591283" y="2616593"/>
            <a:ext cx="2234381" cy="2517027"/>
          </a:xfrm>
          <a:prstGeom prst="roundRect">
            <a:avLst/>
          </a:prstGeom>
          <a:solidFill>
            <a:srgbClr val="EBCCF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Text Box 2">
            <a:extLst>
              <a:ext uri="{FF2B5EF4-FFF2-40B4-BE49-F238E27FC236}">
                <a16:creationId xmlns:a16="http://schemas.microsoft.com/office/drawing/2014/main" id="{92C651B1-B6B1-55ED-957A-279EDDF9B628}"/>
              </a:ext>
            </a:extLst>
          </p:cNvPr>
          <p:cNvSpPr txBox="1">
            <a:spLocks noChangeArrowheads="1"/>
          </p:cNvSpPr>
          <p:nvPr/>
        </p:nvSpPr>
        <p:spPr bwMode="auto">
          <a:xfrm>
            <a:off x="4833556" y="2947131"/>
            <a:ext cx="1749835" cy="2046431"/>
          </a:xfrm>
          <a:prstGeom prst="rect">
            <a:avLst/>
          </a:prstGeom>
          <a:solidFill>
            <a:srgbClr val="EBCCFD"/>
          </a:solidFill>
          <a:ln w="9525">
            <a:solidFill>
              <a:srgbClr val="EBCCFD"/>
            </a:solidFill>
            <a:miter lim="800000"/>
            <a:headEnd/>
            <a:tailEnd/>
          </a:ln>
        </p:spPr>
        <p:txBody>
          <a:bodyPr rot="0" vert="horz" wrap="square" lIns="91440" tIns="45720" rIns="91440" bIns="45720" anchor="t" anchorCtr="0">
            <a:noAutofit/>
          </a:bodyPr>
          <a:lstStyle/>
          <a:p>
            <a:pPr algn="ctr"/>
            <a:r>
              <a:rPr lang="en-US" sz="1600" dirty="0">
                <a:latin typeface="Noto Sans" panose="020B0502040504020204" pitchFamily="34" charset="0"/>
                <a:ea typeface="Noto Sans" panose="020B0502040504020204" pitchFamily="34" charset="0"/>
                <a:cs typeface="Noto Sans" panose="020B0502040504020204" pitchFamily="34" charset="0"/>
              </a:rPr>
              <a:t>Conversations initiated are typically focused on emergency health care needs.</a:t>
            </a:r>
          </a:p>
        </p:txBody>
      </p:sp>
      <p:sp>
        <p:nvSpPr>
          <p:cNvPr id="11" name="Rectangle: Rounded Corners 10">
            <a:extLst>
              <a:ext uri="{FF2B5EF4-FFF2-40B4-BE49-F238E27FC236}">
                <a16:creationId xmlns:a16="http://schemas.microsoft.com/office/drawing/2014/main" id="{6699A128-3848-C1C3-F3EF-78A2D98E11D2}"/>
              </a:ext>
            </a:extLst>
          </p:cNvPr>
          <p:cNvSpPr/>
          <p:nvPr/>
        </p:nvSpPr>
        <p:spPr>
          <a:xfrm>
            <a:off x="6864228" y="2616592"/>
            <a:ext cx="2234381" cy="2517027"/>
          </a:xfrm>
          <a:prstGeom prst="roundRect">
            <a:avLst/>
          </a:prstGeom>
          <a:solidFill>
            <a:srgbClr val="AEE5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Text Box 2">
            <a:extLst>
              <a:ext uri="{FF2B5EF4-FFF2-40B4-BE49-F238E27FC236}">
                <a16:creationId xmlns:a16="http://schemas.microsoft.com/office/drawing/2014/main" id="{27B45DD6-25CF-11EE-9566-04B27BAA4682}"/>
              </a:ext>
            </a:extLst>
          </p:cNvPr>
          <p:cNvSpPr txBox="1">
            <a:spLocks noChangeArrowheads="1"/>
          </p:cNvSpPr>
          <p:nvPr/>
        </p:nvSpPr>
        <p:spPr bwMode="auto">
          <a:xfrm>
            <a:off x="7098290" y="2957698"/>
            <a:ext cx="1749835" cy="2046431"/>
          </a:xfrm>
          <a:prstGeom prst="rect">
            <a:avLst/>
          </a:prstGeom>
          <a:solidFill>
            <a:srgbClr val="AEE5FF"/>
          </a:solidFill>
          <a:ln w="9525">
            <a:solidFill>
              <a:srgbClr val="AEE5FF"/>
            </a:solidFill>
            <a:miter lim="800000"/>
            <a:headEnd/>
            <a:tailEnd/>
          </a:ln>
        </p:spPr>
        <p:txBody>
          <a:bodyPr rot="0" vert="horz" wrap="square" lIns="91440" tIns="45720" rIns="91440" bIns="45720" anchor="t" anchorCtr="0">
            <a:noAutofit/>
          </a:bodyPr>
          <a:lstStyle/>
          <a:p>
            <a:pPr algn="ctr"/>
            <a:r>
              <a:rPr lang="en-US" sz="1600" dirty="0">
                <a:latin typeface="Noto Sans" panose="020B0502040504020204" pitchFamily="34" charset="0"/>
                <a:ea typeface="Noto Sans" panose="020B0502040504020204" pitchFamily="34" charset="0"/>
                <a:cs typeface="Noto Sans" panose="020B0502040504020204" pitchFamily="34" charset="0"/>
              </a:rPr>
              <a:t>Staff have the skills but may lack confidence to have more general health conversations.</a:t>
            </a:r>
            <a:endParaRPr lang="en-GB" sz="1600" dirty="0">
              <a:latin typeface="Noto Sans" panose="020B0502040504020204" pitchFamily="34" charset="0"/>
              <a:ea typeface="Noto Sans" panose="020B0502040504020204" pitchFamily="34" charset="0"/>
              <a:cs typeface="Noto Sans" panose="020B0502040504020204" pitchFamily="34" charset="0"/>
            </a:endParaRPr>
          </a:p>
        </p:txBody>
      </p:sp>
    </p:spTree>
    <p:extLst>
      <p:ext uri="{BB962C8B-B14F-4D97-AF65-F5344CB8AC3E}">
        <p14:creationId xmlns:p14="http://schemas.microsoft.com/office/powerpoint/2010/main" val="22791554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2062103"/>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Introduction</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Myths about access to health services</a:t>
            </a:r>
            <a:endParaRPr lang="en-US" sz="3200" dirty="0"/>
          </a:p>
          <a:p>
            <a:endParaRPr lang="en-GB" sz="3200" dirty="0">
              <a:solidFill>
                <a:srgbClr val="CC0099"/>
              </a:solidFill>
              <a:latin typeface="Poppins" pitchFamily="2" charset="77"/>
              <a:cs typeface="Poppins" pitchFamily="2" charset="77"/>
            </a:endParaRPr>
          </a:p>
        </p:txBody>
      </p:sp>
      <p:graphicFrame>
        <p:nvGraphicFramePr>
          <p:cNvPr id="15" name="Table 15">
            <a:extLst>
              <a:ext uri="{FF2B5EF4-FFF2-40B4-BE49-F238E27FC236}">
                <a16:creationId xmlns:a16="http://schemas.microsoft.com/office/drawing/2014/main" id="{01A85070-46C5-030E-72DD-CDF6030850DD}"/>
              </a:ext>
            </a:extLst>
          </p:cNvPr>
          <p:cNvGraphicFramePr>
            <a:graphicFrameLocks noGrp="1"/>
          </p:cNvGraphicFramePr>
          <p:nvPr>
            <p:extLst>
              <p:ext uri="{D42A27DB-BD31-4B8C-83A1-F6EECF244321}">
                <p14:modId xmlns:p14="http://schemas.microsoft.com/office/powerpoint/2010/main" val="3592770606"/>
              </p:ext>
            </p:extLst>
          </p:nvPr>
        </p:nvGraphicFramePr>
        <p:xfrm>
          <a:off x="786581" y="2290680"/>
          <a:ext cx="7570838" cy="3992880"/>
        </p:xfrm>
        <a:graphic>
          <a:graphicData uri="http://schemas.openxmlformats.org/drawingml/2006/table">
            <a:tbl>
              <a:tblPr firstRow="1" bandRow="1">
                <a:tableStyleId>{00A15C55-8517-42AA-B614-E9B94910E393}</a:tableStyleId>
              </a:tblPr>
              <a:tblGrid>
                <a:gridCol w="3785419">
                  <a:extLst>
                    <a:ext uri="{9D8B030D-6E8A-4147-A177-3AD203B41FA5}">
                      <a16:colId xmlns:a16="http://schemas.microsoft.com/office/drawing/2014/main" val="3962031632"/>
                    </a:ext>
                  </a:extLst>
                </a:gridCol>
                <a:gridCol w="3785419">
                  <a:extLst>
                    <a:ext uri="{9D8B030D-6E8A-4147-A177-3AD203B41FA5}">
                      <a16:colId xmlns:a16="http://schemas.microsoft.com/office/drawing/2014/main" val="2652756154"/>
                    </a:ext>
                  </a:extLst>
                </a:gridCol>
              </a:tblGrid>
              <a:tr h="0">
                <a:tc>
                  <a:txBody>
                    <a:bodyPr/>
                    <a:lstStyle/>
                    <a:p>
                      <a:pPr algn="ctr"/>
                      <a:r>
                        <a:rPr lang="en-GB" sz="1400" dirty="0">
                          <a:latin typeface="Noto Sans" panose="020B0502040504020204" pitchFamily="34" charset="0"/>
                          <a:ea typeface="Noto Sans" panose="020B0502040504020204" pitchFamily="34" charset="0"/>
                          <a:cs typeface="Noto Sans" panose="020B0502040504020204" pitchFamily="34" charset="0"/>
                        </a:rPr>
                        <a:t>MYTHS</a:t>
                      </a:r>
                    </a:p>
                  </a:txBody>
                  <a:tcPr/>
                </a:tc>
                <a:tc>
                  <a:txBody>
                    <a:bodyPr/>
                    <a:lstStyle/>
                    <a:p>
                      <a:pPr algn="ctr"/>
                      <a:r>
                        <a:rPr lang="en-GB" sz="1400" dirty="0">
                          <a:latin typeface="Noto Sans" panose="020B0502040504020204" pitchFamily="34" charset="0"/>
                          <a:ea typeface="Noto Sans" panose="020B0502040504020204" pitchFamily="34" charset="0"/>
                          <a:cs typeface="Noto Sans" panose="020B0502040504020204" pitchFamily="34" charset="0"/>
                        </a:rPr>
                        <a:t>FACTS</a:t>
                      </a:r>
                    </a:p>
                  </a:txBody>
                  <a:tcPr/>
                </a:tc>
                <a:extLst>
                  <a:ext uri="{0D108BD9-81ED-4DB2-BD59-A6C34878D82A}">
                    <a16:rowId xmlns:a16="http://schemas.microsoft.com/office/drawing/2014/main" val="4003662401"/>
                  </a:ext>
                </a:extLst>
              </a:tr>
              <a:tr h="63988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Noto Sans" panose="020B0502040504020204" pitchFamily="34" charset="0"/>
                          <a:ea typeface="Noto Sans" panose="020B0502040504020204" pitchFamily="34" charset="0"/>
                          <a:cs typeface="Noto Sans" panose="020B0502040504020204" pitchFamily="34" charset="0"/>
                        </a:rPr>
                        <a:t>You have to have an address to register at a GP.</a:t>
                      </a:r>
                    </a:p>
                    <a:p>
                      <a:endParaRPr lang="en-GB" sz="1400" dirty="0">
                        <a:latin typeface="Noto Sans" panose="020B0502040504020204" pitchFamily="34" charset="0"/>
                        <a:ea typeface="Noto Sans" panose="020B0502040504020204" pitchFamily="34" charset="0"/>
                        <a:cs typeface="Noto Sans" panose="020B0502040504020204"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400" dirty="0">
                          <a:latin typeface="Noto Sans" panose="020B0502040504020204" pitchFamily="34" charset="0"/>
                          <a:ea typeface="Noto Sans" panose="020B0502040504020204" pitchFamily="34" charset="0"/>
                          <a:cs typeface="Noto Sans" panose="020B0502040504020204" pitchFamily="34" charset="0"/>
                        </a:rPr>
                        <a:t>If an individual has no fixed address/is homeless, they are entitled to register for a GP using either a temporary address (a day centre, friend’s address) or use the address of the GP. </a:t>
                      </a:r>
                    </a:p>
                    <a:p>
                      <a:endParaRPr lang="en-GB" sz="1400" dirty="0">
                        <a:latin typeface="Noto Sans" panose="020B0502040504020204" pitchFamily="34" charset="0"/>
                        <a:ea typeface="Noto Sans" panose="020B0502040504020204" pitchFamily="34" charset="0"/>
                        <a:cs typeface="Noto Sans" panose="020B0502040504020204" pitchFamily="34" charset="0"/>
                      </a:endParaRPr>
                    </a:p>
                  </a:txBody>
                  <a:tcPr/>
                </a:tc>
                <a:extLst>
                  <a:ext uri="{0D108BD9-81ED-4DB2-BD59-A6C34878D82A}">
                    <a16:rowId xmlns:a16="http://schemas.microsoft.com/office/drawing/2014/main" val="1249583438"/>
                  </a:ext>
                </a:extLst>
              </a:tr>
              <a:tr h="523539">
                <a:tc>
                  <a:txBody>
                    <a:bodyPr/>
                    <a:lstStyle/>
                    <a:p>
                      <a:r>
                        <a:rPr lang="en-GB" sz="1400" dirty="0">
                          <a:latin typeface="Noto Sans" panose="020B0502040504020204" pitchFamily="34" charset="0"/>
                          <a:ea typeface="Noto Sans" panose="020B0502040504020204" pitchFamily="34" charset="0"/>
                          <a:cs typeface="Noto Sans" panose="020B0502040504020204" pitchFamily="34" charset="0"/>
                        </a:rPr>
                        <a:t>You need ID to register at a GP.</a:t>
                      </a:r>
                    </a:p>
                  </a:txBody>
                  <a:tcPr/>
                </a:tc>
                <a:tc>
                  <a:txBody>
                    <a:bodyPr/>
                    <a:lstStyle/>
                    <a:p>
                      <a:r>
                        <a:rPr lang="en-GB" sz="1400" dirty="0">
                          <a:latin typeface="Noto Sans" panose="020B0502040504020204" pitchFamily="34" charset="0"/>
                          <a:ea typeface="Noto Sans" panose="020B0502040504020204" pitchFamily="34" charset="0"/>
                          <a:cs typeface="Noto Sans" panose="020B0502040504020204" pitchFamily="34" charset="0"/>
                        </a:rPr>
                        <a:t>GP Practices have a responsibility to register people who are unable to provide ID or documentation to indicate them living in a particular area.</a:t>
                      </a:r>
                    </a:p>
                  </a:txBody>
                  <a:tcPr/>
                </a:tc>
                <a:extLst>
                  <a:ext uri="{0D108BD9-81ED-4DB2-BD59-A6C34878D82A}">
                    <a16:rowId xmlns:a16="http://schemas.microsoft.com/office/drawing/2014/main" val="1961398316"/>
                  </a:ext>
                </a:extLst>
              </a:tr>
              <a:tr h="639881">
                <a:tc>
                  <a:txBody>
                    <a:bodyPr/>
                    <a:lstStyle/>
                    <a:p>
                      <a:r>
                        <a:rPr lang="en-GB" sz="1400" dirty="0">
                          <a:latin typeface="Noto Sans" panose="020B0502040504020204" pitchFamily="34" charset="0"/>
                          <a:ea typeface="Noto Sans" panose="020B0502040504020204" pitchFamily="34" charset="0"/>
                          <a:cs typeface="Noto Sans" panose="020B0502040504020204" pitchFamily="34" charset="0"/>
                        </a:rPr>
                        <a:t>You have to have status in the UK to access free NHS health care.</a:t>
                      </a:r>
                    </a:p>
                  </a:txBody>
                  <a:tcPr/>
                </a:tc>
                <a:tc>
                  <a:txBody>
                    <a:bodyPr/>
                    <a:lstStyle/>
                    <a:p>
                      <a:r>
                        <a:rPr lang="en-GB" sz="1400" dirty="0">
                          <a:latin typeface="Noto Sans" panose="020B0502040504020204" pitchFamily="34" charset="0"/>
                          <a:ea typeface="Noto Sans" panose="020B0502040504020204" pitchFamily="34" charset="0"/>
                          <a:cs typeface="Noto Sans" panose="020B0502040504020204" pitchFamily="34" charset="0"/>
                        </a:rPr>
                        <a:t>All primary health care (including: GP services, primary dental treatment, A&amp;E etc.) as well as testing, treatment &amp; vaccination against COVID-19 is free for everyone, regardless of immigration status. </a:t>
                      </a:r>
                    </a:p>
                  </a:txBody>
                  <a:tcPr/>
                </a:tc>
                <a:extLst>
                  <a:ext uri="{0D108BD9-81ED-4DB2-BD59-A6C34878D82A}">
                    <a16:rowId xmlns:a16="http://schemas.microsoft.com/office/drawing/2014/main" val="1272202093"/>
                  </a:ext>
                </a:extLst>
              </a:tr>
            </a:tbl>
          </a:graphicData>
        </a:graphic>
      </p:graphicFrame>
    </p:spTree>
    <p:extLst>
      <p:ext uri="{BB962C8B-B14F-4D97-AF65-F5344CB8AC3E}">
        <p14:creationId xmlns:p14="http://schemas.microsoft.com/office/powerpoint/2010/main" val="13184966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2062103"/>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Introduction</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Exercise – what is good health support: instructions</a:t>
            </a:r>
            <a:endParaRPr lang="en-US" sz="3200" dirty="0"/>
          </a:p>
          <a:p>
            <a:endParaRPr lang="en-GB" sz="3200" dirty="0">
              <a:solidFill>
                <a:srgbClr val="CC0099"/>
              </a:solidFill>
              <a:latin typeface="Poppins" pitchFamily="2" charset="77"/>
              <a:cs typeface="Poppins" pitchFamily="2" charset="77"/>
            </a:endParaRPr>
          </a:p>
        </p:txBody>
      </p:sp>
      <p:sp>
        <p:nvSpPr>
          <p:cNvPr id="4" name="Rectangle: Rounded Corners 3">
            <a:extLst>
              <a:ext uri="{FF2B5EF4-FFF2-40B4-BE49-F238E27FC236}">
                <a16:creationId xmlns:a16="http://schemas.microsoft.com/office/drawing/2014/main" id="{B330B056-BE04-5C28-DCA9-7EB6AA534816}"/>
              </a:ext>
            </a:extLst>
          </p:cNvPr>
          <p:cNvSpPr/>
          <p:nvPr/>
        </p:nvSpPr>
        <p:spPr>
          <a:xfrm>
            <a:off x="372978" y="2437795"/>
            <a:ext cx="2920907" cy="3566394"/>
          </a:xfrm>
          <a:prstGeom prst="roundRect">
            <a:avLst/>
          </a:prstGeom>
          <a:solidFill>
            <a:srgbClr val="E6E6E6"/>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Text Box 2">
            <a:extLst>
              <a:ext uri="{FF2B5EF4-FFF2-40B4-BE49-F238E27FC236}">
                <a16:creationId xmlns:a16="http://schemas.microsoft.com/office/drawing/2014/main" id="{ABE64DE5-3887-1F59-4E79-4F1D918CE2E9}"/>
              </a:ext>
            </a:extLst>
          </p:cNvPr>
          <p:cNvSpPr txBox="1">
            <a:spLocks noChangeArrowheads="1"/>
          </p:cNvSpPr>
          <p:nvPr/>
        </p:nvSpPr>
        <p:spPr bwMode="auto">
          <a:xfrm>
            <a:off x="609768" y="2741315"/>
            <a:ext cx="2447325" cy="2996615"/>
          </a:xfrm>
          <a:prstGeom prst="rect">
            <a:avLst/>
          </a:prstGeom>
          <a:solidFill>
            <a:srgbClr val="E6E6E6"/>
          </a:solidFill>
          <a:ln w="9525">
            <a:solidFill>
              <a:srgbClr val="E6E6E6"/>
            </a:solidFill>
            <a:miter lim="800000"/>
            <a:headEnd/>
            <a:tailEnd/>
          </a:ln>
        </p:spPr>
        <p:txBody>
          <a:bodyPr rot="0" vert="horz" wrap="square" lIns="91440" tIns="45720" rIns="91440" bIns="45720" anchor="t" anchorCtr="0">
            <a:noAutofit/>
          </a:bodyPr>
          <a:lstStyle/>
          <a:p>
            <a:pPr algn="ctr"/>
            <a:r>
              <a:rPr lang="en-US" dirty="0">
                <a:latin typeface="Noto Sans" panose="020B0502040504020204" pitchFamily="34" charset="0"/>
                <a:ea typeface="Noto Sans" panose="020B0502040504020204" pitchFamily="34" charset="0"/>
                <a:cs typeface="Noto Sans" panose="020B0502040504020204" pitchFamily="34" charset="0"/>
              </a:rPr>
              <a:t>Think of a time when you have had a positive experience of seeking support around your health.</a:t>
            </a:r>
          </a:p>
          <a:p>
            <a:pPr algn="ctr"/>
            <a:endParaRPr lang="en-US" dirty="0">
              <a:latin typeface="Noto Sans" panose="020B0502040504020204" pitchFamily="34" charset="0"/>
              <a:ea typeface="Noto Sans" panose="020B0502040504020204" pitchFamily="34" charset="0"/>
              <a:cs typeface="Noto Sans" panose="020B0502040504020204" pitchFamily="34" charset="0"/>
            </a:endParaRPr>
          </a:p>
          <a:p>
            <a:pPr algn="ctr"/>
            <a:r>
              <a:rPr lang="en-US" dirty="0">
                <a:latin typeface="Noto Sans" panose="020B0502040504020204" pitchFamily="34" charset="0"/>
                <a:ea typeface="Noto Sans" panose="020B0502040504020204" pitchFamily="34" charset="0"/>
                <a:cs typeface="Noto Sans" panose="020B0502040504020204" pitchFamily="34" charset="0"/>
              </a:rPr>
              <a:t>This may be from a professional, friend or family member.</a:t>
            </a:r>
          </a:p>
        </p:txBody>
      </p:sp>
      <p:sp>
        <p:nvSpPr>
          <p:cNvPr id="6" name="Rectangle: Rounded Corners 5">
            <a:extLst>
              <a:ext uri="{FF2B5EF4-FFF2-40B4-BE49-F238E27FC236}">
                <a16:creationId xmlns:a16="http://schemas.microsoft.com/office/drawing/2014/main" id="{17B705B4-6766-C1C9-1F08-C72A805FEBD2}"/>
              </a:ext>
            </a:extLst>
          </p:cNvPr>
          <p:cNvSpPr/>
          <p:nvPr/>
        </p:nvSpPr>
        <p:spPr>
          <a:xfrm>
            <a:off x="3656265" y="2445448"/>
            <a:ext cx="2920907" cy="3566394"/>
          </a:xfrm>
          <a:prstGeom prst="roundRect">
            <a:avLst/>
          </a:prstGeom>
          <a:solidFill>
            <a:srgbClr val="E6E6E6"/>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7" name="Text Box 2">
            <a:extLst>
              <a:ext uri="{FF2B5EF4-FFF2-40B4-BE49-F238E27FC236}">
                <a16:creationId xmlns:a16="http://schemas.microsoft.com/office/drawing/2014/main" id="{931CFE30-D422-D82E-8EAC-79C421D035F0}"/>
              </a:ext>
            </a:extLst>
          </p:cNvPr>
          <p:cNvSpPr txBox="1">
            <a:spLocks noChangeArrowheads="1"/>
          </p:cNvSpPr>
          <p:nvPr/>
        </p:nvSpPr>
        <p:spPr bwMode="auto">
          <a:xfrm>
            <a:off x="3893055" y="3310617"/>
            <a:ext cx="2447325" cy="1802611"/>
          </a:xfrm>
          <a:prstGeom prst="rect">
            <a:avLst/>
          </a:prstGeom>
          <a:solidFill>
            <a:srgbClr val="E6E6E6"/>
          </a:solidFill>
          <a:ln w="9525">
            <a:solidFill>
              <a:srgbClr val="E6E6E6"/>
            </a:solidFill>
            <a:miter lim="800000"/>
            <a:headEnd/>
            <a:tailEnd/>
          </a:ln>
        </p:spPr>
        <p:txBody>
          <a:bodyPr rot="0" vert="horz" wrap="square" lIns="91440" tIns="45720" rIns="91440" bIns="45720" anchor="t" anchorCtr="0">
            <a:noAutofit/>
          </a:bodyPr>
          <a:lstStyle/>
          <a:p>
            <a:pPr algn="ctr"/>
            <a:r>
              <a:rPr lang="en-US" dirty="0">
                <a:latin typeface="Noto Sans" panose="020B0502040504020204" pitchFamily="34" charset="0"/>
                <a:ea typeface="Noto Sans" panose="020B0502040504020204" pitchFamily="34" charset="0"/>
                <a:cs typeface="Noto Sans" panose="020B0502040504020204" pitchFamily="34" charset="0"/>
              </a:rPr>
              <a:t>Write down some of the features that made this experience a positive one.</a:t>
            </a:r>
          </a:p>
        </p:txBody>
      </p:sp>
      <p:sp>
        <p:nvSpPr>
          <p:cNvPr id="8" name="Rectangle: Rounded Corners 7">
            <a:extLst>
              <a:ext uri="{FF2B5EF4-FFF2-40B4-BE49-F238E27FC236}">
                <a16:creationId xmlns:a16="http://schemas.microsoft.com/office/drawing/2014/main" id="{335C445A-B3E4-7A2E-C076-0A9093A79BE8}"/>
              </a:ext>
            </a:extLst>
          </p:cNvPr>
          <p:cNvSpPr/>
          <p:nvPr/>
        </p:nvSpPr>
        <p:spPr>
          <a:xfrm>
            <a:off x="6939552" y="2507292"/>
            <a:ext cx="1705880" cy="1518316"/>
          </a:xfrm>
          <a:prstGeom prst="roundRect">
            <a:avLst/>
          </a:prstGeom>
          <a:solidFill>
            <a:srgbClr val="AEE5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9" name="Text Box 2">
            <a:extLst>
              <a:ext uri="{FF2B5EF4-FFF2-40B4-BE49-F238E27FC236}">
                <a16:creationId xmlns:a16="http://schemas.microsoft.com/office/drawing/2014/main" id="{5298E56F-7EFA-317B-E7EB-6E3EB588F210}"/>
              </a:ext>
            </a:extLst>
          </p:cNvPr>
          <p:cNvSpPr txBox="1">
            <a:spLocks noChangeArrowheads="1"/>
          </p:cNvSpPr>
          <p:nvPr/>
        </p:nvSpPr>
        <p:spPr bwMode="auto">
          <a:xfrm>
            <a:off x="7023643" y="2661998"/>
            <a:ext cx="1537698" cy="1208903"/>
          </a:xfrm>
          <a:prstGeom prst="rect">
            <a:avLst/>
          </a:prstGeom>
          <a:solidFill>
            <a:srgbClr val="AEE5FF"/>
          </a:solidFill>
          <a:ln w="9525">
            <a:solidFill>
              <a:srgbClr val="AEE5FF"/>
            </a:solidFill>
            <a:miter lim="800000"/>
            <a:headEnd/>
            <a:tailEnd/>
          </a:ln>
        </p:spPr>
        <p:txBody>
          <a:bodyPr rot="0" vert="horz" wrap="square" lIns="91440" tIns="45720" rIns="91440" bIns="45720" anchor="t" anchorCtr="0">
            <a:noAutofit/>
          </a:bodyPr>
          <a:lstStyle/>
          <a:p>
            <a:pPr algn="ctr"/>
            <a:r>
              <a:rPr lang="en-US" dirty="0">
                <a:latin typeface="Noto Sans" panose="020B0502040504020204" pitchFamily="34" charset="0"/>
                <a:ea typeface="Noto Sans" panose="020B0502040504020204" pitchFamily="34" charset="0"/>
                <a:cs typeface="Noto Sans" panose="020B0502040504020204" pitchFamily="34" charset="0"/>
              </a:rPr>
              <a:t>Spend 3-5 mins thinking and writing.</a:t>
            </a:r>
          </a:p>
        </p:txBody>
      </p:sp>
      <p:sp>
        <p:nvSpPr>
          <p:cNvPr id="11" name="Rectangle: Rounded Corners 10">
            <a:extLst>
              <a:ext uri="{FF2B5EF4-FFF2-40B4-BE49-F238E27FC236}">
                <a16:creationId xmlns:a16="http://schemas.microsoft.com/office/drawing/2014/main" id="{BC25B19D-0AF4-C196-F5A2-644175B2F651}"/>
              </a:ext>
            </a:extLst>
          </p:cNvPr>
          <p:cNvSpPr/>
          <p:nvPr/>
        </p:nvSpPr>
        <p:spPr>
          <a:xfrm>
            <a:off x="6939552" y="4485873"/>
            <a:ext cx="1705880" cy="1518316"/>
          </a:xfrm>
          <a:prstGeom prst="roundRect">
            <a:avLst/>
          </a:prstGeom>
          <a:solidFill>
            <a:srgbClr val="AEE5FF"/>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12" name="Text Box 2">
            <a:extLst>
              <a:ext uri="{FF2B5EF4-FFF2-40B4-BE49-F238E27FC236}">
                <a16:creationId xmlns:a16="http://schemas.microsoft.com/office/drawing/2014/main" id="{8F316835-74AB-BBFE-61CC-CA4788FAE304}"/>
              </a:ext>
            </a:extLst>
          </p:cNvPr>
          <p:cNvSpPr txBox="1">
            <a:spLocks noChangeArrowheads="1"/>
          </p:cNvSpPr>
          <p:nvPr/>
        </p:nvSpPr>
        <p:spPr bwMode="auto">
          <a:xfrm>
            <a:off x="7023643" y="4640579"/>
            <a:ext cx="1537698" cy="1208903"/>
          </a:xfrm>
          <a:prstGeom prst="rect">
            <a:avLst/>
          </a:prstGeom>
          <a:solidFill>
            <a:srgbClr val="AEE5FF"/>
          </a:solidFill>
          <a:ln w="9525">
            <a:solidFill>
              <a:srgbClr val="AEE5FF"/>
            </a:solidFill>
            <a:miter lim="800000"/>
            <a:headEnd/>
            <a:tailEnd/>
          </a:ln>
        </p:spPr>
        <p:txBody>
          <a:bodyPr rot="0" vert="horz" wrap="square" lIns="91440" tIns="45720" rIns="91440" bIns="45720" anchor="t" anchorCtr="0">
            <a:noAutofit/>
          </a:bodyPr>
          <a:lstStyle/>
          <a:p>
            <a:pPr algn="ctr"/>
            <a:r>
              <a:rPr lang="en-US" dirty="0">
                <a:latin typeface="Noto Sans" panose="020B0502040504020204" pitchFamily="34" charset="0"/>
                <a:ea typeface="Noto Sans" panose="020B0502040504020204" pitchFamily="34" charset="0"/>
                <a:cs typeface="Noto Sans" panose="020B0502040504020204" pitchFamily="34" charset="0"/>
              </a:rPr>
              <a:t>Spend 5 minutes sharing the features.</a:t>
            </a:r>
          </a:p>
        </p:txBody>
      </p:sp>
    </p:spTree>
    <p:extLst>
      <p:ext uri="{BB962C8B-B14F-4D97-AF65-F5344CB8AC3E}">
        <p14:creationId xmlns:p14="http://schemas.microsoft.com/office/powerpoint/2010/main" val="35664013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2062103"/>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Introduction</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Exercise – what is good health support: feedback</a:t>
            </a:r>
            <a:endParaRPr lang="en-US" sz="3200" dirty="0"/>
          </a:p>
          <a:p>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176981" y="2445448"/>
            <a:ext cx="8790038" cy="2862322"/>
          </a:xfrm>
          <a:prstGeom prst="rect">
            <a:avLst/>
          </a:prstGeom>
          <a:noFill/>
        </p:spPr>
        <p:txBody>
          <a:bodyPr wrap="square" rtlCol="0">
            <a:spAutoFit/>
          </a:bodyPr>
          <a:lstStyle/>
          <a:p>
            <a:pPr marL="285750" indent="-285750">
              <a:buFont typeface="Arial" panose="020B0604020202020204" pitchFamily="34" charset="0"/>
              <a:buChar char="•"/>
            </a:pPr>
            <a:r>
              <a:rPr lang="en-US" dirty="0">
                <a:latin typeface="Noto Sans" panose="020B0502040504020204" pitchFamily="34" charset="0"/>
                <a:ea typeface="Noto Sans" panose="020B0502040504020204" pitchFamily="34" charset="0"/>
                <a:cs typeface="Noto Sans" panose="020B0502040504020204" pitchFamily="34" charset="0"/>
              </a:rPr>
              <a:t>Hear feedback from the group.</a:t>
            </a:r>
          </a:p>
          <a:p>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dirty="0">
                <a:latin typeface="Noto Sans" panose="020B0502040504020204" pitchFamily="34" charset="0"/>
                <a:ea typeface="Noto Sans" panose="020B0502040504020204" pitchFamily="34" charset="0"/>
                <a:cs typeface="Noto Sans" panose="020B0502040504020204" pitchFamily="34" charset="0"/>
              </a:rPr>
              <a:t>Write a list of feedback.</a:t>
            </a:r>
            <a:br>
              <a:rPr lang="en-US" dirty="0">
                <a:latin typeface="Noto Sans" panose="020B0502040504020204" pitchFamily="34" charset="0"/>
                <a:ea typeface="Noto Sans" panose="020B0502040504020204" pitchFamily="34" charset="0"/>
                <a:cs typeface="Noto Sans" panose="020B0502040504020204" pitchFamily="34" charset="0"/>
              </a:rPr>
            </a:br>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r>
              <a:rPr lang="en-US" dirty="0">
                <a:latin typeface="Noto Sans" panose="020B0502040504020204" pitchFamily="34" charset="0"/>
                <a:ea typeface="Noto Sans" panose="020B0502040504020204" pitchFamily="34" charset="0"/>
                <a:cs typeface="Noto Sans" panose="020B0502040504020204" pitchFamily="34" charset="0"/>
              </a:rPr>
              <a:t>How many of these features require you to have specialist medical knowledge? How many can you deliver yourself as a support worker?</a:t>
            </a:r>
          </a:p>
          <a:p>
            <a:endParaRPr lang="en-US" dirty="0">
              <a:latin typeface="Noto Sans" panose="020B0502040504020204" pitchFamily="34" charset="0"/>
              <a:ea typeface="Noto Sans" panose="020B0502040504020204" pitchFamily="34" charset="0"/>
              <a:cs typeface="Noto Sans" panose="020B0502040504020204" pitchFamily="34" charset="0"/>
            </a:endParaRPr>
          </a:p>
          <a:p>
            <a:br>
              <a:rPr lang="en-US" dirty="0">
                <a:latin typeface="Noto Sans" panose="020B0502040504020204" pitchFamily="34" charset="0"/>
                <a:ea typeface="Noto Sans" panose="020B0502040504020204" pitchFamily="34" charset="0"/>
                <a:cs typeface="Noto Sans" panose="020B0502040504020204" pitchFamily="34" charset="0"/>
              </a:rPr>
            </a:br>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endParaRPr lang="en-GB" dirty="0">
              <a:latin typeface="Noto Sans" panose="020B0502040504020204" pitchFamily="34" charset="0"/>
              <a:ea typeface="Noto Sans" panose="020B0502040504020204" pitchFamily="34" charset="0"/>
              <a:cs typeface="Noto Sans" panose="020B0502040504020204" pitchFamily="34" charset="0"/>
            </a:endParaRPr>
          </a:p>
        </p:txBody>
      </p:sp>
      <p:sp>
        <p:nvSpPr>
          <p:cNvPr id="4" name="Rectangle: Rounded Corners 3">
            <a:extLst>
              <a:ext uri="{FF2B5EF4-FFF2-40B4-BE49-F238E27FC236}">
                <a16:creationId xmlns:a16="http://schemas.microsoft.com/office/drawing/2014/main" id="{828952F4-1BA3-B8BC-28A8-F7CD18B91788}"/>
              </a:ext>
            </a:extLst>
          </p:cNvPr>
          <p:cNvSpPr/>
          <p:nvPr/>
        </p:nvSpPr>
        <p:spPr>
          <a:xfrm>
            <a:off x="372878" y="4507551"/>
            <a:ext cx="8323347" cy="1407474"/>
          </a:xfrm>
          <a:prstGeom prst="roundRect">
            <a:avLst/>
          </a:prstGeom>
          <a:solidFill>
            <a:srgbClr val="EBCCF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Text Box 2">
            <a:extLst>
              <a:ext uri="{FF2B5EF4-FFF2-40B4-BE49-F238E27FC236}">
                <a16:creationId xmlns:a16="http://schemas.microsoft.com/office/drawing/2014/main" id="{C8C3A185-0DD0-37E7-BCCC-817E50E0EE0F}"/>
              </a:ext>
            </a:extLst>
          </p:cNvPr>
          <p:cNvSpPr txBox="1">
            <a:spLocks noChangeArrowheads="1"/>
          </p:cNvSpPr>
          <p:nvPr/>
        </p:nvSpPr>
        <p:spPr bwMode="auto">
          <a:xfrm>
            <a:off x="643672" y="4629960"/>
            <a:ext cx="7781757" cy="1162655"/>
          </a:xfrm>
          <a:prstGeom prst="rect">
            <a:avLst/>
          </a:prstGeom>
          <a:solidFill>
            <a:srgbClr val="EBCCFD"/>
          </a:solidFill>
          <a:ln w="9525">
            <a:solidFill>
              <a:srgbClr val="EBCCFD"/>
            </a:solidFill>
            <a:miter lim="800000"/>
            <a:headEnd/>
            <a:tailEnd/>
          </a:ln>
        </p:spPr>
        <p:txBody>
          <a:bodyPr rot="0" vert="horz" wrap="square" lIns="91440" tIns="45720" rIns="91440" bIns="45720" anchor="t" anchorCtr="0">
            <a:noAutofit/>
          </a:bodyPr>
          <a:lstStyle/>
          <a:p>
            <a:pPr algn="ctr"/>
            <a:r>
              <a:rPr lang="en-US" sz="2400" b="1" dirty="0">
                <a:latin typeface="Noto Sans" panose="020B0502040504020204" pitchFamily="34" charset="0"/>
                <a:ea typeface="Noto Sans" panose="020B0502040504020204" pitchFamily="34" charset="0"/>
                <a:cs typeface="Noto Sans" panose="020B0502040504020204" pitchFamily="34" charset="0"/>
              </a:rPr>
              <a:t>REFLECTION: workers in the homelessness sector have all the skills needed to hold positive conversations around health</a:t>
            </a:r>
            <a:r>
              <a:rPr lang="en-US" sz="2400" dirty="0">
                <a:latin typeface="Noto Sans" panose="020B0502040504020204" pitchFamily="34" charset="0"/>
                <a:ea typeface="Noto Sans" panose="020B0502040504020204" pitchFamily="34" charset="0"/>
                <a:cs typeface="Noto Sans" panose="020B0502040504020204" pitchFamily="34" charset="0"/>
              </a:rPr>
              <a:t>.</a:t>
            </a:r>
            <a:endParaRPr lang="en-US" sz="2400" b="1" dirty="0">
              <a:latin typeface="Noto Sans" panose="020B0502040504020204" pitchFamily="34" charset="0"/>
              <a:ea typeface="Noto Sans" panose="020B0502040504020204" pitchFamily="34" charset="0"/>
              <a:cs typeface="Noto Sans" panose="020B0502040504020204" pitchFamily="34" charset="0"/>
            </a:endParaRPr>
          </a:p>
        </p:txBody>
      </p:sp>
    </p:spTree>
    <p:extLst>
      <p:ext uri="{BB962C8B-B14F-4D97-AF65-F5344CB8AC3E}">
        <p14:creationId xmlns:p14="http://schemas.microsoft.com/office/powerpoint/2010/main" val="30517603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Introduction</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Exercise – Content &amp; Impact of Health Conversations</a:t>
            </a:r>
          </a:p>
        </p:txBody>
      </p:sp>
      <p:sp>
        <p:nvSpPr>
          <p:cNvPr id="4" name="Rectangle: Rounded Corners 3">
            <a:extLst>
              <a:ext uri="{FF2B5EF4-FFF2-40B4-BE49-F238E27FC236}">
                <a16:creationId xmlns:a16="http://schemas.microsoft.com/office/drawing/2014/main" id="{E165469A-F7F4-2008-038B-D5BA9DBFFAE1}"/>
              </a:ext>
            </a:extLst>
          </p:cNvPr>
          <p:cNvSpPr/>
          <p:nvPr/>
        </p:nvSpPr>
        <p:spPr>
          <a:xfrm>
            <a:off x="793248" y="2188323"/>
            <a:ext cx="3117533" cy="4196193"/>
          </a:xfrm>
          <a:prstGeom prst="roundRect">
            <a:avLst/>
          </a:prstGeom>
          <a:solidFill>
            <a:srgbClr val="E6E6E6"/>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Text Box 2">
            <a:extLst>
              <a:ext uri="{FF2B5EF4-FFF2-40B4-BE49-F238E27FC236}">
                <a16:creationId xmlns:a16="http://schemas.microsoft.com/office/drawing/2014/main" id="{09F29FDE-084B-C8B3-85E7-68E51D161080}"/>
              </a:ext>
            </a:extLst>
          </p:cNvPr>
          <p:cNvSpPr txBox="1">
            <a:spLocks noChangeArrowheads="1"/>
          </p:cNvSpPr>
          <p:nvPr/>
        </p:nvSpPr>
        <p:spPr bwMode="auto">
          <a:xfrm>
            <a:off x="945330" y="2518293"/>
            <a:ext cx="2813367" cy="3536252"/>
          </a:xfrm>
          <a:prstGeom prst="rect">
            <a:avLst/>
          </a:prstGeom>
          <a:solidFill>
            <a:srgbClr val="E6E6E6"/>
          </a:solidFill>
          <a:ln w="9525">
            <a:solidFill>
              <a:srgbClr val="E6E6E6"/>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US" sz="2000" dirty="0">
                <a:latin typeface="Noto Sans" panose="020B0502040504020204" pitchFamily="34" charset="0"/>
                <a:ea typeface="Noto Sans" panose="020B0502040504020204" pitchFamily="34" charset="0"/>
                <a:cs typeface="Noto Sans" panose="020B0502040504020204" pitchFamily="34" charset="0"/>
              </a:rPr>
              <a:t>As a group, discuss what a conversation about health might look like. </a:t>
            </a:r>
          </a:p>
          <a:p>
            <a:pPr algn="ctr">
              <a:lnSpc>
                <a:spcPct val="107000"/>
              </a:lnSpc>
              <a:spcAft>
                <a:spcPts val="800"/>
              </a:spcAft>
            </a:pPr>
            <a:r>
              <a:rPr lang="en-US" sz="2000" dirty="0">
                <a:latin typeface="Noto Sans" panose="020B0502040504020204" pitchFamily="34" charset="0"/>
                <a:ea typeface="Noto Sans" panose="020B0502040504020204" pitchFamily="34" charset="0"/>
                <a:cs typeface="Noto Sans" panose="020B0502040504020204" pitchFamily="34" charset="0"/>
              </a:rPr>
              <a:t>For example, what sorts of questions would you be asking during the conversation? </a:t>
            </a:r>
          </a:p>
          <a:p>
            <a:pPr>
              <a:lnSpc>
                <a:spcPct val="107000"/>
              </a:lnSpc>
              <a:spcAft>
                <a:spcPts val="800"/>
              </a:spcAft>
            </a:pP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b="1" dirty="0">
                <a:effectLst/>
                <a:latin typeface="Noto Sans" panose="020B0502040504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00" dirty="0">
                <a:effectLst/>
                <a:latin typeface="Noto Sans" panose="020B0502040504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7" name="Rectangle: Rounded Corners 6">
            <a:extLst>
              <a:ext uri="{FF2B5EF4-FFF2-40B4-BE49-F238E27FC236}">
                <a16:creationId xmlns:a16="http://schemas.microsoft.com/office/drawing/2014/main" id="{4EBB9B96-D341-D908-4643-E62577E66668}"/>
              </a:ext>
            </a:extLst>
          </p:cNvPr>
          <p:cNvSpPr/>
          <p:nvPr/>
        </p:nvSpPr>
        <p:spPr>
          <a:xfrm>
            <a:off x="5233221" y="2188324"/>
            <a:ext cx="3117533" cy="4196193"/>
          </a:xfrm>
          <a:prstGeom prst="roundRect">
            <a:avLst/>
          </a:prstGeom>
          <a:solidFill>
            <a:srgbClr val="E6E6E6"/>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8" name="Text Box 2">
            <a:extLst>
              <a:ext uri="{FF2B5EF4-FFF2-40B4-BE49-F238E27FC236}">
                <a16:creationId xmlns:a16="http://schemas.microsoft.com/office/drawing/2014/main" id="{1A4C1340-D33F-1C30-0D7C-43197AFCC6F0}"/>
              </a:ext>
            </a:extLst>
          </p:cNvPr>
          <p:cNvSpPr txBox="1">
            <a:spLocks noChangeArrowheads="1"/>
          </p:cNvSpPr>
          <p:nvPr/>
        </p:nvSpPr>
        <p:spPr bwMode="auto">
          <a:xfrm>
            <a:off x="5385303" y="2518293"/>
            <a:ext cx="2813367" cy="3536252"/>
          </a:xfrm>
          <a:prstGeom prst="rect">
            <a:avLst/>
          </a:prstGeom>
          <a:solidFill>
            <a:srgbClr val="E6E6E6"/>
          </a:solidFill>
          <a:ln w="9525">
            <a:solidFill>
              <a:srgbClr val="E6E6E6"/>
            </a:solidFill>
            <a:miter lim="800000"/>
            <a:headEnd/>
            <a:tailEnd/>
          </a:ln>
        </p:spPr>
        <p:txBody>
          <a:bodyPr rot="0" vert="horz" wrap="square" lIns="91440" tIns="45720" rIns="91440" bIns="45720" anchor="t" anchorCtr="0">
            <a:noAutofit/>
          </a:bodyPr>
          <a:lstStyle/>
          <a:p>
            <a:pPr algn="ctr">
              <a:lnSpc>
                <a:spcPct val="107000"/>
              </a:lnSpc>
              <a:spcAft>
                <a:spcPts val="800"/>
              </a:spcAft>
            </a:pPr>
            <a:r>
              <a:rPr lang="en-US" sz="2000" dirty="0">
                <a:latin typeface="Noto Sans" panose="020B0502040504020204" pitchFamily="34" charset="0"/>
                <a:ea typeface="Noto Sans" panose="020B0502040504020204" pitchFamily="34" charset="0"/>
                <a:cs typeface="Noto Sans" panose="020B0502040504020204" pitchFamily="34" charset="0"/>
              </a:rPr>
              <a:t>Discuss what you are trying to achieve by having these conversations. </a:t>
            </a:r>
          </a:p>
          <a:p>
            <a:pPr algn="ctr">
              <a:lnSpc>
                <a:spcPct val="107000"/>
              </a:lnSpc>
              <a:spcAft>
                <a:spcPts val="800"/>
              </a:spcAft>
            </a:pPr>
            <a:r>
              <a:rPr lang="en-US" sz="2000" dirty="0">
                <a:latin typeface="Noto Sans" panose="020B0502040504020204" pitchFamily="34" charset="0"/>
                <a:ea typeface="Noto Sans" panose="020B0502040504020204" pitchFamily="34" charset="0"/>
                <a:cs typeface="Noto Sans" panose="020B0502040504020204" pitchFamily="34" charset="0"/>
              </a:rPr>
              <a:t>For example, how might the conversation have a positive impact on that individual’s health outcomes?</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1100" b="1" dirty="0">
                <a:effectLst/>
                <a:latin typeface="Noto Sans" panose="020B0502040504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GB" sz="900" dirty="0">
                <a:effectLst/>
                <a:latin typeface="Noto Sans" panose="020B0502040504020204" pitchFamily="34"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747100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Film Clip</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Less</a:t>
            </a:r>
            <a:endParaRPr lang="en-US" sz="3200" dirty="0"/>
          </a:p>
          <a:p>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176981" y="2167163"/>
            <a:ext cx="8790038" cy="2400657"/>
          </a:xfrm>
          <a:prstGeom prst="rect">
            <a:avLst/>
          </a:prstGeom>
          <a:noFill/>
        </p:spPr>
        <p:txBody>
          <a:bodyPr wrap="square" rtlCol="0">
            <a:spAutoFit/>
          </a:bodyPr>
          <a:lstStyle/>
          <a:p>
            <a:pPr algn="ctr"/>
            <a:r>
              <a:rPr lang="en-US" sz="2400" dirty="0">
                <a:latin typeface="Noto Sans" panose="020B0502040504020204" pitchFamily="34" charset="0"/>
                <a:ea typeface="Noto Sans" panose="020B0502040504020204" pitchFamily="34" charset="0"/>
                <a:cs typeface="Noto Sans" panose="020B0502040504020204" pitchFamily="34" charset="0"/>
              </a:rPr>
              <a:t>Less is a film made by people with lived experience of homelessness</a:t>
            </a:r>
            <a:r>
              <a:rPr lang="en-US" sz="2400" b="0" i="0" dirty="0">
                <a:solidFill>
                  <a:srgbClr val="222222"/>
                </a:solidFill>
                <a:effectLst/>
                <a:latin typeface="Noto Sans" panose="020B0502040504020204" pitchFamily="34" charset="0"/>
                <a:ea typeface="Noto Sans" panose="020B0502040504020204" pitchFamily="34" charset="0"/>
                <a:cs typeface="Noto Sans" panose="020B0502040504020204" pitchFamily="34" charset="0"/>
              </a:rPr>
              <a:t>. It details some of the key moments of their experiences including some of their experiences of accessing health services.</a:t>
            </a:r>
          </a:p>
          <a:p>
            <a:endParaRPr lang="en-US" dirty="0">
              <a:latin typeface="Noto Sans" panose="020B0502040504020204" pitchFamily="34" charset="0"/>
              <a:ea typeface="Noto Sans" panose="020B0502040504020204" pitchFamily="34" charset="0"/>
              <a:cs typeface="Noto Sans" panose="020B0502040504020204" pitchFamily="34" charset="0"/>
            </a:endParaRPr>
          </a:p>
          <a:p>
            <a:endParaRPr lang="en-US" dirty="0">
              <a:latin typeface="Noto Sans" panose="020B0502040504020204" pitchFamily="34" charset="0"/>
              <a:ea typeface="Noto Sans" panose="020B0502040504020204" pitchFamily="34" charset="0"/>
              <a:cs typeface="Noto Sans" panose="020B0502040504020204" pitchFamily="34" charset="0"/>
            </a:endParaRPr>
          </a:p>
          <a:p>
            <a:pPr marL="285750" indent="-285750">
              <a:buFont typeface="Arial" panose="020B0604020202020204" pitchFamily="34" charset="0"/>
              <a:buChar char="•"/>
            </a:pPr>
            <a:endParaRPr lang="en-GB" dirty="0">
              <a:latin typeface="Noto Sans" panose="020B0502040504020204" pitchFamily="34" charset="0"/>
              <a:ea typeface="Noto Sans" panose="020B0502040504020204" pitchFamily="34" charset="0"/>
              <a:cs typeface="Noto Sans" panose="020B0502040504020204" pitchFamily="34" charset="0"/>
            </a:endParaRPr>
          </a:p>
        </p:txBody>
      </p:sp>
      <p:sp>
        <p:nvSpPr>
          <p:cNvPr id="4" name="Rectangle: Rounded Corners 3">
            <a:extLst>
              <a:ext uri="{FF2B5EF4-FFF2-40B4-BE49-F238E27FC236}">
                <a16:creationId xmlns:a16="http://schemas.microsoft.com/office/drawing/2014/main" id="{C4EC7122-3813-4E4E-3B8B-E82F66685BF7}"/>
              </a:ext>
            </a:extLst>
          </p:cNvPr>
          <p:cNvSpPr/>
          <p:nvPr/>
        </p:nvSpPr>
        <p:spPr>
          <a:xfrm>
            <a:off x="372878" y="4385141"/>
            <a:ext cx="8323347" cy="1407474"/>
          </a:xfrm>
          <a:prstGeom prst="roundRect">
            <a:avLst/>
          </a:prstGeom>
          <a:solidFill>
            <a:srgbClr val="EBCCFD"/>
          </a:solidFill>
          <a:ln w="952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a:p>
        </p:txBody>
      </p:sp>
      <p:sp>
        <p:nvSpPr>
          <p:cNvPr id="5" name="Text Box 2">
            <a:extLst>
              <a:ext uri="{FF2B5EF4-FFF2-40B4-BE49-F238E27FC236}">
                <a16:creationId xmlns:a16="http://schemas.microsoft.com/office/drawing/2014/main" id="{A43E5A28-8E06-EACF-07C3-2D480E573F6D}"/>
              </a:ext>
            </a:extLst>
          </p:cNvPr>
          <p:cNvSpPr txBox="1">
            <a:spLocks noChangeArrowheads="1"/>
          </p:cNvSpPr>
          <p:nvPr/>
        </p:nvSpPr>
        <p:spPr bwMode="auto">
          <a:xfrm>
            <a:off x="643672" y="4507550"/>
            <a:ext cx="7781757" cy="1162655"/>
          </a:xfrm>
          <a:prstGeom prst="rect">
            <a:avLst/>
          </a:prstGeom>
          <a:solidFill>
            <a:srgbClr val="EBCCFD"/>
          </a:solidFill>
          <a:ln w="9525">
            <a:solidFill>
              <a:srgbClr val="EBCCFD"/>
            </a:solidFill>
            <a:miter lim="800000"/>
            <a:headEnd/>
            <a:tailEnd/>
          </a:ln>
        </p:spPr>
        <p:txBody>
          <a:bodyPr rot="0" vert="horz" wrap="square" lIns="91440" tIns="45720" rIns="91440" bIns="45720" anchor="t" anchorCtr="0">
            <a:noAutofit/>
          </a:bodyPr>
          <a:lstStyle/>
          <a:p>
            <a:pPr algn="ctr"/>
            <a:r>
              <a:rPr lang="en-US" sz="2400" b="1" dirty="0">
                <a:latin typeface="Noto Sans" panose="020B0502040504020204" pitchFamily="34" charset="0"/>
                <a:ea typeface="Noto Sans" panose="020B0502040504020204" pitchFamily="34" charset="0"/>
                <a:cs typeface="Noto Sans" panose="020B0502040504020204" pitchFamily="34" charset="0"/>
              </a:rPr>
              <a:t>Watch the extract from the film and think about what barriers people experiencing homelessness may face when accessing healthcare services.</a:t>
            </a:r>
          </a:p>
        </p:txBody>
      </p:sp>
    </p:spTree>
    <p:extLst>
      <p:ext uri="{BB962C8B-B14F-4D97-AF65-F5344CB8AC3E}">
        <p14:creationId xmlns:p14="http://schemas.microsoft.com/office/powerpoint/2010/main" val="523275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CBAE85F-C4F6-5B4A-B5AD-5A6CA815CF62}"/>
              </a:ext>
            </a:extLst>
          </p:cNvPr>
          <p:cNvSpPr txBox="1"/>
          <p:nvPr/>
        </p:nvSpPr>
        <p:spPr>
          <a:xfrm>
            <a:off x="353962" y="412954"/>
            <a:ext cx="7113638" cy="1569660"/>
          </a:xfrm>
          <a:prstGeom prst="rect">
            <a:avLst/>
          </a:prstGeom>
          <a:noFill/>
        </p:spPr>
        <p:txBody>
          <a:bodyPr wrap="square" rtlCol="0">
            <a:spAutoFit/>
          </a:bodyPr>
          <a:lstStyle/>
          <a:p>
            <a:r>
              <a:rPr lang="en-GB" sz="3200" b="1" dirty="0">
                <a:solidFill>
                  <a:srgbClr val="6E005A"/>
                </a:solidFill>
                <a:latin typeface="Poppins" pitchFamily="2" charset="77"/>
                <a:cs typeface="Poppins" pitchFamily="2" charset="77"/>
              </a:rPr>
              <a:t>Film Clip</a:t>
            </a:r>
            <a:br>
              <a:rPr lang="en-GB" sz="3200" b="1" dirty="0">
                <a:solidFill>
                  <a:srgbClr val="6E005A"/>
                </a:solidFill>
                <a:latin typeface="Poppins" pitchFamily="2" charset="77"/>
                <a:cs typeface="Poppins" pitchFamily="2" charset="77"/>
              </a:rPr>
            </a:br>
            <a:r>
              <a:rPr lang="en-GB" sz="3200" b="1" dirty="0">
                <a:solidFill>
                  <a:srgbClr val="CC0099"/>
                </a:solidFill>
                <a:latin typeface="Poppins" pitchFamily="2" charset="77"/>
                <a:cs typeface="Poppins" pitchFamily="2" charset="77"/>
              </a:rPr>
              <a:t>Less</a:t>
            </a:r>
            <a:endParaRPr lang="en-US" sz="3200" dirty="0"/>
          </a:p>
          <a:p>
            <a:endParaRPr lang="en-GB" sz="3200" dirty="0">
              <a:solidFill>
                <a:srgbClr val="CC0099"/>
              </a:solidFill>
              <a:latin typeface="Poppins" pitchFamily="2" charset="77"/>
              <a:cs typeface="Poppins" pitchFamily="2" charset="77"/>
            </a:endParaRPr>
          </a:p>
        </p:txBody>
      </p:sp>
      <p:sp>
        <p:nvSpPr>
          <p:cNvPr id="3" name="TextBox 2">
            <a:extLst>
              <a:ext uri="{FF2B5EF4-FFF2-40B4-BE49-F238E27FC236}">
                <a16:creationId xmlns:a16="http://schemas.microsoft.com/office/drawing/2014/main" id="{874F06A6-B907-5647-ACCA-5EE8076ED3D9}"/>
              </a:ext>
            </a:extLst>
          </p:cNvPr>
          <p:cNvSpPr txBox="1"/>
          <p:nvPr/>
        </p:nvSpPr>
        <p:spPr>
          <a:xfrm>
            <a:off x="322663" y="1659448"/>
            <a:ext cx="8790038" cy="646331"/>
          </a:xfrm>
          <a:prstGeom prst="rect">
            <a:avLst/>
          </a:prstGeom>
          <a:noFill/>
        </p:spPr>
        <p:txBody>
          <a:bodyPr wrap="square" rtlCol="0">
            <a:spAutoFit/>
          </a:bodyPr>
          <a:lstStyle/>
          <a:p>
            <a:r>
              <a:rPr lang="en-US" dirty="0">
                <a:latin typeface="Noto Sans" panose="020B0502040504020204" pitchFamily="34" charset="0"/>
                <a:ea typeface="Noto Sans" panose="020B0502040504020204" pitchFamily="34" charset="0"/>
                <a:cs typeface="Noto Sans" panose="020B0502040504020204" pitchFamily="34" charset="0"/>
              </a:rPr>
              <a:t>Watch from 0 mins 25 seconds to 1 min 55 seconds.</a:t>
            </a:r>
          </a:p>
          <a:p>
            <a:endParaRPr lang="en-US" dirty="0">
              <a:latin typeface="Noto Sans" panose="020B0502040504020204" pitchFamily="34" charset="0"/>
              <a:ea typeface="Noto Sans" panose="020B0502040504020204" pitchFamily="34" charset="0"/>
              <a:cs typeface="Noto Sans" panose="020B0502040504020204" pitchFamily="34" charset="0"/>
            </a:endParaRPr>
          </a:p>
        </p:txBody>
      </p:sp>
      <p:pic>
        <p:nvPicPr>
          <p:cNvPr id="5" name="Online Media 4" title="Less - a film by CJ Barton">
            <a:hlinkClick r:id="" action="ppaction://media"/>
            <a:extLst>
              <a:ext uri="{FF2B5EF4-FFF2-40B4-BE49-F238E27FC236}">
                <a16:creationId xmlns:a16="http://schemas.microsoft.com/office/drawing/2014/main" id="{A329C1C5-8A17-68EC-6BAD-6F2D8BDC09B5}"/>
              </a:ext>
            </a:extLst>
          </p:cNvPr>
          <p:cNvPicPr>
            <a:picLocks noRot="1" noChangeAspect="1"/>
          </p:cNvPicPr>
          <p:nvPr>
            <a:videoFile r:link="rId1"/>
          </p:nvPr>
        </p:nvPicPr>
        <p:blipFill>
          <a:blip r:embed="rId3"/>
          <a:stretch>
            <a:fillRect/>
          </a:stretch>
        </p:blipFill>
        <p:spPr>
          <a:xfrm>
            <a:off x="854827" y="2305779"/>
            <a:ext cx="7348500" cy="4140000"/>
          </a:xfrm>
          <a:prstGeom prst="rect">
            <a:avLst/>
          </a:prstGeom>
        </p:spPr>
      </p:pic>
    </p:spTree>
    <p:extLst>
      <p:ext uri="{BB962C8B-B14F-4D97-AF65-F5344CB8AC3E}">
        <p14:creationId xmlns:p14="http://schemas.microsoft.com/office/powerpoint/2010/main" val="4172366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5"/>
                </p:tgtEl>
              </p:cMediaNode>
            </p:video>
            <p:seq concurrent="1" nextAc="seek">
              <p:cTn id="8" restart="whenNotActive" fill="hold" evtFilter="cancelBubble" nodeType="interactiveSeq">
                <p:stCondLst>
                  <p:cond evt="onClick" delay="0">
                    <p:tgtEl>
                      <p:spTgt spid="5"/>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5"/>
                                        </p:tgtEl>
                                      </p:cBhvr>
                                    </p:cmd>
                                  </p:childTnLst>
                                </p:cTn>
                              </p:par>
                            </p:childTnLst>
                          </p:cTn>
                        </p:par>
                      </p:childTnLst>
                    </p:cTn>
                  </p:par>
                </p:childTnLst>
              </p:cTn>
              <p:nextCondLst>
                <p:cond evt="onClick" delay="0">
                  <p:tgtEl>
                    <p:spTgt spid="5"/>
                  </p:tgtEl>
                </p:cond>
              </p:nextCondLst>
            </p:seq>
          </p:childTnLst>
        </p:cTn>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19A7F861AF1C84488D260CA683DFF570" ma:contentTypeVersion="6" ma:contentTypeDescription="Create a new document." ma:contentTypeScope="" ma:versionID="b025702ff5a64aa19d76228d29e56cf9">
  <xsd:schema xmlns:xsd="http://www.w3.org/2001/XMLSchema" xmlns:xs="http://www.w3.org/2001/XMLSchema" xmlns:p="http://schemas.microsoft.com/office/2006/metadata/properties" xmlns:ns2="916d7c8d-8a66-4201-a46c-a19ebefcee1e" xmlns:ns3="2ff871bc-43b1-4327-86d7-df04a0885ec9" targetNamespace="http://schemas.microsoft.com/office/2006/metadata/properties" ma:root="true" ma:fieldsID="7d3b6e22785d41ff6fe404b9ad2b53ab" ns2:_="" ns3:_="">
    <xsd:import namespace="916d7c8d-8a66-4201-a46c-a19ebefcee1e"/>
    <xsd:import namespace="2ff871bc-43b1-4327-86d7-df04a0885ec9"/>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16d7c8d-8a66-4201-a46c-a19ebefcee1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2ff871bc-43b1-4327-86d7-df04a0885ec9"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87268ED6-26EB-4F03-A9B7-582D3C7EB431}">
  <ds:schemaRefs>
    <ds:schemaRef ds:uri="http://schemas.microsoft.com/office/2006/documentManagement/types"/>
    <ds:schemaRef ds:uri="http://schemas.microsoft.com/office/infopath/2007/PartnerControls"/>
    <ds:schemaRef ds:uri="916d7c8d-8a66-4201-a46c-a19ebefcee1e"/>
    <ds:schemaRef ds:uri="http://purl.org/dc/elements/1.1/"/>
    <ds:schemaRef ds:uri="http://schemas.microsoft.com/office/2006/metadata/properties"/>
    <ds:schemaRef ds:uri="http://purl.org/dc/terms/"/>
    <ds:schemaRef ds:uri="http://schemas.openxmlformats.org/package/2006/metadata/core-properties"/>
    <ds:schemaRef ds:uri="2ff871bc-43b1-4327-86d7-df04a0885ec9"/>
    <ds:schemaRef ds:uri="http://www.w3.org/XML/1998/namespace"/>
    <ds:schemaRef ds:uri="http://purl.org/dc/dcmitype/"/>
  </ds:schemaRefs>
</ds:datastoreItem>
</file>

<file path=customXml/itemProps2.xml><?xml version="1.0" encoding="utf-8"?>
<ds:datastoreItem xmlns:ds="http://schemas.openxmlformats.org/officeDocument/2006/customXml" ds:itemID="{EC7B4DCA-2C81-4F1D-9BBF-7777795EDE3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16d7c8d-8a66-4201-a46c-a19ebefcee1e"/>
    <ds:schemaRef ds:uri="2ff871bc-43b1-4327-86d7-df04a0885ec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5915EA2-58A9-4BBA-82A0-501475164C28}">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8621</TotalTime>
  <Words>1246</Words>
  <Application>Microsoft Office PowerPoint</Application>
  <PresentationFormat>On-screen Show (4:3)</PresentationFormat>
  <Paragraphs>156</Paragraphs>
  <Slides>19</Slides>
  <Notes>0</Notes>
  <HiddenSlides>0</HiddenSlides>
  <MMClips>2</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Noto Sans</vt:lpstr>
      <vt:lpstr>Poppins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Jonny Keyworth</dc:creator>
  <cp:lastModifiedBy>Joanna Turner</cp:lastModifiedBy>
  <cp:revision>47</cp:revision>
  <dcterms:created xsi:type="dcterms:W3CDTF">2022-01-24T09:49:49Z</dcterms:created>
  <dcterms:modified xsi:type="dcterms:W3CDTF">2023-04-13T15:27:07Z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Signature">
    <vt:bool>false</vt:bool>
  </property>
  <property fmtid="{D5CDD505-2E9C-101B-9397-08002B2CF9AE}" pid="3" name="xd_ProgID">
    <vt:lpwstr/>
  </property>
  <property fmtid="{D5CDD505-2E9C-101B-9397-08002B2CF9AE}" pid="4" name="ContentTypeId">
    <vt:lpwstr>0x01010019A7F861AF1C84488D260CA683DFF570</vt:lpwstr>
  </property>
  <property fmtid="{D5CDD505-2E9C-101B-9397-08002B2CF9AE}" pid="5" name="TemplateUrl">
    <vt:lpwstr/>
  </property>
  <property fmtid="{D5CDD505-2E9C-101B-9397-08002B2CF9AE}" pid="6" name="ComplianceAssetId">
    <vt:lpwstr/>
  </property>
  <property fmtid="{D5CDD505-2E9C-101B-9397-08002B2CF9AE}" pid="7" name="_ExtendedDescription">
    <vt:lpwstr/>
  </property>
  <property fmtid="{D5CDD505-2E9C-101B-9397-08002B2CF9AE}" pid="8" name="TriggerFlowInfo">
    <vt:lpwstr/>
  </property>
  <property fmtid="{D5CDD505-2E9C-101B-9397-08002B2CF9AE}" pid="9" name="MediaServiceImageTags">
    <vt:lpwstr/>
  </property>
</Properties>
</file>