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4"/>
    <p:sldMasterId id="2147484023" r:id="rId5"/>
  </p:sldMasterIdLst>
  <p:notesMasterIdLst>
    <p:notesMasterId r:id="rId18"/>
  </p:notesMasterIdLst>
  <p:sldIdLst>
    <p:sldId id="282" r:id="rId6"/>
    <p:sldId id="280" r:id="rId7"/>
    <p:sldId id="268" r:id="rId8"/>
    <p:sldId id="259" r:id="rId9"/>
    <p:sldId id="271" r:id="rId10"/>
    <p:sldId id="279" r:id="rId11"/>
    <p:sldId id="277" r:id="rId12"/>
    <p:sldId id="270" r:id="rId13"/>
    <p:sldId id="278" r:id="rId14"/>
    <p:sldId id="267" r:id="rId15"/>
    <p:sldId id="272" r:id="rId16"/>
    <p:sldId id="258" r:id="rId17"/>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92615-E344-58FA-5173-DFF34FB7BF3B}" v="162" dt="2021-04-28T10:11:07.153"/>
    <p1510:client id="{496D8A6A-5205-CA2E-D4B8-8CC6EA3FDBC7}" v="3" dt="2021-04-21T13:44:43.931"/>
    <p1510:client id="{970BC9F4-F197-8924-8B54-2A46D4B818AE}" v="14" dt="2021-02-25T12:15:49.593"/>
    <p1510:client id="{BA9F2328-500C-7071-1FA6-82939F99D3E0}" v="67" dt="2021-02-12T12:34:37.422"/>
    <p1510:client id="{D18F536D-3D69-D13D-167D-A2A983689B76}" v="3" dt="2021-03-10T11:59:15.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55" autoAdjust="0"/>
  </p:normalViewPr>
  <p:slideViewPr>
    <p:cSldViewPr snapToGrid="0">
      <p:cViewPr varScale="1">
        <p:scale>
          <a:sx n="74" d="100"/>
          <a:sy n="74" d="100"/>
        </p:scale>
        <p:origin x="1275" y="3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ena Bostock" userId="S::serena@seaparticipation.org.uk::7d75ea4a-df70-45f6-b9ee-52ffcc640b35" providerId="AD" clId="Web-{496D8A6A-5205-CA2E-D4B8-8CC6EA3FDBC7}"/>
    <pc:docChg chg="modSld">
      <pc:chgData name="Serena Bostock" userId="S::serena@seaparticipation.org.uk::7d75ea4a-df70-45f6-b9ee-52ffcc640b35" providerId="AD" clId="Web-{496D8A6A-5205-CA2E-D4B8-8CC6EA3FDBC7}" dt="2021-04-21T13:44:43.556" v="1" actId="20577"/>
      <pc:docMkLst>
        <pc:docMk/>
      </pc:docMkLst>
      <pc:sldChg chg="modSp">
        <pc:chgData name="Serena Bostock" userId="S::serena@seaparticipation.org.uk::7d75ea4a-df70-45f6-b9ee-52ffcc640b35" providerId="AD" clId="Web-{496D8A6A-5205-CA2E-D4B8-8CC6EA3FDBC7}" dt="2021-04-21T13:44:43.556" v="1" actId="20577"/>
        <pc:sldMkLst>
          <pc:docMk/>
          <pc:sldMk cId="0" sldId="271"/>
        </pc:sldMkLst>
        <pc:spChg chg="mod">
          <ac:chgData name="Serena Bostock" userId="S::serena@seaparticipation.org.uk::7d75ea4a-df70-45f6-b9ee-52ffcc640b35" providerId="AD" clId="Web-{496D8A6A-5205-CA2E-D4B8-8CC6EA3FDBC7}" dt="2021-04-21T13:44:43.556" v="1" actId="20577"/>
          <ac:spMkLst>
            <pc:docMk/>
            <pc:sldMk cId="0" sldId="271"/>
            <ac:spMk id="12301" creationId="{00000000-0000-0000-0000-000000000000}"/>
          </ac:spMkLst>
        </pc:spChg>
      </pc:sldChg>
    </pc:docChg>
  </pc:docChgLst>
  <pc:docChgLst>
    <pc:chgData name="Serena Bostock" userId="S::serena@seaparticipation.org.uk::7d75ea4a-df70-45f6-b9ee-52ffcc640b35" providerId="AD" clId="Web-{34892615-E344-58FA-5173-DFF34FB7BF3B}"/>
    <pc:docChg chg="modSld">
      <pc:chgData name="Serena Bostock" userId="S::serena@seaparticipation.org.uk::7d75ea4a-df70-45f6-b9ee-52ffcc640b35" providerId="AD" clId="Web-{34892615-E344-58FA-5173-DFF34FB7BF3B}" dt="2021-04-28T10:11:03.638" v="100"/>
      <pc:docMkLst>
        <pc:docMk/>
      </pc:docMkLst>
      <pc:sldChg chg="modSp">
        <pc:chgData name="Serena Bostock" userId="S::serena@seaparticipation.org.uk::7d75ea4a-df70-45f6-b9ee-52ffcc640b35" providerId="AD" clId="Web-{34892615-E344-58FA-5173-DFF34FB7BF3B}" dt="2021-04-28T09:40:57.019" v="97" actId="20577"/>
        <pc:sldMkLst>
          <pc:docMk/>
          <pc:sldMk cId="0" sldId="258"/>
        </pc:sldMkLst>
        <pc:spChg chg="mod">
          <ac:chgData name="Serena Bostock" userId="S::serena@seaparticipation.org.uk::7d75ea4a-df70-45f6-b9ee-52ffcc640b35" providerId="AD" clId="Web-{34892615-E344-58FA-5173-DFF34FB7BF3B}" dt="2021-04-28T09:40:57.019" v="97" actId="20577"/>
          <ac:spMkLst>
            <pc:docMk/>
            <pc:sldMk cId="0" sldId="258"/>
            <ac:spMk id="9220" creationId="{B9E1DEA7-5D0F-49B7-B162-C9F19B4F192C}"/>
          </ac:spMkLst>
        </pc:spChg>
      </pc:sldChg>
      <pc:sldChg chg="modNotes">
        <pc:chgData name="Serena Bostock" userId="S::serena@seaparticipation.org.uk::7d75ea4a-df70-45f6-b9ee-52ffcc640b35" providerId="AD" clId="Web-{34892615-E344-58FA-5173-DFF34FB7BF3B}" dt="2021-04-28T10:11:03.638" v="100"/>
        <pc:sldMkLst>
          <pc:docMk/>
          <pc:sldMk cId="0" sldId="271"/>
        </pc:sldMkLst>
      </pc:sldChg>
      <pc:sldChg chg="modSp">
        <pc:chgData name="Serena Bostock" userId="S::serena@seaparticipation.org.uk::7d75ea4a-df70-45f6-b9ee-52ffcc640b35" providerId="AD" clId="Web-{34892615-E344-58FA-5173-DFF34FB7BF3B}" dt="2021-04-28T09:41:22.879" v="98" actId="1076"/>
        <pc:sldMkLst>
          <pc:docMk/>
          <pc:sldMk cId="4080252761" sldId="277"/>
        </pc:sldMkLst>
        <pc:graphicFrameChg chg="mod">
          <ac:chgData name="Serena Bostock" userId="S::serena@seaparticipation.org.uk::7d75ea4a-df70-45f6-b9ee-52ffcc640b35" providerId="AD" clId="Web-{34892615-E344-58FA-5173-DFF34FB7BF3B}" dt="2021-04-28T09:41:22.879" v="98" actId="1076"/>
          <ac:graphicFrameMkLst>
            <pc:docMk/>
            <pc:sldMk cId="4080252761" sldId="277"/>
            <ac:graphicFrameMk id="5" creationId="{C515906A-4A19-43EE-8FF0-E27DFC078236}"/>
          </ac:graphicFrameMkLst>
        </pc:graphicFrameChg>
      </pc:sldChg>
    </pc:docChg>
  </pc:docChgLst>
  <pc:docChgLst>
    <pc:chgData name="Serena Bostock" userId="S::serena@seaparticipation.org.uk::7d75ea4a-df70-45f6-b9ee-52ffcc640b35" providerId="AD" clId="Web-{BA9F2328-500C-7071-1FA6-82939F99D3E0}"/>
    <pc:docChg chg="modSld">
      <pc:chgData name="Serena Bostock" userId="S::serena@seaparticipation.org.uk::7d75ea4a-df70-45f6-b9ee-52ffcc640b35" providerId="AD" clId="Web-{BA9F2328-500C-7071-1FA6-82939F99D3E0}" dt="2021-02-12T12:34:33.985" v="565"/>
      <pc:docMkLst>
        <pc:docMk/>
      </pc:docMkLst>
      <pc:sldChg chg="modNotes">
        <pc:chgData name="Serena Bostock" userId="S::serena@seaparticipation.org.uk::7d75ea4a-df70-45f6-b9ee-52ffcc640b35" providerId="AD" clId="Web-{BA9F2328-500C-7071-1FA6-82939F99D3E0}" dt="2021-02-12T12:28:52.401" v="528"/>
        <pc:sldMkLst>
          <pc:docMk/>
          <pc:sldMk cId="0" sldId="256"/>
        </pc:sldMkLst>
      </pc:sldChg>
      <pc:sldChg chg="modNotes">
        <pc:chgData name="Serena Bostock" userId="S::serena@seaparticipation.org.uk::7d75ea4a-df70-45f6-b9ee-52ffcc640b35" providerId="AD" clId="Web-{BA9F2328-500C-7071-1FA6-82939F99D3E0}" dt="2021-02-12T12:34:33.985" v="565"/>
        <pc:sldMkLst>
          <pc:docMk/>
          <pc:sldMk cId="0" sldId="259"/>
        </pc:sldMkLst>
      </pc:sldChg>
      <pc:sldChg chg="modNotes">
        <pc:chgData name="Serena Bostock" userId="S::serena@seaparticipation.org.uk::7d75ea4a-df70-45f6-b9ee-52ffcc640b35" providerId="AD" clId="Web-{BA9F2328-500C-7071-1FA6-82939F99D3E0}" dt="2021-02-12T11:54:45.276" v="70"/>
        <pc:sldMkLst>
          <pc:docMk/>
          <pc:sldMk cId="0" sldId="267"/>
        </pc:sldMkLst>
      </pc:sldChg>
      <pc:sldChg chg="modNotes">
        <pc:chgData name="Serena Bostock" userId="S::serena@seaparticipation.org.uk::7d75ea4a-df70-45f6-b9ee-52ffcc640b35" providerId="AD" clId="Web-{BA9F2328-500C-7071-1FA6-82939F99D3E0}" dt="2021-02-12T11:58:36.728" v="213"/>
        <pc:sldMkLst>
          <pc:docMk/>
          <pc:sldMk cId="0" sldId="268"/>
        </pc:sldMkLst>
      </pc:sldChg>
      <pc:sldChg chg="modSp modNotes">
        <pc:chgData name="Serena Bostock" userId="S::serena@seaparticipation.org.uk::7d75ea4a-df70-45f6-b9ee-52ffcc640b35" providerId="AD" clId="Web-{BA9F2328-500C-7071-1FA6-82939F99D3E0}" dt="2021-02-12T12:18:01.362" v="259" actId="20577"/>
        <pc:sldMkLst>
          <pc:docMk/>
          <pc:sldMk cId="0" sldId="270"/>
        </pc:sldMkLst>
        <pc:spChg chg="mod">
          <ac:chgData name="Serena Bostock" userId="S::serena@seaparticipation.org.uk::7d75ea4a-df70-45f6-b9ee-52ffcc640b35" providerId="AD" clId="Web-{BA9F2328-500C-7071-1FA6-82939F99D3E0}" dt="2021-02-12T12:18:01.362" v="259" actId="20577"/>
          <ac:spMkLst>
            <pc:docMk/>
            <pc:sldMk cId="0" sldId="270"/>
            <ac:spMk id="2" creationId="{A31E5625-B9FF-45B6-ACEE-16FA7F324C08}"/>
          </ac:spMkLst>
        </pc:spChg>
        <pc:spChg chg="mod">
          <ac:chgData name="Serena Bostock" userId="S::serena@seaparticipation.org.uk::7d75ea4a-df70-45f6-b9ee-52ffcc640b35" providerId="AD" clId="Web-{BA9F2328-500C-7071-1FA6-82939F99D3E0}" dt="2021-02-12T11:55:37.139" v="102" actId="20577"/>
          <ac:spMkLst>
            <pc:docMk/>
            <pc:sldMk cId="0" sldId="270"/>
            <ac:spMk id="10" creationId="{138356D0-74FF-4345-8739-879B2773F6FF}"/>
          </ac:spMkLst>
        </pc:spChg>
      </pc:sldChg>
      <pc:sldChg chg="modNotes">
        <pc:chgData name="Serena Bostock" userId="S::serena@seaparticipation.org.uk::7d75ea4a-df70-45f6-b9ee-52ffcc640b35" providerId="AD" clId="Web-{BA9F2328-500C-7071-1FA6-82939F99D3E0}" dt="2021-02-12T12:33:46.544" v="560"/>
        <pc:sldMkLst>
          <pc:docMk/>
          <pc:sldMk cId="0" sldId="271"/>
        </pc:sldMkLst>
      </pc:sldChg>
      <pc:sldChg chg="modNotes">
        <pc:chgData name="Serena Bostock" userId="S::serena@seaparticipation.org.uk::7d75ea4a-df70-45f6-b9ee-52ffcc640b35" providerId="AD" clId="Web-{BA9F2328-500C-7071-1FA6-82939F99D3E0}" dt="2021-02-12T11:53:30.616" v="29"/>
        <pc:sldMkLst>
          <pc:docMk/>
          <pc:sldMk cId="5735138" sldId="272"/>
        </pc:sldMkLst>
      </pc:sldChg>
      <pc:sldChg chg="modNotes">
        <pc:chgData name="Serena Bostock" userId="S::serena@seaparticipation.org.uk::7d75ea4a-df70-45f6-b9ee-52ffcc640b35" providerId="AD" clId="Web-{BA9F2328-500C-7071-1FA6-82939F99D3E0}" dt="2021-02-12T12:32:59.385" v="548"/>
        <pc:sldMkLst>
          <pc:docMk/>
          <pc:sldMk cId="4080252761" sldId="277"/>
        </pc:sldMkLst>
      </pc:sldChg>
      <pc:sldChg chg="addSp delSp modSp delAnim modNotes">
        <pc:chgData name="Serena Bostock" userId="S::serena@seaparticipation.org.uk::7d75ea4a-df70-45f6-b9ee-52ffcc640b35" providerId="AD" clId="Web-{BA9F2328-500C-7071-1FA6-82939F99D3E0}" dt="2021-02-12T11:54:59.293" v="89"/>
        <pc:sldMkLst>
          <pc:docMk/>
          <pc:sldMk cId="3136086228" sldId="278"/>
        </pc:sldMkLst>
        <pc:spChg chg="add mod">
          <ac:chgData name="Serena Bostock" userId="S::serena@seaparticipation.org.uk::7d75ea4a-df70-45f6-b9ee-52ffcc640b35" providerId="AD" clId="Web-{BA9F2328-500C-7071-1FA6-82939F99D3E0}" dt="2021-02-12T11:52:32.299" v="21" actId="1076"/>
          <ac:spMkLst>
            <pc:docMk/>
            <pc:sldMk cId="3136086228" sldId="278"/>
            <ac:spMk id="2" creationId="{ED6C74D2-C37E-4357-ABEB-0B6E10C66214}"/>
          </ac:spMkLst>
        </pc:spChg>
        <pc:picChg chg="del">
          <ac:chgData name="Serena Bostock" userId="S::serena@seaparticipation.org.uk::7d75ea4a-df70-45f6-b9ee-52ffcc640b35" providerId="AD" clId="Web-{BA9F2328-500C-7071-1FA6-82939F99D3E0}" dt="2021-02-12T11:51:35.109" v="0"/>
          <ac:picMkLst>
            <pc:docMk/>
            <pc:sldMk cId="3136086228" sldId="278"/>
            <ac:picMk id="5" creationId="{E764C1F7-54C1-4676-B19E-D529ECB2EB7C}"/>
          </ac:picMkLst>
        </pc:picChg>
      </pc:sldChg>
      <pc:sldChg chg="modNotes">
        <pc:chgData name="Serena Bostock" userId="S::serena@seaparticipation.org.uk::7d75ea4a-df70-45f6-b9ee-52ffcc640b35" providerId="AD" clId="Web-{BA9F2328-500C-7071-1FA6-82939F99D3E0}" dt="2021-02-12T12:33:06.182" v="550"/>
        <pc:sldMkLst>
          <pc:docMk/>
          <pc:sldMk cId="1175351291" sldId="279"/>
        </pc:sldMkLst>
      </pc:sldChg>
    </pc:docChg>
  </pc:docChgLst>
  <pc:docChgLst>
    <pc:chgData name="Serena Bostock" userId="7d75ea4a-df70-45f6-b9ee-52ffcc640b35" providerId="ADAL" clId="{750523AF-7999-46E6-A7A8-51A56AF1E35C}"/>
    <pc:docChg chg="delSld modSld">
      <pc:chgData name="Serena Bostock" userId="7d75ea4a-df70-45f6-b9ee-52ffcc640b35" providerId="ADAL" clId="{750523AF-7999-46E6-A7A8-51A56AF1E35C}" dt="2021-02-10T15:47:41.239" v="1" actId="2696"/>
      <pc:docMkLst>
        <pc:docMk/>
      </pc:docMkLst>
      <pc:sldChg chg="del">
        <pc:chgData name="Serena Bostock" userId="7d75ea4a-df70-45f6-b9ee-52ffcc640b35" providerId="ADAL" clId="{750523AF-7999-46E6-A7A8-51A56AF1E35C}" dt="2021-02-10T15:47:41.239" v="1" actId="2696"/>
        <pc:sldMkLst>
          <pc:docMk/>
          <pc:sldMk cId="1576210920" sldId="273"/>
        </pc:sldMkLst>
      </pc:sldChg>
      <pc:sldChg chg="modSp mod">
        <pc:chgData name="Serena Bostock" userId="7d75ea4a-df70-45f6-b9ee-52ffcc640b35" providerId="ADAL" clId="{750523AF-7999-46E6-A7A8-51A56AF1E35C}" dt="2021-02-10T15:47:19.039" v="0" actId="14100"/>
        <pc:sldMkLst>
          <pc:docMk/>
          <pc:sldMk cId="1175351291" sldId="279"/>
        </pc:sldMkLst>
        <pc:spChg chg="mod">
          <ac:chgData name="Serena Bostock" userId="7d75ea4a-df70-45f6-b9ee-52ffcc640b35" providerId="ADAL" clId="{750523AF-7999-46E6-A7A8-51A56AF1E35C}" dt="2021-02-10T15:47:19.039" v="0" actId="14100"/>
          <ac:spMkLst>
            <pc:docMk/>
            <pc:sldMk cId="1175351291" sldId="279"/>
            <ac:spMk id="3" creationId="{44E79521-3C76-454C-AF91-5BAAA16989E2}"/>
          </ac:spMkLst>
        </pc:spChg>
      </pc:sldChg>
    </pc:docChg>
  </pc:docChgLst>
  <pc:docChgLst>
    <pc:chgData name="Serena Bostock" userId="S::serena@seaparticipation.org.uk::7d75ea4a-df70-45f6-b9ee-52ffcc640b35" providerId="AD" clId="Web-{970BC9F4-F197-8924-8B54-2A46D4B818AE}"/>
    <pc:docChg chg="modSld">
      <pc:chgData name="Serena Bostock" userId="S::serena@seaparticipation.org.uk::7d75ea4a-df70-45f6-b9ee-52ffcc640b35" providerId="AD" clId="Web-{970BC9F4-F197-8924-8B54-2A46D4B818AE}" dt="2021-02-25T12:15:49.593" v="6"/>
      <pc:docMkLst>
        <pc:docMk/>
      </pc:docMkLst>
      <pc:sldChg chg="modSp mod modShow">
        <pc:chgData name="Serena Bostock" userId="S::serena@seaparticipation.org.uk::7d75ea4a-df70-45f6-b9ee-52ffcc640b35" providerId="AD" clId="Web-{970BC9F4-F197-8924-8B54-2A46D4B818AE}" dt="2021-02-25T12:15:49.593" v="6"/>
        <pc:sldMkLst>
          <pc:docMk/>
          <pc:sldMk cId="0" sldId="256"/>
        </pc:sldMkLst>
        <pc:spChg chg="mod">
          <ac:chgData name="Serena Bostock" userId="S::serena@seaparticipation.org.uk::7d75ea4a-df70-45f6-b9ee-52ffcc640b35" providerId="AD" clId="Web-{970BC9F4-F197-8924-8B54-2A46D4B818AE}" dt="2021-02-25T12:15:40.451" v="5" actId="20577"/>
          <ac:spMkLst>
            <pc:docMk/>
            <pc:sldMk cId="0" sldId="256"/>
            <ac:spMk id="4" creationId="{F004A3AB-119C-4BEC-BD14-90A1280675AC}"/>
          </ac:spMkLst>
        </pc:spChg>
      </pc:sldChg>
    </pc:docChg>
  </pc:docChgLst>
  <pc:docChgLst>
    <pc:chgData name="Serena Bostock" userId="S::serena@seaparticipation.org.uk::7d75ea4a-df70-45f6-b9ee-52ffcc640b35" providerId="AD" clId="Web-{D18F536D-3D69-D13D-167D-A2A983689B76}"/>
    <pc:docChg chg="addSld delSld modSld">
      <pc:chgData name="Serena Bostock" userId="S::serena@seaparticipation.org.uk::7d75ea4a-df70-45f6-b9ee-52ffcc640b35" providerId="AD" clId="Web-{D18F536D-3D69-D13D-167D-A2A983689B76}" dt="2021-03-10T11:59:15.267" v="2"/>
      <pc:docMkLst>
        <pc:docMk/>
      </pc:docMkLst>
      <pc:sldChg chg="del">
        <pc:chgData name="Serena Bostock" userId="S::serena@seaparticipation.org.uk::7d75ea4a-df70-45f6-b9ee-52ffcc640b35" providerId="AD" clId="Web-{D18F536D-3D69-D13D-167D-A2A983689B76}" dt="2021-03-10T11:58:46.844" v="1"/>
        <pc:sldMkLst>
          <pc:docMk/>
          <pc:sldMk cId="0" sldId="256"/>
        </pc:sldMkLst>
      </pc:sldChg>
      <pc:sldChg chg="add mod replId modShow">
        <pc:chgData name="Serena Bostock" userId="S::serena@seaparticipation.org.uk::7d75ea4a-df70-45f6-b9ee-52ffcc640b35" providerId="AD" clId="Web-{D18F536D-3D69-D13D-167D-A2A983689B76}" dt="2021-03-10T11:59:15.267" v="2"/>
        <pc:sldMkLst>
          <pc:docMk/>
          <pc:sldMk cId="2004199948" sldId="280"/>
        </pc:sldMkLst>
      </pc:sldChg>
    </pc:docChg>
  </pc:docChgLst>
  <pc:docChgLst>
    <pc:chgData name="James Boulter" userId="b5b23886-80b5-40e3-9d53-6326994aec00" providerId="ADAL" clId="{955A7AB1-7971-466F-8F68-FF783704456E}"/>
    <pc:docChg chg="sldOrd">
      <pc:chgData name="James Boulter" userId="b5b23886-80b5-40e3-9d53-6326994aec00" providerId="ADAL" clId="{955A7AB1-7971-466F-8F68-FF783704456E}" dt="2021-02-11T14:43:41.700" v="0" actId="20578"/>
      <pc:docMkLst>
        <pc:docMk/>
      </pc:docMkLst>
      <pc:sldChg chg="ord">
        <pc:chgData name="James Boulter" userId="b5b23886-80b5-40e3-9d53-6326994aec00" providerId="ADAL" clId="{955A7AB1-7971-466F-8F68-FF783704456E}" dt="2021-02-11T14:43:41.700" v="0" actId="20578"/>
        <pc:sldMkLst>
          <pc:docMk/>
          <pc:sldMk cId="1175351291" sldId="279"/>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48BE91-6048-491D-9147-4EADA4891C6A}"/>
              </a:ext>
            </a:extLst>
          </p:cNvPr>
          <p:cNvSpPr>
            <a:spLocks noGrp="1"/>
          </p:cNvSpPr>
          <p:nvPr>
            <p:ph type="hdr" sz="quarter"/>
          </p:nvPr>
        </p:nvSpPr>
        <p:spPr>
          <a:xfrm>
            <a:off x="0" y="0"/>
            <a:ext cx="2984500" cy="501650"/>
          </a:xfrm>
          <a:prstGeom prst="rect">
            <a:avLst/>
          </a:prstGeom>
        </p:spPr>
        <p:txBody>
          <a:bodyPr vert="horz" lIns="96616" tIns="48308" rIns="96616" bIns="48308" rtlCol="0"/>
          <a:lstStyle>
            <a:lvl1pPr algn="l" eaLnBrk="1" hangingPunct="1">
              <a:defRPr sz="13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DD6A059C-CE92-4D39-AB7D-90DF8FC4748E}"/>
              </a:ext>
            </a:extLst>
          </p:cNvPr>
          <p:cNvSpPr>
            <a:spLocks noGrp="1"/>
          </p:cNvSpPr>
          <p:nvPr>
            <p:ph type="dt" idx="1"/>
          </p:nvPr>
        </p:nvSpPr>
        <p:spPr>
          <a:xfrm>
            <a:off x="3902075" y="0"/>
            <a:ext cx="2984500" cy="501650"/>
          </a:xfrm>
          <a:prstGeom prst="rect">
            <a:avLst/>
          </a:prstGeom>
        </p:spPr>
        <p:txBody>
          <a:bodyPr vert="horz" lIns="96616" tIns="48308" rIns="96616" bIns="48308" rtlCol="0"/>
          <a:lstStyle>
            <a:lvl1pPr algn="r" eaLnBrk="1" hangingPunct="1">
              <a:defRPr sz="1300">
                <a:latin typeface="Arial" charset="0"/>
                <a:cs typeface="Arial" charset="0"/>
              </a:defRPr>
            </a:lvl1pPr>
          </a:lstStyle>
          <a:p>
            <a:pPr>
              <a:defRPr/>
            </a:pPr>
            <a:fld id="{98C40660-A820-4190-A2CC-2FBF9B09372E}" type="datetimeFigureOut">
              <a:rPr lang="en-GB"/>
              <a:pPr>
                <a:defRPr/>
              </a:pPr>
              <a:t>05/05/2021</a:t>
            </a:fld>
            <a:endParaRPr lang="en-GB"/>
          </a:p>
        </p:txBody>
      </p:sp>
      <p:sp>
        <p:nvSpPr>
          <p:cNvPr id="4" name="Slide Image Placeholder 3">
            <a:extLst>
              <a:ext uri="{FF2B5EF4-FFF2-40B4-BE49-F238E27FC236}">
                <a16:creationId xmlns:a16="http://schemas.microsoft.com/office/drawing/2014/main" id="{112A8C7E-2226-45E5-90FD-53EF9985E93B}"/>
              </a:ext>
            </a:extLst>
          </p:cNvPr>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GB" noProof="0"/>
          </a:p>
        </p:txBody>
      </p:sp>
      <p:sp>
        <p:nvSpPr>
          <p:cNvPr id="5" name="Notes Placeholder 4">
            <a:extLst>
              <a:ext uri="{FF2B5EF4-FFF2-40B4-BE49-F238E27FC236}">
                <a16:creationId xmlns:a16="http://schemas.microsoft.com/office/drawing/2014/main" id="{1E2D4DB5-1F07-482D-978F-AEDA6AC1B0FC}"/>
              </a:ext>
            </a:extLst>
          </p:cNvPr>
          <p:cNvSpPr>
            <a:spLocks noGrp="1"/>
          </p:cNvSpPr>
          <p:nvPr>
            <p:ph type="body" sz="quarter" idx="3"/>
          </p:nvPr>
        </p:nvSpPr>
        <p:spPr>
          <a:xfrm>
            <a:off x="688975" y="4759325"/>
            <a:ext cx="5510213" cy="4510088"/>
          </a:xfrm>
          <a:prstGeom prst="rect">
            <a:avLst/>
          </a:prstGeom>
        </p:spPr>
        <p:txBody>
          <a:bodyPr vert="horz" lIns="96616" tIns="48308" rIns="96616" bIns="4830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34E25D0-A8C9-4FA8-866A-354A1C5C7F2C}"/>
              </a:ext>
            </a:extLst>
          </p:cNvPr>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eaLnBrk="1" hangingPunct="1">
              <a:defRPr sz="1300">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ACB83EA7-CDFB-4A5B-95F0-DB2E416D1A5C}"/>
              </a:ext>
            </a:extLst>
          </p:cNvPr>
          <p:cNvSpPr>
            <a:spLocks noGrp="1"/>
          </p:cNvSpPr>
          <p:nvPr>
            <p:ph type="sldNum" sz="quarter" idx="5"/>
          </p:nvPr>
        </p:nvSpPr>
        <p:spPr>
          <a:xfrm>
            <a:off x="3902075" y="9517063"/>
            <a:ext cx="2984500" cy="501650"/>
          </a:xfrm>
          <a:prstGeom prst="rect">
            <a:avLst/>
          </a:prstGeom>
        </p:spPr>
        <p:txBody>
          <a:bodyPr vert="horz" wrap="square" lIns="96616" tIns="48308" rIns="96616" bIns="48308" numCol="1" anchor="b" anchorCtr="0" compatLnSpc="1">
            <a:prstTxWarp prst="textNoShape">
              <a:avLst/>
            </a:prstTxWarp>
          </a:bodyPr>
          <a:lstStyle>
            <a:lvl1pPr algn="r" eaLnBrk="1" hangingPunct="1">
              <a:defRPr sz="1300"/>
            </a:lvl1pPr>
          </a:lstStyle>
          <a:p>
            <a:pPr>
              <a:defRPr/>
            </a:pPr>
            <a:fld id="{A61A6AFC-D1EF-46B7-B93F-CE35A7192D9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1 mins SERENA </a:t>
            </a:r>
          </a:p>
          <a:p>
            <a:r>
              <a:rPr lang="en-GB" altLang="en-US" dirty="0">
                <a:cs typeface="Calibri"/>
              </a:rPr>
              <a:t>Introduce session </a:t>
            </a:r>
          </a:p>
          <a:p>
            <a:r>
              <a:rPr lang="en-GB" altLang="en-US" dirty="0">
                <a:cs typeface="Calibri"/>
              </a:rPr>
              <a:t>Volunteers and staff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225" indent="-301625">
              <a:spcBef>
                <a:spcPct val="30000"/>
              </a:spcBef>
              <a:defRPr sz="1200">
                <a:solidFill>
                  <a:schemeClr val="tx1"/>
                </a:solidFill>
                <a:latin typeface="Calibri" panose="020F0502020204030204" pitchFamily="34" charset="0"/>
              </a:defRPr>
            </a:lvl2pPr>
            <a:lvl3pPr marL="1206500" indent="-241300">
              <a:spcBef>
                <a:spcPct val="30000"/>
              </a:spcBef>
              <a:defRPr sz="1200">
                <a:solidFill>
                  <a:schemeClr val="tx1"/>
                </a:solidFill>
                <a:latin typeface="Calibri" panose="020F0502020204030204" pitchFamily="34" charset="0"/>
              </a:defRPr>
            </a:lvl3pPr>
            <a:lvl4pPr marL="1690688" indent="-241300">
              <a:spcBef>
                <a:spcPct val="30000"/>
              </a:spcBef>
              <a:defRPr sz="1200">
                <a:solidFill>
                  <a:schemeClr val="tx1"/>
                </a:solidFill>
                <a:latin typeface="Calibri" panose="020F0502020204030204" pitchFamily="34" charset="0"/>
              </a:defRPr>
            </a:lvl4pPr>
            <a:lvl5pPr marL="2173288" indent="-241300">
              <a:spcBef>
                <a:spcPct val="30000"/>
              </a:spcBef>
              <a:defRPr sz="1200">
                <a:solidFill>
                  <a:schemeClr val="tx1"/>
                </a:solidFill>
                <a:latin typeface="Calibri" panose="020F0502020204030204" pitchFamily="34" charset="0"/>
              </a:defRPr>
            </a:lvl5pPr>
            <a:lvl6pPr marL="2630488" indent="-241300" eaLnBrk="0" fontAlgn="base" hangingPunct="0">
              <a:spcBef>
                <a:spcPct val="30000"/>
              </a:spcBef>
              <a:spcAft>
                <a:spcPct val="0"/>
              </a:spcAft>
              <a:defRPr sz="1200">
                <a:solidFill>
                  <a:schemeClr val="tx1"/>
                </a:solidFill>
                <a:latin typeface="Calibri" panose="020F0502020204030204" pitchFamily="34" charset="0"/>
              </a:defRPr>
            </a:lvl6pPr>
            <a:lvl7pPr marL="3087688" indent="-241300" eaLnBrk="0" fontAlgn="base" hangingPunct="0">
              <a:spcBef>
                <a:spcPct val="30000"/>
              </a:spcBef>
              <a:spcAft>
                <a:spcPct val="0"/>
              </a:spcAft>
              <a:defRPr sz="1200">
                <a:solidFill>
                  <a:schemeClr val="tx1"/>
                </a:solidFill>
                <a:latin typeface="Calibri" panose="020F0502020204030204" pitchFamily="34" charset="0"/>
              </a:defRPr>
            </a:lvl7pPr>
            <a:lvl8pPr marL="3544888" indent="-241300" eaLnBrk="0" fontAlgn="base" hangingPunct="0">
              <a:spcBef>
                <a:spcPct val="30000"/>
              </a:spcBef>
              <a:spcAft>
                <a:spcPct val="0"/>
              </a:spcAft>
              <a:defRPr sz="1200">
                <a:solidFill>
                  <a:schemeClr val="tx1"/>
                </a:solidFill>
                <a:latin typeface="Calibri" panose="020F0502020204030204" pitchFamily="34" charset="0"/>
              </a:defRPr>
            </a:lvl8pPr>
            <a:lvl9pPr marL="4002088" indent="-2413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F5B721-8571-4D67-9D9C-33EF7CBFDE04}" type="slidenum">
              <a:rPr lang="en-GB" altLang="en-US" sz="1300" smtClean="0">
                <a:latin typeface="Arial" panose="020B0604020202020204" pitchFamily="34" charset="0"/>
              </a:rPr>
              <a:pPr>
                <a:spcBef>
                  <a:spcPct val="0"/>
                </a:spcBef>
              </a:pPr>
              <a:t>2</a:t>
            </a:fld>
            <a:endParaRPr lang="en-GB" altLang="en-US" sz="1300">
              <a:latin typeface="Arial" panose="020B0604020202020204" pitchFamily="34" charset="0"/>
            </a:endParaRPr>
          </a:p>
        </p:txBody>
      </p:sp>
    </p:spTree>
    <p:extLst>
      <p:ext uri="{BB962C8B-B14F-4D97-AF65-F5344CB8AC3E}">
        <p14:creationId xmlns:p14="http://schemas.microsoft.com/office/powerpoint/2010/main" val="1001886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Serena 5 mins – For questions/Feedback/Reflections </a:t>
            </a:r>
          </a:p>
          <a:p>
            <a:endParaRPr lang="en-GB">
              <a:cs typeface="Calibri"/>
            </a:endParaRPr>
          </a:p>
          <a:p>
            <a:r>
              <a:rPr lang="en-GB" dirty="0">
                <a:cs typeface="Calibri"/>
              </a:rPr>
              <a:t>Summary and one word typed in the chat about what you think about today please </a:t>
            </a:r>
          </a:p>
          <a:p>
            <a:endParaRPr lang="en-GB">
              <a:cs typeface="Calibri"/>
            </a:endParaRPr>
          </a:p>
          <a:p>
            <a:r>
              <a:rPr lang="en-GB" dirty="0">
                <a:cs typeface="Calibri"/>
              </a:rPr>
              <a:t>Any reflections on todays teaching session? Any questions for myself and Rae? </a:t>
            </a:r>
          </a:p>
        </p:txBody>
      </p:sp>
      <p:sp>
        <p:nvSpPr>
          <p:cNvPr id="4" name="Slide Number Placeholder 3"/>
          <p:cNvSpPr>
            <a:spLocks noGrp="1"/>
          </p:cNvSpPr>
          <p:nvPr>
            <p:ph type="sldNum" sz="quarter" idx="5"/>
          </p:nvPr>
        </p:nvSpPr>
        <p:spPr/>
        <p:txBody>
          <a:bodyPr/>
          <a:lstStyle/>
          <a:p>
            <a:pPr>
              <a:defRPr/>
            </a:pPr>
            <a:fld id="{A61A6AFC-D1EF-46B7-B93F-CE35A7192D95}" type="slidenum">
              <a:rPr lang="en-GB" altLang="en-US" smtClean="0"/>
              <a:pPr>
                <a:defRPr/>
              </a:pPr>
              <a:t>11</a:t>
            </a:fld>
            <a:endParaRPr lang="en-GB" altLang="en-US"/>
          </a:p>
        </p:txBody>
      </p:sp>
    </p:spTree>
    <p:extLst>
      <p:ext uri="{BB962C8B-B14F-4D97-AF65-F5344CB8AC3E}">
        <p14:creationId xmlns:p14="http://schemas.microsoft.com/office/powerpoint/2010/main" val="120041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cs typeface="Calibri"/>
              </a:rPr>
              <a:t>2 mins SERENA </a:t>
            </a:r>
          </a:p>
          <a:p>
            <a:endParaRPr lang="en-GB" altLang="en-US" dirty="0">
              <a:cs typeface="Calibri"/>
            </a:endParaRPr>
          </a:p>
          <a:p>
            <a:r>
              <a:rPr lang="en-GB" altLang="en-US" dirty="0">
                <a:cs typeface="Calibri"/>
              </a:rPr>
              <a:t>Run through what we'll be covering. </a:t>
            </a:r>
          </a:p>
          <a:p>
            <a:endParaRPr lang="en-GB" altLang="en-US" dirty="0">
              <a:cs typeface="Calibri"/>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225" indent="-301625">
              <a:spcBef>
                <a:spcPct val="30000"/>
              </a:spcBef>
              <a:defRPr sz="1200">
                <a:solidFill>
                  <a:schemeClr val="tx1"/>
                </a:solidFill>
                <a:latin typeface="Calibri" panose="020F0502020204030204" pitchFamily="34" charset="0"/>
              </a:defRPr>
            </a:lvl2pPr>
            <a:lvl3pPr marL="1206500" indent="-241300">
              <a:spcBef>
                <a:spcPct val="30000"/>
              </a:spcBef>
              <a:defRPr sz="1200">
                <a:solidFill>
                  <a:schemeClr val="tx1"/>
                </a:solidFill>
                <a:latin typeface="Calibri" panose="020F0502020204030204" pitchFamily="34" charset="0"/>
              </a:defRPr>
            </a:lvl3pPr>
            <a:lvl4pPr marL="1690688" indent="-241300">
              <a:spcBef>
                <a:spcPct val="30000"/>
              </a:spcBef>
              <a:defRPr sz="1200">
                <a:solidFill>
                  <a:schemeClr val="tx1"/>
                </a:solidFill>
                <a:latin typeface="Calibri" panose="020F0502020204030204" pitchFamily="34" charset="0"/>
              </a:defRPr>
            </a:lvl4pPr>
            <a:lvl5pPr marL="2173288" indent="-241300">
              <a:spcBef>
                <a:spcPct val="30000"/>
              </a:spcBef>
              <a:defRPr sz="1200">
                <a:solidFill>
                  <a:schemeClr val="tx1"/>
                </a:solidFill>
                <a:latin typeface="Calibri" panose="020F0502020204030204" pitchFamily="34" charset="0"/>
              </a:defRPr>
            </a:lvl5pPr>
            <a:lvl6pPr marL="2630488" indent="-241300" eaLnBrk="0" fontAlgn="base" hangingPunct="0">
              <a:spcBef>
                <a:spcPct val="30000"/>
              </a:spcBef>
              <a:spcAft>
                <a:spcPct val="0"/>
              </a:spcAft>
              <a:defRPr sz="1200">
                <a:solidFill>
                  <a:schemeClr val="tx1"/>
                </a:solidFill>
                <a:latin typeface="Calibri" panose="020F0502020204030204" pitchFamily="34" charset="0"/>
              </a:defRPr>
            </a:lvl6pPr>
            <a:lvl7pPr marL="3087688" indent="-241300" eaLnBrk="0" fontAlgn="base" hangingPunct="0">
              <a:spcBef>
                <a:spcPct val="30000"/>
              </a:spcBef>
              <a:spcAft>
                <a:spcPct val="0"/>
              </a:spcAft>
              <a:defRPr sz="1200">
                <a:solidFill>
                  <a:schemeClr val="tx1"/>
                </a:solidFill>
                <a:latin typeface="Calibri" panose="020F0502020204030204" pitchFamily="34" charset="0"/>
              </a:defRPr>
            </a:lvl7pPr>
            <a:lvl8pPr marL="3544888" indent="-241300" eaLnBrk="0" fontAlgn="base" hangingPunct="0">
              <a:spcBef>
                <a:spcPct val="30000"/>
              </a:spcBef>
              <a:spcAft>
                <a:spcPct val="0"/>
              </a:spcAft>
              <a:defRPr sz="1200">
                <a:solidFill>
                  <a:schemeClr val="tx1"/>
                </a:solidFill>
                <a:latin typeface="Calibri" panose="020F0502020204030204" pitchFamily="34" charset="0"/>
              </a:defRPr>
            </a:lvl8pPr>
            <a:lvl9pPr marL="4002088" indent="-2413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81DFF0-B2AF-424B-9891-A81860CA42AD}" type="slidenum">
              <a:rPr lang="en-GB" altLang="en-US" sz="1300" smtClean="0">
                <a:latin typeface="Arial" panose="020B0604020202020204" pitchFamily="34" charset="0"/>
              </a:rPr>
              <a:pPr>
                <a:spcBef>
                  <a:spcPct val="0"/>
                </a:spcBef>
              </a:pPr>
              <a:t>3</a:t>
            </a:fld>
            <a:endParaRPr lang="en-GB" altLang="en-US" sz="13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cs typeface="Calibri"/>
              </a:rPr>
              <a:t>SERENA</a:t>
            </a:r>
          </a:p>
          <a:p>
            <a:pPr>
              <a:spcBef>
                <a:spcPct val="0"/>
              </a:spcBef>
            </a:pPr>
            <a:endParaRPr lang="en-GB" altLang="en-US"/>
          </a:p>
          <a:p>
            <a:pPr>
              <a:spcBef>
                <a:spcPct val="0"/>
              </a:spcBef>
            </a:pPr>
            <a:r>
              <a:rPr lang="en-GB" altLang="en-US" dirty="0"/>
              <a:t>5 –10  mins - Bit of blurb about SEA and why we are there. </a:t>
            </a:r>
            <a:endParaRPr lang="en-GB" dirty="0"/>
          </a:p>
          <a:p>
            <a:pPr>
              <a:spcBef>
                <a:spcPct val="0"/>
              </a:spcBef>
            </a:pPr>
            <a:r>
              <a:rPr lang="en-GB" altLang="en-US" dirty="0">
                <a:cs typeface="Calibri"/>
              </a:rPr>
              <a:t>CIC, Advocacy services to help get the voices of services users heard in housing, health and social care. </a:t>
            </a:r>
            <a:endParaRPr lang="en-GB" altLang="en-US" dirty="0"/>
          </a:p>
          <a:p>
            <a:pPr>
              <a:spcBef>
                <a:spcPct val="0"/>
              </a:spcBef>
            </a:pPr>
            <a:r>
              <a:rPr lang="en-GB" altLang="en-US" dirty="0"/>
              <a:t>Based in Nottingham, work in Derbyshire, Lincolnshire also</a:t>
            </a:r>
            <a:endParaRPr lang="en-GB" dirty="0"/>
          </a:p>
          <a:p>
            <a:pPr>
              <a:spcBef>
                <a:spcPct val="0"/>
              </a:spcBef>
            </a:pPr>
            <a:r>
              <a:rPr lang="en-GB" altLang="en-US" dirty="0"/>
              <a:t>Been running since 2004</a:t>
            </a:r>
            <a:endParaRPr lang="en-GB">
              <a:cs typeface="Calibri"/>
            </a:endParaRPr>
          </a:p>
          <a:p>
            <a:pPr>
              <a:spcBef>
                <a:spcPct val="0"/>
              </a:spcBef>
            </a:pPr>
            <a:r>
              <a:rPr lang="en-GB" altLang="en-US" dirty="0">
                <a:cs typeface="Calibri"/>
              </a:rPr>
              <a:t>Offer a unique service, generic independent advocacy service – not statutory, impartial, non-bias </a:t>
            </a:r>
          </a:p>
          <a:p>
            <a:pPr>
              <a:spcBef>
                <a:spcPct val="0"/>
              </a:spcBef>
            </a:pPr>
            <a:r>
              <a:rPr lang="en-GB" altLang="en-US" dirty="0"/>
              <a:t>Advocacy 1:1, groups, residents meeting </a:t>
            </a:r>
            <a:endParaRPr lang="en-GB" dirty="0"/>
          </a:p>
          <a:p>
            <a:pPr>
              <a:spcBef>
                <a:spcPct val="0"/>
              </a:spcBef>
            </a:pPr>
            <a:r>
              <a:rPr lang="en-GB" altLang="en-US" dirty="0">
                <a:cs typeface="Calibri"/>
              </a:rPr>
              <a:t>Participation – evaluation, peer research, working with Nottingham Trent, Uni of Nottingham SW programme. SW students in Nottingham last 7/8 years have been interviewed, assessed and taught by SEA volunteers. Influence the SW sector from the very beginning of the teachings and onwards. </a:t>
            </a:r>
          </a:p>
          <a:p>
            <a:pPr>
              <a:spcBef>
                <a:spcPct val="0"/>
              </a:spcBef>
            </a:pPr>
            <a:r>
              <a:rPr lang="en-GB" altLang="en-US" dirty="0">
                <a:cs typeface="Calibri"/>
              </a:rPr>
              <a:t>Training opportunities to organisations</a:t>
            </a:r>
          </a:p>
          <a:p>
            <a:pPr>
              <a:spcBef>
                <a:spcPct val="0"/>
              </a:spcBef>
            </a:pPr>
            <a:endParaRPr lang="en-GB" altLang="en-US" dirty="0"/>
          </a:p>
          <a:p>
            <a:pPr>
              <a:spcBef>
                <a:spcPct val="0"/>
              </a:spcBef>
            </a:pPr>
            <a:r>
              <a:rPr lang="en-GB" altLang="en-US" dirty="0"/>
              <a:t>Ask volunteers to talk a bit about what they do with SEA and what they get out of it. Next slide shows Organisation structure. Encourage Julie and Jules to speak up.</a:t>
            </a:r>
            <a:endParaRPr lang="en-GB" dirty="0">
              <a:cs typeface="Calibri"/>
            </a:endParaRPr>
          </a:p>
          <a:p>
            <a:pPr eaLnBrk="1" hangingPunct="1">
              <a:spcBef>
                <a:spcPct val="0"/>
              </a:spcBef>
            </a:pPr>
            <a:endParaRPr lang="en-GB" altLang="en-US">
              <a:cs typeface="Calibri"/>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225" indent="-301625">
              <a:spcBef>
                <a:spcPct val="30000"/>
              </a:spcBef>
              <a:defRPr sz="1200">
                <a:solidFill>
                  <a:schemeClr val="tx1"/>
                </a:solidFill>
                <a:latin typeface="Calibri" panose="020F0502020204030204" pitchFamily="34" charset="0"/>
              </a:defRPr>
            </a:lvl2pPr>
            <a:lvl3pPr marL="1206500" indent="-241300">
              <a:spcBef>
                <a:spcPct val="30000"/>
              </a:spcBef>
              <a:defRPr sz="1200">
                <a:solidFill>
                  <a:schemeClr val="tx1"/>
                </a:solidFill>
                <a:latin typeface="Calibri" panose="020F0502020204030204" pitchFamily="34" charset="0"/>
              </a:defRPr>
            </a:lvl3pPr>
            <a:lvl4pPr marL="1690688" indent="-241300">
              <a:spcBef>
                <a:spcPct val="30000"/>
              </a:spcBef>
              <a:defRPr sz="1200">
                <a:solidFill>
                  <a:schemeClr val="tx1"/>
                </a:solidFill>
                <a:latin typeface="Calibri" panose="020F0502020204030204" pitchFamily="34" charset="0"/>
              </a:defRPr>
            </a:lvl4pPr>
            <a:lvl5pPr marL="2173288" indent="-241300">
              <a:spcBef>
                <a:spcPct val="30000"/>
              </a:spcBef>
              <a:defRPr sz="1200">
                <a:solidFill>
                  <a:schemeClr val="tx1"/>
                </a:solidFill>
                <a:latin typeface="Calibri" panose="020F0502020204030204" pitchFamily="34" charset="0"/>
              </a:defRPr>
            </a:lvl5pPr>
            <a:lvl6pPr marL="2630488" indent="-241300" eaLnBrk="0" fontAlgn="base" hangingPunct="0">
              <a:spcBef>
                <a:spcPct val="30000"/>
              </a:spcBef>
              <a:spcAft>
                <a:spcPct val="0"/>
              </a:spcAft>
              <a:defRPr sz="1200">
                <a:solidFill>
                  <a:schemeClr val="tx1"/>
                </a:solidFill>
                <a:latin typeface="Calibri" panose="020F0502020204030204" pitchFamily="34" charset="0"/>
              </a:defRPr>
            </a:lvl6pPr>
            <a:lvl7pPr marL="3087688" indent="-241300" eaLnBrk="0" fontAlgn="base" hangingPunct="0">
              <a:spcBef>
                <a:spcPct val="30000"/>
              </a:spcBef>
              <a:spcAft>
                <a:spcPct val="0"/>
              </a:spcAft>
              <a:defRPr sz="1200">
                <a:solidFill>
                  <a:schemeClr val="tx1"/>
                </a:solidFill>
                <a:latin typeface="Calibri" panose="020F0502020204030204" pitchFamily="34" charset="0"/>
              </a:defRPr>
            </a:lvl7pPr>
            <a:lvl8pPr marL="3544888" indent="-241300" eaLnBrk="0" fontAlgn="base" hangingPunct="0">
              <a:spcBef>
                <a:spcPct val="30000"/>
              </a:spcBef>
              <a:spcAft>
                <a:spcPct val="0"/>
              </a:spcAft>
              <a:defRPr sz="1200">
                <a:solidFill>
                  <a:schemeClr val="tx1"/>
                </a:solidFill>
                <a:latin typeface="Calibri" panose="020F0502020204030204" pitchFamily="34" charset="0"/>
              </a:defRPr>
            </a:lvl8pPr>
            <a:lvl9pPr marL="4002088" indent="-2413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5E6347-BF30-4C3C-98CA-F7D05390F7B7}" type="slidenum">
              <a:rPr lang="en-GB" altLang="en-US" sz="1300" smtClean="0">
                <a:latin typeface="Arial" panose="020B0604020202020204" pitchFamily="34" charset="0"/>
              </a:rPr>
              <a:pPr>
                <a:spcBef>
                  <a:spcPct val="0"/>
                </a:spcBef>
              </a:pPr>
              <a:t>4</a:t>
            </a:fld>
            <a:endParaRPr lang="en-GB" altLang="en-US" sz="13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cs typeface="Calibri"/>
              </a:rPr>
              <a:t>SERENA - 1</a:t>
            </a:r>
            <a:r>
              <a:rPr lang="en-GB" altLang="en-US" dirty="0"/>
              <a:t> MINS</a:t>
            </a:r>
          </a:p>
          <a:p>
            <a:pPr>
              <a:spcBef>
                <a:spcPct val="0"/>
              </a:spcBef>
            </a:pPr>
            <a:endParaRPr lang="en-GB" altLang="en-US" dirty="0"/>
          </a:p>
          <a:p>
            <a:pPr>
              <a:spcBef>
                <a:spcPct val="0"/>
              </a:spcBef>
            </a:pPr>
            <a:r>
              <a:rPr lang="en-GB" altLang="en-US" dirty="0"/>
              <a:t>Talk about team and about the steering group and why we have one. </a:t>
            </a:r>
            <a:endParaRPr lang="en-GB" altLang="en-US" dirty="0">
              <a:cs typeface="Calibri"/>
            </a:endParaRPr>
          </a:p>
          <a:p>
            <a:pPr eaLnBrk="1" hangingPunct="1">
              <a:spcBef>
                <a:spcPct val="0"/>
              </a:spcBef>
            </a:pPr>
            <a:r>
              <a:rPr lang="en-GB" altLang="en-US" dirty="0"/>
              <a:t>The team consists of:</a:t>
            </a:r>
            <a:endParaRPr lang="en-GB" altLang="en-US" dirty="0">
              <a:cs typeface="Calibri"/>
            </a:endParaRPr>
          </a:p>
          <a:p>
            <a:pPr eaLnBrk="1" hangingPunct="1">
              <a:spcBef>
                <a:spcPct val="0"/>
              </a:spcBef>
            </a:pPr>
            <a:r>
              <a:rPr lang="en-GB" altLang="en-US" dirty="0"/>
              <a:t>Board – volunteers with certain expertise to oversee SEA</a:t>
            </a:r>
            <a:endParaRPr lang="en-GB" altLang="en-US" dirty="0">
              <a:cs typeface="Calibri"/>
            </a:endParaRPr>
          </a:p>
          <a:p>
            <a:pPr eaLnBrk="1" hangingPunct="1">
              <a:spcBef>
                <a:spcPct val="0"/>
              </a:spcBef>
            </a:pPr>
            <a:r>
              <a:rPr lang="en-GB" altLang="en-US" dirty="0"/>
              <a:t>Steering Group – 5 x SEA volunteers who have an interest in the management and leadership of SEA and have lived experience. They feed ideas, suggestions and feedback from volunteers into the Board and attend specific Board Meetings. </a:t>
            </a:r>
          </a:p>
          <a:p>
            <a:pPr eaLnBrk="1" hangingPunct="1">
              <a:spcBef>
                <a:spcPct val="0"/>
              </a:spcBef>
            </a:pPr>
            <a:r>
              <a:rPr lang="en-GB" altLang="en-US" dirty="0"/>
              <a:t>Volunteers – SEA volunteers with lived experience who would like to get involved in participation activities at SEA. </a:t>
            </a:r>
            <a:endParaRPr lang="en-GB" altLang="en-US" dirty="0">
              <a:cs typeface="Calibri"/>
            </a:endParaRPr>
          </a:p>
          <a:p>
            <a:pPr eaLnBrk="1" hangingPunct="1">
              <a:spcBef>
                <a:spcPct val="0"/>
              </a:spcBef>
            </a:pPr>
            <a:r>
              <a:rPr lang="en-GB" altLang="en-US" dirty="0"/>
              <a:t>Management team; 1 x Operations – Service Manager &amp; 1 x Business &amp; Development – Service Manager</a:t>
            </a:r>
            <a:endParaRPr lang="en-GB" altLang="en-US" dirty="0">
              <a:cs typeface="Calibri"/>
            </a:endParaRPr>
          </a:p>
          <a:p>
            <a:pPr eaLnBrk="1" hangingPunct="1">
              <a:spcBef>
                <a:spcPct val="0"/>
              </a:spcBef>
            </a:pPr>
            <a:r>
              <a:rPr lang="en-GB" altLang="en-US" dirty="0"/>
              <a:t>5x Advocacy and Participation Workers </a:t>
            </a:r>
            <a:endParaRPr lang="en-GB" altLang="en-US" dirty="0">
              <a:cs typeface="Calibri"/>
            </a:endParaRPr>
          </a:p>
          <a:p>
            <a:pPr eaLnBrk="1" hangingPunct="1">
              <a:spcBef>
                <a:spcPct val="0"/>
              </a:spcBef>
            </a:pPr>
            <a:r>
              <a:rPr lang="en-GB" altLang="en-US" dirty="0"/>
              <a:t>1 x Administration &amp; Participation Worker</a:t>
            </a:r>
            <a:endParaRPr lang="en-GB" altLang="en-US" dirty="0">
              <a:cs typeface="Calibri"/>
            </a:endParaRPr>
          </a:p>
          <a:p>
            <a:pPr eaLnBrk="1" hangingPunct="1">
              <a:spcBef>
                <a:spcPct val="0"/>
              </a:spcBef>
            </a:pPr>
            <a:endParaRPr lang="en-GB"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225" indent="-301625">
              <a:spcBef>
                <a:spcPct val="30000"/>
              </a:spcBef>
              <a:defRPr sz="1200">
                <a:solidFill>
                  <a:schemeClr val="tx1"/>
                </a:solidFill>
                <a:latin typeface="Calibri" panose="020F0502020204030204" pitchFamily="34" charset="0"/>
              </a:defRPr>
            </a:lvl2pPr>
            <a:lvl3pPr marL="1206500" indent="-241300">
              <a:spcBef>
                <a:spcPct val="30000"/>
              </a:spcBef>
              <a:defRPr sz="1200">
                <a:solidFill>
                  <a:schemeClr val="tx1"/>
                </a:solidFill>
                <a:latin typeface="Calibri" panose="020F0502020204030204" pitchFamily="34" charset="0"/>
              </a:defRPr>
            </a:lvl3pPr>
            <a:lvl4pPr marL="1690688" indent="-241300">
              <a:spcBef>
                <a:spcPct val="30000"/>
              </a:spcBef>
              <a:defRPr sz="1200">
                <a:solidFill>
                  <a:schemeClr val="tx1"/>
                </a:solidFill>
                <a:latin typeface="Calibri" panose="020F0502020204030204" pitchFamily="34" charset="0"/>
              </a:defRPr>
            </a:lvl4pPr>
            <a:lvl5pPr marL="2173288" indent="-241300">
              <a:spcBef>
                <a:spcPct val="30000"/>
              </a:spcBef>
              <a:defRPr sz="1200">
                <a:solidFill>
                  <a:schemeClr val="tx1"/>
                </a:solidFill>
                <a:latin typeface="Calibri" panose="020F0502020204030204" pitchFamily="34" charset="0"/>
              </a:defRPr>
            </a:lvl5pPr>
            <a:lvl6pPr marL="2630488" indent="-241300" eaLnBrk="0" fontAlgn="base" hangingPunct="0">
              <a:spcBef>
                <a:spcPct val="30000"/>
              </a:spcBef>
              <a:spcAft>
                <a:spcPct val="0"/>
              </a:spcAft>
              <a:defRPr sz="1200">
                <a:solidFill>
                  <a:schemeClr val="tx1"/>
                </a:solidFill>
                <a:latin typeface="Calibri" panose="020F0502020204030204" pitchFamily="34" charset="0"/>
              </a:defRPr>
            </a:lvl6pPr>
            <a:lvl7pPr marL="3087688" indent="-241300" eaLnBrk="0" fontAlgn="base" hangingPunct="0">
              <a:spcBef>
                <a:spcPct val="30000"/>
              </a:spcBef>
              <a:spcAft>
                <a:spcPct val="0"/>
              </a:spcAft>
              <a:defRPr sz="1200">
                <a:solidFill>
                  <a:schemeClr val="tx1"/>
                </a:solidFill>
                <a:latin typeface="Calibri" panose="020F0502020204030204" pitchFamily="34" charset="0"/>
              </a:defRPr>
            </a:lvl7pPr>
            <a:lvl8pPr marL="3544888" indent="-241300" eaLnBrk="0" fontAlgn="base" hangingPunct="0">
              <a:spcBef>
                <a:spcPct val="30000"/>
              </a:spcBef>
              <a:spcAft>
                <a:spcPct val="0"/>
              </a:spcAft>
              <a:defRPr sz="1200">
                <a:solidFill>
                  <a:schemeClr val="tx1"/>
                </a:solidFill>
                <a:latin typeface="Calibri" panose="020F0502020204030204" pitchFamily="34" charset="0"/>
              </a:defRPr>
            </a:lvl8pPr>
            <a:lvl9pPr marL="4002088" indent="-2413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C3B6D5-D3CB-48BB-A55F-5E794D38BC51}" type="slidenum">
              <a:rPr lang="en-GB" altLang="en-US" sz="1300" smtClean="0">
                <a:latin typeface="Arial" panose="020B0604020202020204" pitchFamily="34" charset="0"/>
              </a:rPr>
              <a:pPr>
                <a:spcBef>
                  <a:spcPct val="0"/>
                </a:spcBef>
              </a:pPr>
              <a:t>5</a:t>
            </a:fld>
            <a:endParaRPr lang="en-GB" altLang="en-US" sz="13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SERENA - 2 MINS</a:t>
            </a:r>
            <a:endParaRPr lang="en-US" dirty="0"/>
          </a:p>
          <a:p>
            <a:r>
              <a:rPr lang="en-US" dirty="0">
                <a:cs typeface="Calibri"/>
              </a:rPr>
              <a:t>Choose 3 or 4 brief points to talk about (Not all).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A61A6AFC-D1EF-46B7-B93F-CE35A7192D95}" type="slidenum">
              <a:rPr lang="en-GB" altLang="en-US"/>
              <a:pPr>
                <a:defRPr/>
              </a:pPr>
              <a:t>6</a:t>
            </a:fld>
            <a:endParaRPr lang="en-GB" altLang="en-US"/>
          </a:p>
        </p:txBody>
      </p:sp>
    </p:spTree>
    <p:extLst>
      <p:ext uri="{BB962C8B-B14F-4D97-AF65-F5344CB8AC3E}">
        <p14:creationId xmlns:p14="http://schemas.microsoft.com/office/powerpoint/2010/main" val="540405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SERENA - 1 MINS</a:t>
            </a:r>
          </a:p>
          <a:p>
            <a:r>
              <a:rPr lang="en-US" dirty="0">
                <a:cs typeface="Calibri"/>
              </a:rPr>
              <a:t>Refer to this briefly</a:t>
            </a:r>
          </a:p>
          <a:p>
            <a:r>
              <a:rPr lang="en-US" dirty="0">
                <a:cs typeface="Calibri"/>
              </a:rPr>
              <a:t>Choose a few to give examples </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A61A6AFC-D1EF-46B7-B93F-CE35A7192D95}" type="slidenum">
              <a:rPr lang="en-GB" altLang="en-US"/>
              <a:pPr>
                <a:defRPr/>
              </a:pPr>
              <a:t>7</a:t>
            </a:fld>
            <a:endParaRPr lang="en-GB" altLang="en-US"/>
          </a:p>
        </p:txBody>
      </p:sp>
    </p:spTree>
    <p:extLst>
      <p:ext uri="{BB962C8B-B14F-4D97-AF65-F5344CB8AC3E}">
        <p14:creationId xmlns:p14="http://schemas.microsoft.com/office/powerpoint/2010/main" val="227974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RAE </a:t>
            </a:r>
            <a:endParaRPr lang="en-GB" altLang="en-US"/>
          </a:p>
          <a:p>
            <a:endParaRPr lang="en-GB" altLang="en-US"/>
          </a:p>
          <a:p>
            <a:r>
              <a:rPr lang="en-GB" altLang="en-US" dirty="0">
                <a:cs typeface="Calibri"/>
              </a:rPr>
              <a:t>15 mins max </a:t>
            </a:r>
          </a:p>
          <a:p>
            <a:r>
              <a:rPr lang="en-GB" altLang="en-US" dirty="0">
                <a:cs typeface="Calibri"/>
              </a:rPr>
              <a:t>Ask volunteers to input why they think their meaningful participation is important.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225" indent="-301625">
              <a:spcBef>
                <a:spcPct val="30000"/>
              </a:spcBef>
              <a:defRPr sz="1200">
                <a:solidFill>
                  <a:schemeClr val="tx1"/>
                </a:solidFill>
                <a:latin typeface="Calibri" panose="020F0502020204030204" pitchFamily="34" charset="0"/>
              </a:defRPr>
            </a:lvl2pPr>
            <a:lvl3pPr marL="1206500" indent="-241300">
              <a:spcBef>
                <a:spcPct val="30000"/>
              </a:spcBef>
              <a:defRPr sz="1200">
                <a:solidFill>
                  <a:schemeClr val="tx1"/>
                </a:solidFill>
                <a:latin typeface="Calibri" panose="020F0502020204030204" pitchFamily="34" charset="0"/>
              </a:defRPr>
            </a:lvl3pPr>
            <a:lvl4pPr marL="1690688" indent="-241300">
              <a:spcBef>
                <a:spcPct val="30000"/>
              </a:spcBef>
              <a:defRPr sz="1200">
                <a:solidFill>
                  <a:schemeClr val="tx1"/>
                </a:solidFill>
                <a:latin typeface="Calibri" panose="020F0502020204030204" pitchFamily="34" charset="0"/>
              </a:defRPr>
            </a:lvl4pPr>
            <a:lvl5pPr marL="2173288" indent="-241300">
              <a:spcBef>
                <a:spcPct val="30000"/>
              </a:spcBef>
              <a:defRPr sz="1200">
                <a:solidFill>
                  <a:schemeClr val="tx1"/>
                </a:solidFill>
                <a:latin typeface="Calibri" panose="020F0502020204030204" pitchFamily="34" charset="0"/>
              </a:defRPr>
            </a:lvl5pPr>
            <a:lvl6pPr marL="2630488" indent="-241300" eaLnBrk="0" fontAlgn="base" hangingPunct="0">
              <a:spcBef>
                <a:spcPct val="30000"/>
              </a:spcBef>
              <a:spcAft>
                <a:spcPct val="0"/>
              </a:spcAft>
              <a:defRPr sz="1200">
                <a:solidFill>
                  <a:schemeClr val="tx1"/>
                </a:solidFill>
                <a:latin typeface="Calibri" panose="020F0502020204030204" pitchFamily="34" charset="0"/>
              </a:defRPr>
            </a:lvl6pPr>
            <a:lvl7pPr marL="3087688" indent="-241300" eaLnBrk="0" fontAlgn="base" hangingPunct="0">
              <a:spcBef>
                <a:spcPct val="30000"/>
              </a:spcBef>
              <a:spcAft>
                <a:spcPct val="0"/>
              </a:spcAft>
              <a:defRPr sz="1200">
                <a:solidFill>
                  <a:schemeClr val="tx1"/>
                </a:solidFill>
                <a:latin typeface="Calibri" panose="020F0502020204030204" pitchFamily="34" charset="0"/>
              </a:defRPr>
            </a:lvl7pPr>
            <a:lvl8pPr marL="3544888" indent="-241300" eaLnBrk="0" fontAlgn="base" hangingPunct="0">
              <a:spcBef>
                <a:spcPct val="30000"/>
              </a:spcBef>
              <a:spcAft>
                <a:spcPct val="0"/>
              </a:spcAft>
              <a:defRPr sz="1200">
                <a:solidFill>
                  <a:schemeClr val="tx1"/>
                </a:solidFill>
                <a:latin typeface="Calibri" panose="020F0502020204030204" pitchFamily="34" charset="0"/>
              </a:defRPr>
            </a:lvl8pPr>
            <a:lvl9pPr marL="4002088" indent="-2413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1F0B52-8C7A-459F-970D-F73B9DF5008B}" type="slidenum">
              <a:rPr lang="en-GB" altLang="en-US" sz="1300" smtClean="0">
                <a:latin typeface="Arial" panose="020B0604020202020204" pitchFamily="34" charset="0"/>
              </a:rPr>
              <a:pPr>
                <a:spcBef>
                  <a:spcPct val="0"/>
                </a:spcBef>
              </a:pPr>
              <a:t>8</a:t>
            </a:fld>
            <a:endParaRPr lang="en-GB" altLang="en-US" sz="13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Show SEA video </a:t>
            </a:r>
          </a:p>
          <a:p>
            <a:r>
              <a:rPr lang="en-US" dirty="0">
                <a:cs typeface="Calibri"/>
              </a:rPr>
              <a:t>6 minutes</a:t>
            </a:r>
          </a:p>
        </p:txBody>
      </p:sp>
      <p:sp>
        <p:nvSpPr>
          <p:cNvPr id="4" name="Slide Number Placeholder 3"/>
          <p:cNvSpPr>
            <a:spLocks noGrp="1"/>
          </p:cNvSpPr>
          <p:nvPr>
            <p:ph type="sldNum" sz="quarter" idx="5"/>
          </p:nvPr>
        </p:nvSpPr>
        <p:spPr/>
        <p:txBody>
          <a:bodyPr/>
          <a:lstStyle/>
          <a:p>
            <a:pPr>
              <a:defRPr/>
            </a:pPr>
            <a:fld id="{A61A6AFC-D1EF-46B7-B93F-CE35A7192D95}" type="slidenum">
              <a:rPr lang="en-GB" altLang="en-US"/>
              <a:pPr>
                <a:defRPr/>
              </a:pPr>
              <a:t>9</a:t>
            </a:fld>
            <a:endParaRPr lang="en-GB" altLang="en-US"/>
          </a:p>
        </p:txBody>
      </p:sp>
    </p:spTree>
    <p:extLst>
      <p:ext uri="{BB962C8B-B14F-4D97-AF65-F5344CB8AC3E}">
        <p14:creationId xmlns:p14="http://schemas.microsoft.com/office/powerpoint/2010/main" val="1867179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cs typeface="Calibri"/>
              </a:rPr>
              <a:t>15-20 mins</a:t>
            </a:r>
          </a:p>
          <a:p>
            <a:pPr>
              <a:spcBef>
                <a:spcPct val="0"/>
              </a:spcBef>
            </a:pPr>
            <a:endParaRPr lang="en-GB" altLang="en-US">
              <a:cs typeface="Calibri"/>
            </a:endParaRPr>
          </a:p>
          <a:p>
            <a:pPr>
              <a:spcBef>
                <a:spcPct val="0"/>
              </a:spcBef>
            </a:pPr>
            <a:r>
              <a:rPr lang="en-GB" altLang="en-US" dirty="0">
                <a:cs typeface="Calibri"/>
              </a:rPr>
              <a:t>RAE</a:t>
            </a:r>
          </a:p>
          <a:p>
            <a:pPr>
              <a:spcBef>
                <a:spcPct val="0"/>
              </a:spcBef>
            </a:pPr>
            <a:endParaRPr lang="en-GB" altLang="en-US"/>
          </a:p>
          <a:p>
            <a:pPr>
              <a:spcBef>
                <a:spcPct val="0"/>
              </a:spcBef>
            </a:pPr>
            <a:r>
              <a:rPr lang="en-GB" altLang="en-US" dirty="0"/>
              <a:t>This is the part where questions will be put into the chat so we can vet them and ask appropriate ones. </a:t>
            </a:r>
            <a:endParaRPr lang="en-GB" altLang="en-US" dirty="0">
              <a:cs typeface="Calibri"/>
            </a:endParaRPr>
          </a:p>
          <a:p>
            <a:pPr>
              <a:spcBef>
                <a:spcPct val="0"/>
              </a:spcBef>
            </a:pPr>
            <a:endParaRPr lang="en-GB" altLang="en-US"/>
          </a:p>
          <a:p>
            <a:pPr>
              <a:spcBef>
                <a:spcPct val="0"/>
              </a:spcBef>
            </a:pPr>
            <a:r>
              <a:rPr lang="en-GB" altLang="en-US" dirty="0"/>
              <a:t>For the next 20 minutes, you’ll get the opportunity to talk with our volunteers, in which they’ll share their experiences of working with services and you can also ask any (appropriate) questions. </a:t>
            </a:r>
            <a:endParaRPr lang="en-GB" altLang="en-US" dirty="0">
              <a:cs typeface="Calibri"/>
            </a:endParaRPr>
          </a:p>
          <a:p>
            <a:pPr eaLnBrk="1" hangingPunct="1">
              <a:spcBef>
                <a:spcPct val="0"/>
              </a:spcBef>
            </a:pPr>
            <a:r>
              <a:rPr lang="en-GB" altLang="en-US" dirty="0"/>
              <a:t>For online sessions please refer to work task sheet. </a:t>
            </a:r>
            <a:endParaRPr lang="en-GB" altLang="en-US" dirty="0">
              <a:cs typeface="Calibri"/>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225" indent="-301625">
              <a:spcBef>
                <a:spcPct val="30000"/>
              </a:spcBef>
              <a:defRPr sz="1200">
                <a:solidFill>
                  <a:schemeClr val="tx1"/>
                </a:solidFill>
                <a:latin typeface="Calibri" panose="020F0502020204030204" pitchFamily="34" charset="0"/>
              </a:defRPr>
            </a:lvl2pPr>
            <a:lvl3pPr marL="1206500" indent="-241300">
              <a:spcBef>
                <a:spcPct val="30000"/>
              </a:spcBef>
              <a:defRPr sz="1200">
                <a:solidFill>
                  <a:schemeClr val="tx1"/>
                </a:solidFill>
                <a:latin typeface="Calibri" panose="020F0502020204030204" pitchFamily="34" charset="0"/>
              </a:defRPr>
            </a:lvl3pPr>
            <a:lvl4pPr marL="1690688" indent="-241300">
              <a:spcBef>
                <a:spcPct val="30000"/>
              </a:spcBef>
              <a:defRPr sz="1200">
                <a:solidFill>
                  <a:schemeClr val="tx1"/>
                </a:solidFill>
                <a:latin typeface="Calibri" panose="020F0502020204030204" pitchFamily="34" charset="0"/>
              </a:defRPr>
            </a:lvl4pPr>
            <a:lvl5pPr marL="2173288" indent="-241300">
              <a:spcBef>
                <a:spcPct val="30000"/>
              </a:spcBef>
              <a:defRPr sz="1200">
                <a:solidFill>
                  <a:schemeClr val="tx1"/>
                </a:solidFill>
                <a:latin typeface="Calibri" panose="020F0502020204030204" pitchFamily="34" charset="0"/>
              </a:defRPr>
            </a:lvl5pPr>
            <a:lvl6pPr marL="2630488" indent="-241300" eaLnBrk="0" fontAlgn="base" hangingPunct="0">
              <a:spcBef>
                <a:spcPct val="30000"/>
              </a:spcBef>
              <a:spcAft>
                <a:spcPct val="0"/>
              </a:spcAft>
              <a:defRPr sz="1200">
                <a:solidFill>
                  <a:schemeClr val="tx1"/>
                </a:solidFill>
                <a:latin typeface="Calibri" panose="020F0502020204030204" pitchFamily="34" charset="0"/>
              </a:defRPr>
            </a:lvl6pPr>
            <a:lvl7pPr marL="3087688" indent="-241300" eaLnBrk="0" fontAlgn="base" hangingPunct="0">
              <a:spcBef>
                <a:spcPct val="30000"/>
              </a:spcBef>
              <a:spcAft>
                <a:spcPct val="0"/>
              </a:spcAft>
              <a:defRPr sz="1200">
                <a:solidFill>
                  <a:schemeClr val="tx1"/>
                </a:solidFill>
                <a:latin typeface="Calibri" panose="020F0502020204030204" pitchFamily="34" charset="0"/>
              </a:defRPr>
            </a:lvl7pPr>
            <a:lvl8pPr marL="3544888" indent="-241300" eaLnBrk="0" fontAlgn="base" hangingPunct="0">
              <a:spcBef>
                <a:spcPct val="30000"/>
              </a:spcBef>
              <a:spcAft>
                <a:spcPct val="0"/>
              </a:spcAft>
              <a:defRPr sz="1200">
                <a:solidFill>
                  <a:schemeClr val="tx1"/>
                </a:solidFill>
                <a:latin typeface="Calibri" panose="020F0502020204030204" pitchFamily="34" charset="0"/>
              </a:defRPr>
            </a:lvl8pPr>
            <a:lvl9pPr marL="4002088" indent="-2413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544418-32DD-45CF-BC16-C0FE5912768F}" type="slidenum">
              <a:rPr lang="en-GB" altLang="en-US" sz="1300" smtClean="0">
                <a:latin typeface="Arial" panose="020B0604020202020204" pitchFamily="34" charset="0"/>
              </a:rPr>
              <a:pPr>
                <a:spcBef>
                  <a:spcPct val="0"/>
                </a:spcBef>
              </a:pPr>
              <a:t>10</a:t>
            </a:fld>
            <a:endParaRPr lang="en-GB" altLang="en-US" sz="13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516E3C5F-2466-4671-BEA8-4483CB9D832E}" type="datetimeFigureOut">
              <a:rPr lang="en-GB" smtClean="0"/>
              <a:pPr>
                <a:defRPr/>
              </a:pPr>
              <a:t>05/05/2021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9E9905A-060B-4C06-8669-B8CCA4799014}" type="slidenum">
              <a:rPr lang="en-GB" altLang="en-US" smtClean="0"/>
              <a:pPr>
                <a:defRPr/>
              </a:pPr>
              <a:t>‹#›</a:t>
            </a:fld>
            <a:endParaRPr lang="en-GB" altLang="en-US"/>
          </a:p>
        </p:txBody>
      </p:sp>
    </p:spTree>
    <p:extLst>
      <p:ext uri="{BB962C8B-B14F-4D97-AF65-F5344CB8AC3E}">
        <p14:creationId xmlns:p14="http://schemas.microsoft.com/office/powerpoint/2010/main" val="835312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45287D1-1866-4628-B5EE-D108B1128353}" type="datetimeFigureOut">
              <a:rPr lang="en-GB" smtClean="0"/>
              <a:pPr>
                <a:defRPr/>
              </a:pPr>
              <a:t>05/05/2021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97412E9-C7F7-437B-9A30-9F7E3E430861}" type="slidenum">
              <a:rPr lang="en-GB" altLang="en-US" smtClean="0"/>
              <a:pPr>
                <a:defRPr/>
              </a:pPr>
              <a:t>‹#›</a:t>
            </a:fld>
            <a:endParaRPr lang="en-GB" altLang="en-US"/>
          </a:p>
        </p:txBody>
      </p:sp>
    </p:spTree>
    <p:extLst>
      <p:ext uri="{BB962C8B-B14F-4D97-AF65-F5344CB8AC3E}">
        <p14:creationId xmlns:p14="http://schemas.microsoft.com/office/powerpoint/2010/main" val="130876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45287D1-1866-4628-B5EE-D108B1128353}" type="datetimeFigureOut">
              <a:rPr lang="en-GB" smtClean="0"/>
              <a:pPr>
                <a:defRPr/>
              </a:pPr>
              <a:t>05/05/2021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97412E9-C7F7-437B-9A30-9F7E3E430861}" type="slidenum">
              <a:rPr lang="en-GB" altLang="en-US" smtClean="0"/>
              <a:pPr>
                <a:defRPr/>
              </a:pPr>
              <a:t>‹#›</a:t>
            </a:fld>
            <a:endParaRPr lang="en-GB"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709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45287D1-1866-4628-B5EE-D108B1128353}" type="datetimeFigureOut">
              <a:rPr lang="en-GB" smtClean="0"/>
              <a:pPr>
                <a:defRPr/>
              </a:pPr>
              <a:t>05/05/2021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97412E9-C7F7-437B-9A30-9F7E3E430861}" type="slidenum">
              <a:rPr lang="en-GB" altLang="en-US" smtClean="0"/>
              <a:pPr>
                <a:defRPr/>
              </a:pPr>
              <a:t>‹#›</a:t>
            </a:fld>
            <a:endParaRPr lang="en-GB" altLang="en-US"/>
          </a:p>
        </p:txBody>
      </p:sp>
    </p:spTree>
    <p:extLst>
      <p:ext uri="{BB962C8B-B14F-4D97-AF65-F5344CB8AC3E}">
        <p14:creationId xmlns:p14="http://schemas.microsoft.com/office/powerpoint/2010/main" val="144015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45287D1-1866-4628-B5EE-D108B1128353}" type="datetimeFigureOut">
              <a:rPr lang="en-GB" smtClean="0"/>
              <a:pPr>
                <a:defRPr/>
              </a:pPr>
              <a:t>05/05/2021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97412E9-C7F7-437B-9A30-9F7E3E430861}" type="slidenum">
              <a:rPr lang="en-GB" altLang="en-US" smtClean="0"/>
              <a:pPr>
                <a:defRPr/>
              </a:pPr>
              <a:t>‹#›</a:t>
            </a:fld>
            <a:endParaRPr lang="en-GB"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02469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45287D1-1866-4628-B5EE-D108B1128353}" type="datetimeFigureOut">
              <a:rPr lang="en-GB" smtClean="0"/>
              <a:pPr>
                <a:defRPr/>
              </a:pPr>
              <a:t>05/05/2021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97412E9-C7F7-437B-9A30-9F7E3E430861}" type="slidenum">
              <a:rPr lang="en-GB" altLang="en-US" smtClean="0"/>
              <a:pPr>
                <a:defRPr/>
              </a:pPr>
              <a:t>‹#›</a:t>
            </a:fld>
            <a:endParaRPr lang="en-GB" altLang="en-US"/>
          </a:p>
        </p:txBody>
      </p:sp>
    </p:spTree>
    <p:extLst>
      <p:ext uri="{BB962C8B-B14F-4D97-AF65-F5344CB8AC3E}">
        <p14:creationId xmlns:p14="http://schemas.microsoft.com/office/powerpoint/2010/main" val="1439478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CAFA459-85A4-438A-9CF7-AA4D5AEFB41F}" type="datetimeFigureOut">
              <a:rPr lang="en-GB" smtClean="0"/>
              <a:pPr>
                <a:defRPr/>
              </a:pPr>
              <a:t>05/05/2021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69ED6B1-5676-45FF-B7D3-922E484AA401}" type="slidenum">
              <a:rPr lang="en-GB" altLang="en-US" smtClean="0"/>
              <a:pPr>
                <a:defRPr/>
              </a:pPr>
              <a:t>‹#›</a:t>
            </a:fld>
            <a:endParaRPr lang="en-GB" altLang="en-US"/>
          </a:p>
        </p:txBody>
      </p:sp>
    </p:spTree>
    <p:extLst>
      <p:ext uri="{BB962C8B-B14F-4D97-AF65-F5344CB8AC3E}">
        <p14:creationId xmlns:p14="http://schemas.microsoft.com/office/powerpoint/2010/main" val="1737368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1304723-391D-42C8-8D8E-BF4A37B52EDE}" type="datetimeFigureOut">
              <a:rPr lang="en-GB" smtClean="0"/>
              <a:pPr>
                <a:defRPr/>
              </a:pPr>
              <a:t>05/05/2021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FFFCCF4-3D26-4AA7-99D6-8E419EB36A04}" type="slidenum">
              <a:rPr lang="en-GB" altLang="en-US" smtClean="0"/>
              <a:pPr>
                <a:defRPr/>
              </a:pPr>
              <a:t>‹#›</a:t>
            </a:fld>
            <a:endParaRPr lang="en-GB" altLang="en-US"/>
          </a:p>
        </p:txBody>
      </p:sp>
    </p:spTree>
    <p:extLst>
      <p:ext uri="{BB962C8B-B14F-4D97-AF65-F5344CB8AC3E}">
        <p14:creationId xmlns:p14="http://schemas.microsoft.com/office/powerpoint/2010/main" val="929420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0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500" b="0" i="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p:cNvSpPr>
            <a:spLocks noGrp="1"/>
          </p:cNvSpPr>
          <p:nvPr>
            <p:ph type="ftr" sz="quarter" idx="11"/>
          </p:nvPr>
        </p:nvSpPr>
        <p:spPr>
          <a:xfrm>
            <a:off x="0" y="6220781"/>
            <a:ext cx="9144000" cy="637219"/>
          </a:xfrm>
          <a:prstGeom prst="rect">
            <a:avLst/>
          </a:prstGeom>
          <a:solidFill>
            <a:schemeClr val="bg2"/>
          </a:solidFill>
        </p:spPr>
        <p:txBody>
          <a:bodyPr lIns="468000" tIns="468000" rIns="468000" bIns="46800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3818521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220781"/>
            <a:ext cx="9144000" cy="637219"/>
          </a:xfrm>
          <a:prstGeom prst="rect">
            <a:avLst/>
          </a:prstGeom>
          <a:solidFill>
            <a:schemeClr val="bg2"/>
          </a:solidFill>
        </p:spPr>
        <p:txBody>
          <a:bodyPr lIns="468000" tIns="468000" rIns="468000" bIns="46800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2973095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410216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23B24EB-34BF-4B8E-9C40-15C7D398B222}" type="datetimeFigureOut">
              <a:rPr lang="en-GB" smtClean="0"/>
              <a:pPr>
                <a:defRPr/>
              </a:pPr>
              <a:t>05/05/2021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66B56B3-044D-4A6B-951F-3B092C462D09}" type="slidenum">
              <a:rPr lang="en-GB" altLang="en-US" smtClean="0"/>
              <a:pPr>
                <a:defRPr/>
              </a:pPr>
              <a:t>‹#›</a:t>
            </a:fld>
            <a:endParaRPr lang="en-GB" altLang="en-US"/>
          </a:p>
        </p:txBody>
      </p:sp>
    </p:spTree>
    <p:extLst>
      <p:ext uri="{BB962C8B-B14F-4D97-AF65-F5344CB8AC3E}">
        <p14:creationId xmlns:p14="http://schemas.microsoft.com/office/powerpoint/2010/main" val="459351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2709682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4254585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2924643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3581136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3099882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325704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039376E-0A3C-438E-87E7-95E8C48EF018}" type="datetimeFigureOut">
              <a:rPr lang="en-GB" smtClean="0"/>
              <a:pPr>
                <a:defRPr/>
              </a:pPr>
              <a:t>05/05/2021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274EE24-01C4-4A98-BF10-74E0B5B7A419}" type="slidenum">
              <a:rPr lang="en-GB" altLang="en-US" smtClean="0"/>
              <a:pPr>
                <a:defRPr/>
              </a:pPr>
              <a:t>‹#›</a:t>
            </a:fld>
            <a:endParaRPr lang="en-GB" altLang="en-US"/>
          </a:p>
        </p:txBody>
      </p:sp>
    </p:spTree>
    <p:extLst>
      <p:ext uri="{BB962C8B-B14F-4D97-AF65-F5344CB8AC3E}">
        <p14:creationId xmlns:p14="http://schemas.microsoft.com/office/powerpoint/2010/main" val="166152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201FF744-6DE5-4DC3-B69A-5C1D6F68C059}" type="datetimeFigureOut">
              <a:rPr lang="en-GB" smtClean="0"/>
              <a:pPr>
                <a:defRPr/>
              </a:pPr>
              <a:t>05/05/2021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45BB714-1CF6-4244-84C3-54D2641F47ED}" type="slidenum">
              <a:rPr lang="en-GB" altLang="en-US" smtClean="0"/>
              <a:pPr>
                <a:defRPr/>
              </a:pPr>
              <a:t>‹#›</a:t>
            </a:fld>
            <a:endParaRPr lang="en-GB" altLang="en-US"/>
          </a:p>
        </p:txBody>
      </p:sp>
    </p:spTree>
    <p:extLst>
      <p:ext uri="{BB962C8B-B14F-4D97-AF65-F5344CB8AC3E}">
        <p14:creationId xmlns:p14="http://schemas.microsoft.com/office/powerpoint/2010/main" val="371324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24BFE52E-1045-43F3-9990-510C840307E6}" type="datetimeFigureOut">
              <a:rPr lang="en-GB" smtClean="0"/>
              <a:pPr>
                <a:defRPr/>
              </a:pPr>
              <a:t>05/05/2021</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70B4F410-7C70-4496-B45A-403DFC9E08EE}" type="slidenum">
              <a:rPr lang="en-GB" altLang="en-US" smtClean="0"/>
              <a:pPr>
                <a:defRPr/>
              </a:pPr>
              <a:t>‹#›</a:t>
            </a:fld>
            <a:endParaRPr lang="en-GB" altLang="en-US"/>
          </a:p>
        </p:txBody>
      </p:sp>
    </p:spTree>
    <p:extLst>
      <p:ext uri="{BB962C8B-B14F-4D97-AF65-F5344CB8AC3E}">
        <p14:creationId xmlns:p14="http://schemas.microsoft.com/office/powerpoint/2010/main" val="394976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E18992F-C380-4ED1-B20B-CD2BFB5819D8}" type="datetimeFigureOut">
              <a:rPr lang="en-GB" smtClean="0"/>
              <a:pPr>
                <a:defRPr/>
              </a:pPr>
              <a:t>05/05/2021</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3CC47F12-26BC-4FB1-8E94-F60266472A60}" type="slidenum">
              <a:rPr lang="en-GB" altLang="en-US" smtClean="0"/>
              <a:pPr>
                <a:defRPr/>
              </a:pPr>
              <a:t>‹#›</a:t>
            </a:fld>
            <a:endParaRPr lang="en-GB" altLang="en-US"/>
          </a:p>
        </p:txBody>
      </p:sp>
    </p:spTree>
    <p:extLst>
      <p:ext uri="{BB962C8B-B14F-4D97-AF65-F5344CB8AC3E}">
        <p14:creationId xmlns:p14="http://schemas.microsoft.com/office/powerpoint/2010/main" val="21301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1A78FFE-7046-419B-8528-BD5252B42EB2}" type="datetimeFigureOut">
              <a:rPr lang="en-GB" smtClean="0"/>
              <a:pPr>
                <a:defRPr/>
              </a:pPr>
              <a:t>05/05/2021</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45EFF1D5-317F-4AE1-BC58-22963FAFC238}" type="slidenum">
              <a:rPr lang="en-GB" altLang="en-US" smtClean="0"/>
              <a:pPr>
                <a:defRPr/>
              </a:pPr>
              <a:t>‹#›</a:t>
            </a:fld>
            <a:endParaRPr lang="en-GB" altLang="en-US"/>
          </a:p>
        </p:txBody>
      </p:sp>
    </p:spTree>
    <p:extLst>
      <p:ext uri="{BB962C8B-B14F-4D97-AF65-F5344CB8AC3E}">
        <p14:creationId xmlns:p14="http://schemas.microsoft.com/office/powerpoint/2010/main" val="312274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B891C2F-D9D4-472D-86EF-4B44C3D3427E}" type="datetimeFigureOut">
              <a:rPr lang="en-GB" smtClean="0"/>
              <a:pPr>
                <a:defRPr/>
              </a:pPr>
              <a:t>05/05/2021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EE54B1AF-A1A6-4668-861F-D1E6B2FC1E66}" type="slidenum">
              <a:rPr lang="en-GB" altLang="en-US" smtClean="0"/>
              <a:pPr>
                <a:defRPr/>
              </a:pPr>
              <a:t>‹#›</a:t>
            </a:fld>
            <a:endParaRPr lang="en-GB" altLang="en-US"/>
          </a:p>
        </p:txBody>
      </p:sp>
    </p:spTree>
    <p:extLst>
      <p:ext uri="{BB962C8B-B14F-4D97-AF65-F5344CB8AC3E}">
        <p14:creationId xmlns:p14="http://schemas.microsoft.com/office/powerpoint/2010/main" val="351825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23A0A6D-6DFB-4253-80B0-C5CA8AAA653D}" type="datetimeFigureOut">
              <a:rPr lang="en-GB" smtClean="0"/>
              <a:pPr>
                <a:defRPr/>
              </a:pPr>
              <a:t>05/05/2021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A2BD150-4104-4881-9DF1-31B1811E157A}" type="slidenum">
              <a:rPr lang="en-GB" altLang="en-US" smtClean="0"/>
              <a:pPr>
                <a:defRPr/>
              </a:pPr>
              <a:t>‹#›</a:t>
            </a:fld>
            <a:endParaRPr lang="en-GB" altLang="en-US"/>
          </a:p>
        </p:txBody>
      </p:sp>
    </p:spTree>
    <p:extLst>
      <p:ext uri="{BB962C8B-B14F-4D97-AF65-F5344CB8AC3E}">
        <p14:creationId xmlns:p14="http://schemas.microsoft.com/office/powerpoint/2010/main" val="196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45287D1-1866-4628-B5EE-D108B1128353}" type="datetimeFigureOut">
              <a:rPr lang="en-GB" smtClean="0"/>
              <a:pPr>
                <a:defRPr/>
              </a:pPr>
              <a:t>05/05/2021</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97412E9-C7F7-437B-9A30-9F7E3E430861}" type="slidenum">
              <a:rPr lang="en-GB" altLang="en-US" smtClean="0"/>
              <a:pPr>
                <a:defRPr/>
              </a:pPr>
              <a:t>‹#›</a:t>
            </a:fld>
            <a:endParaRPr lang="en-GB" altLang="en-US"/>
          </a:p>
        </p:txBody>
      </p:sp>
    </p:spTree>
    <p:extLst>
      <p:ext uri="{BB962C8B-B14F-4D97-AF65-F5344CB8AC3E}">
        <p14:creationId xmlns:p14="http://schemas.microsoft.com/office/powerpoint/2010/main" val="3111797590"/>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0" y="6220781"/>
            <a:ext cx="9144000" cy="637219"/>
          </a:xfrm>
          <a:prstGeom prst="rect">
            <a:avLst/>
          </a:prstGeom>
          <a:solidFill>
            <a:schemeClr val="bg2"/>
          </a:solidFill>
        </p:spPr>
        <p:txBody>
          <a:bodyPr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pic>
        <p:nvPicPr>
          <p:cNvPr id="5" name="Picture 4" descr="hl_logo_purple_rgb_med-res.png"/>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8069766" y="360364"/>
            <a:ext cx="713872" cy="515094"/>
          </a:xfrm>
          <a:prstGeom prst="rect">
            <a:avLst/>
          </a:prstGeom>
        </p:spPr>
      </p:pic>
    </p:spTree>
    <p:extLst>
      <p:ext uri="{BB962C8B-B14F-4D97-AF65-F5344CB8AC3E}">
        <p14:creationId xmlns:p14="http://schemas.microsoft.com/office/powerpoint/2010/main" val="187052720"/>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Lst>
  <p:txStyles>
    <p:titleStyle>
      <a:lvl1pPr algn="ctr" defTabSz="457200" rtl="0" eaLnBrk="1" latinLnBrk="0" hangingPunct="1">
        <a:spcBef>
          <a:spcPct val="0"/>
        </a:spcBef>
        <a:buNone/>
        <a:defRPr sz="4400" b="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seaparticipation.org.uk" TargetMode="External"/><Relationship Id="rId2" Type="http://schemas.openxmlformats.org/officeDocument/2006/relationships/hyperlink" Target="http://www.seaparticipation.org.u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file:///D:\PoliciesPostersDocuments\Advocacy%20Charter%20-%20SEA's.doc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hqprint">
            <a:extLst>
              <a:ext uri="{28A0092B-C50C-407E-A947-70E740481C1C}">
                <a14:useLocalDpi xmlns:a14="http://schemas.microsoft.com/office/drawing/2010/main" val="0"/>
              </a:ext>
            </a:extLst>
          </a:blip>
          <a:srcRect l="6537" r="15326" b="19184"/>
          <a:stretch/>
        </p:blipFill>
        <p:spPr>
          <a:xfrm>
            <a:off x="1" y="0"/>
            <a:ext cx="9144000" cy="6311691"/>
          </a:xfrm>
          <a:prstGeom prst="rect">
            <a:avLst/>
          </a:prstGeom>
        </p:spPr>
      </p:pic>
      <p:sp>
        <p:nvSpPr>
          <p:cNvPr id="2" name="Title 1"/>
          <p:cNvSpPr>
            <a:spLocks noGrp="1"/>
          </p:cNvSpPr>
          <p:nvPr>
            <p:ph type="ctrTitle"/>
          </p:nvPr>
        </p:nvSpPr>
        <p:spPr>
          <a:xfrm>
            <a:off x="1" y="3382089"/>
            <a:ext cx="7185024" cy="1372271"/>
          </a:xfrm>
          <a:solidFill>
            <a:schemeClr val="tx2">
              <a:alpha val="85000"/>
            </a:schemeClr>
          </a:solidFill>
          <a:ln>
            <a:noFill/>
          </a:ln>
        </p:spPr>
        <p:txBody>
          <a:bodyPr wrap="square" lIns="360000" tIns="108000" rIns="108000" bIns="108000" anchor="t" anchorCtr="0">
            <a:spAutoFit/>
          </a:bodyPr>
          <a:lstStyle/>
          <a:p>
            <a:pPr algn="l">
              <a:lnSpc>
                <a:spcPts val="4500"/>
              </a:lnSpc>
            </a:pPr>
            <a:r>
              <a:rPr lang="en-GB" sz="4000" b="1" dirty="0">
                <a:solidFill>
                  <a:srgbClr val="FFFFFF"/>
                </a:solidFill>
                <a:latin typeface="Arial" panose="020B0604020202020204" pitchFamily="34" charset="0"/>
                <a:cs typeface="Arial" panose="020B0604020202020204" pitchFamily="34" charset="0"/>
              </a:rPr>
              <a:t>Advocacy </a:t>
            </a:r>
            <a:r>
              <a:rPr lang="en-GB" sz="4000" b="1">
                <a:solidFill>
                  <a:srgbClr val="FFFFFF"/>
                </a:solidFill>
                <a:latin typeface="Arial" panose="020B0604020202020204" pitchFamily="34" charset="0"/>
                <a:cs typeface="Arial" panose="020B0604020202020204" pitchFamily="34" charset="0"/>
              </a:rPr>
              <a:t>and </a:t>
            </a:r>
            <a:r>
              <a:rPr lang="en-GB" sz="4000" b="1">
                <a:solidFill>
                  <a:srgbClr val="FFFFFF"/>
                </a:solidFill>
                <a:latin typeface="Arial" panose="020B0604020202020204" pitchFamily="34" charset="0"/>
                <a:cs typeface="Arial" panose="020B0604020202020204" pitchFamily="34" charset="0"/>
              </a:rPr>
              <a:t>m</a:t>
            </a:r>
            <a:r>
              <a:rPr lang="en-GB" sz="4000" b="1" smtClean="0">
                <a:solidFill>
                  <a:srgbClr val="FFFFFF"/>
                </a:solidFill>
                <a:latin typeface="Arial" panose="020B0604020202020204" pitchFamily="34" charset="0"/>
                <a:cs typeface="Arial" panose="020B0604020202020204" pitchFamily="34" charset="0"/>
              </a:rPr>
              <a:t>eaningful </a:t>
            </a:r>
            <a:r>
              <a:rPr lang="en-GB" sz="4000" b="1" dirty="0">
                <a:solidFill>
                  <a:srgbClr val="FFFFFF"/>
                </a:solidFill>
                <a:latin typeface="Arial" panose="020B0604020202020204" pitchFamily="34" charset="0"/>
                <a:cs typeface="Arial" panose="020B0604020202020204" pitchFamily="34" charset="0"/>
              </a:rPr>
              <a:t>participation</a:t>
            </a:r>
            <a:endParaRPr lang="en-US" sz="4000" b="1" dirty="0">
              <a:solidFill>
                <a:srgbClr val="FFFFFF"/>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rPr>
              <a:t>www.homeless.org.uk</a:t>
            </a:r>
          </a:p>
        </p:txBody>
      </p:sp>
      <p:pic>
        <p:nvPicPr>
          <p:cNvPr id="5" name="Picture 4" descr="hl_logo_purple_rgb_med-res.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69766" y="360364"/>
            <a:ext cx="713872" cy="515094"/>
          </a:xfrm>
          <a:prstGeom prst="rect">
            <a:avLst/>
          </a:prstGeom>
        </p:spPr>
      </p:pic>
      <p:sp>
        <p:nvSpPr>
          <p:cNvPr id="10"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rPr>
              <a:t>Let’s </a:t>
            </a:r>
            <a:r>
              <a:rPr kumimoji="0" lang="en-US" sz="1600" b="1" i="0" u="none" strike="noStrike" kern="120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rPr>
              <a:t>end homelessness</a:t>
            </a:r>
            <a:r>
              <a:rPr kumimoji="0" lang="en-US" sz="1600" b="0" i="0" u="none" strike="noStrike" kern="120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rPr>
              <a:t> together</a:t>
            </a:r>
          </a:p>
        </p:txBody>
      </p:sp>
      <p:sp>
        <p:nvSpPr>
          <p:cNvPr id="12" name="Subtitle 2"/>
          <p:cNvSpPr>
            <a:spLocks noGrp="1"/>
          </p:cNvSpPr>
          <p:nvPr>
            <p:ph type="subTitle" idx="1"/>
          </p:nvPr>
        </p:nvSpPr>
        <p:spPr>
          <a:xfrm>
            <a:off x="1" y="4830865"/>
            <a:ext cx="8350469" cy="1141439"/>
          </a:xfrm>
          <a:solidFill>
            <a:schemeClr val="accent1">
              <a:alpha val="85000"/>
            </a:schemeClr>
          </a:solidFill>
        </p:spPr>
        <p:txBody>
          <a:bodyPr wrap="square" lIns="360000" tIns="108000" rIns="108000" bIns="108000" anchor="t" anchorCtr="0">
            <a:spAutoFit/>
          </a:bodyPr>
          <a:lstStyle/>
          <a:p>
            <a:pPr algn="l">
              <a:spcBef>
                <a:spcPts val="0"/>
              </a:spcBef>
            </a:pPr>
            <a:r>
              <a:rPr lang="en-US" sz="2000" b="1" dirty="0">
                <a:solidFill>
                  <a:srgbClr val="FFFFFF"/>
                </a:solidFill>
                <a:latin typeface="Arial" panose="020B0604020202020204" pitchFamily="34" charset="0"/>
                <a:cs typeface="Arial" panose="020B0604020202020204" pitchFamily="34" charset="0"/>
              </a:rPr>
              <a:t>Chair: David Gill, Homeless Link Associate </a:t>
            </a:r>
          </a:p>
          <a:p>
            <a:pPr algn="l">
              <a:spcBef>
                <a:spcPts val="0"/>
              </a:spcBef>
            </a:pPr>
            <a:r>
              <a:rPr lang="en-US" sz="2000" b="1" dirty="0">
                <a:solidFill>
                  <a:srgbClr val="FFFFFF"/>
                </a:solidFill>
                <a:latin typeface="Arial" panose="020B0604020202020204" pitchFamily="34" charset="0"/>
                <a:cs typeface="Arial" panose="020B0604020202020204" pitchFamily="34" charset="0"/>
              </a:rPr>
              <a:t>Speaker: Selena Bostock, </a:t>
            </a:r>
            <a:r>
              <a:rPr lang="en-GB" sz="2000" b="1" dirty="0">
                <a:solidFill>
                  <a:srgbClr val="FFFFFF"/>
                </a:solidFill>
                <a:latin typeface="Arial" panose="020B0604020202020204" pitchFamily="34" charset="0"/>
                <a:cs typeface="Arial" panose="020B0604020202020204" pitchFamily="34" charset="0"/>
              </a:rPr>
              <a:t>Service Manager - Business and Development, Sea Participation</a:t>
            </a:r>
            <a:endParaRPr lang="en-US" sz="20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213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0C9F-4309-4323-AD15-BABA93C2C861}"/>
              </a:ext>
            </a:extLst>
          </p:cNvPr>
          <p:cNvSpPr>
            <a:spLocks noGrp="1"/>
          </p:cNvSpPr>
          <p:nvPr>
            <p:ph type="title"/>
          </p:nvPr>
        </p:nvSpPr>
        <p:spPr/>
        <p:txBody>
          <a:bodyPr vert="horz" lIns="91440" tIns="45720" rIns="91440" bIns="45720" rtlCol="0" anchor="ctr">
            <a:noAutofit/>
          </a:bodyPr>
          <a:lstStyle/>
          <a:p>
            <a:pPr algn="ctr">
              <a:defRPr/>
            </a:pPr>
            <a:r>
              <a:rPr lang="en-GB" sz="5000" b="1" dirty="0">
                <a:latin typeface="+mn-lt"/>
              </a:rPr>
              <a:t>A SEA Perspective</a:t>
            </a:r>
            <a:br>
              <a:rPr lang="en-GB" sz="5000" b="1" dirty="0">
                <a:latin typeface="+mn-lt"/>
              </a:rPr>
            </a:br>
            <a:r>
              <a:rPr lang="en-GB" sz="5000" b="1" dirty="0">
                <a:latin typeface="+mn-lt"/>
              </a:rPr>
              <a:t>Q&amp;A</a:t>
            </a:r>
            <a:endParaRPr lang="en-US" sz="5000" dirty="0"/>
          </a:p>
        </p:txBody>
      </p:sp>
      <p:pic>
        <p:nvPicPr>
          <p:cNvPr id="26628" name="Picture 1" descr="New SEA logo No Shad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6105525"/>
            <a:ext cx="14859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349250"/>
            <a:ext cx="155892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0733-9942-44C1-87FC-88BEEE2ED613}"/>
              </a:ext>
            </a:extLst>
          </p:cNvPr>
          <p:cNvSpPr>
            <a:spLocks noGrp="1"/>
          </p:cNvSpPr>
          <p:nvPr>
            <p:ph type="title"/>
          </p:nvPr>
        </p:nvSpPr>
        <p:spPr>
          <a:xfrm>
            <a:off x="1342656" y="563329"/>
            <a:ext cx="5738440" cy="2865671"/>
          </a:xfrm>
        </p:spPr>
        <p:txBody>
          <a:bodyPr vert="horz" lIns="91440" tIns="45720" rIns="91440" bIns="45720" rtlCol="0" anchor="b">
            <a:noAutofit/>
          </a:bodyPr>
          <a:lstStyle/>
          <a:p>
            <a:pPr algn="ctr"/>
            <a:r>
              <a:rPr lang="en-GB" sz="8000" b="1" dirty="0">
                <a:solidFill>
                  <a:srgbClr val="00B0F0"/>
                </a:solidFill>
              </a:rPr>
              <a:t>Thank you! </a:t>
            </a:r>
            <a:endParaRPr lang="en-US" sz="8000" b="1" dirty="0"/>
          </a:p>
        </p:txBody>
      </p:sp>
      <p:pic>
        <p:nvPicPr>
          <p:cNvPr id="4" name="Picture 1" descr="New SEA logo No Shadow.png">
            <a:extLst>
              <a:ext uri="{FF2B5EF4-FFF2-40B4-BE49-F238E27FC236}">
                <a16:creationId xmlns:a16="http://schemas.microsoft.com/office/drawing/2014/main" id="{CC2F284F-3280-4B02-AD1E-3A70419C83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6105525"/>
            <a:ext cx="14859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5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54E9D628-892D-4081-92B3-BB70185EA6BC}"/>
              </a:ext>
            </a:extLst>
          </p:cNvPr>
          <p:cNvSpPr txBox="1">
            <a:spLocks noChangeArrowheads="1"/>
          </p:cNvSpPr>
          <p:nvPr/>
        </p:nvSpPr>
        <p:spPr bwMode="auto">
          <a:xfrm>
            <a:off x="247723" y="335745"/>
            <a:ext cx="6904846" cy="646331"/>
          </a:xfrm>
          <a:prstGeom prst="rect">
            <a:avLst/>
          </a:prstGeom>
          <a:noFill/>
          <a:ln w="9525">
            <a:noFill/>
            <a:miter lim="800000"/>
            <a:headEnd/>
            <a:tailEnd/>
          </a:ln>
        </p:spPr>
        <p:txBody>
          <a:bodyPr wrap="square" lIns="91440" tIns="45720" rIns="91440" bIns="45720" anchor="t">
            <a:spAutoFit/>
          </a:bodyPr>
          <a:lstStyle/>
          <a:p>
            <a:pPr>
              <a:defRPr/>
            </a:pPr>
            <a:r>
              <a:rPr lang="en-GB" sz="3600" b="1">
                <a:latin typeface="+mn-lt"/>
                <a:cs typeface="Aharoni"/>
              </a:rPr>
              <a:t>For more information on SEA</a:t>
            </a:r>
            <a:endParaRPr lang="en-GB" sz="3600" b="1">
              <a:cs typeface="Aharoni"/>
            </a:endParaRPr>
          </a:p>
        </p:txBody>
      </p:sp>
      <p:sp>
        <p:nvSpPr>
          <p:cNvPr id="9220" name="TextBox 5">
            <a:extLst>
              <a:ext uri="{FF2B5EF4-FFF2-40B4-BE49-F238E27FC236}">
                <a16:creationId xmlns:a16="http://schemas.microsoft.com/office/drawing/2014/main" id="{B9E1DEA7-5D0F-49B7-B162-C9F19B4F192C}"/>
              </a:ext>
            </a:extLst>
          </p:cNvPr>
          <p:cNvSpPr txBox="1">
            <a:spLocks noChangeArrowheads="1"/>
          </p:cNvSpPr>
          <p:nvPr/>
        </p:nvSpPr>
        <p:spPr bwMode="auto">
          <a:xfrm>
            <a:off x="621923" y="1071171"/>
            <a:ext cx="7263446" cy="5016758"/>
          </a:xfrm>
          <a:prstGeom prst="rect">
            <a:avLst/>
          </a:prstGeom>
          <a:noFill/>
          <a:ln w="9525">
            <a:noFill/>
            <a:miter lim="800000"/>
            <a:headEnd/>
            <a:tailEnd/>
          </a:ln>
        </p:spPr>
        <p:txBody>
          <a:bodyPr wrap="square" lIns="91440" tIns="45720" rIns="91440" bIns="45720" anchor="t">
            <a:spAutoFit/>
          </a:bodyPr>
          <a:lstStyle/>
          <a:p>
            <a:pPr>
              <a:defRPr/>
            </a:pPr>
            <a:r>
              <a:rPr lang="en-GB" sz="3200" b="1" dirty="0">
                <a:cs typeface="Aharoni"/>
              </a:rPr>
              <a:t>Website:</a:t>
            </a:r>
            <a:endParaRPr lang="en-GB" sz="3600" b="1" dirty="0">
              <a:cs typeface="Aharoni"/>
            </a:endParaRPr>
          </a:p>
          <a:p>
            <a:pPr>
              <a:defRPr/>
            </a:pPr>
            <a:r>
              <a:rPr lang="en-GB" sz="3600" dirty="0">
                <a:solidFill>
                  <a:schemeClr val="accent2"/>
                </a:solidFill>
                <a:cs typeface="Aharoni"/>
                <a:hlinkClick r:id="rId2">
                  <a:extLst>
                    <a:ext uri="{A12FA001-AC4F-418D-AE19-62706E023703}">
                      <ahyp:hlinkClr xmlns:ahyp="http://schemas.microsoft.com/office/drawing/2018/hyperlinkcolor" xmlns="" val="tx"/>
                    </a:ext>
                  </a:extLst>
                </a:hlinkClick>
              </a:rPr>
              <a:t>www.seaparticipation.org.uk</a:t>
            </a:r>
            <a:endParaRPr lang="en-GB" dirty="0">
              <a:solidFill>
                <a:schemeClr val="accent2"/>
              </a:solidFill>
            </a:endParaRPr>
          </a:p>
          <a:p>
            <a:pPr>
              <a:defRPr/>
            </a:pPr>
            <a:r>
              <a:rPr lang="en-GB" sz="3600" b="1" dirty="0">
                <a:ea typeface="+mn-lt"/>
                <a:cs typeface="+mn-lt"/>
              </a:rPr>
              <a:t>Twitter:</a:t>
            </a:r>
            <a:r>
              <a:rPr lang="en-GB" sz="3600" b="1" dirty="0">
                <a:solidFill>
                  <a:schemeClr val="accent1"/>
                </a:solidFill>
                <a:ea typeface="+mn-lt"/>
                <a:cs typeface="+mn-lt"/>
              </a:rPr>
              <a:t> </a:t>
            </a:r>
            <a:r>
              <a:rPr lang="en-GB" sz="3600" b="1" dirty="0">
                <a:solidFill>
                  <a:schemeClr val="accent2"/>
                </a:solidFill>
                <a:ea typeface="+mn-lt"/>
                <a:cs typeface="+mn-lt"/>
              </a:rPr>
              <a:t>@SEAadvocacy </a:t>
            </a:r>
            <a:endParaRPr lang="en-US" sz="3600">
              <a:solidFill>
                <a:schemeClr val="accent2"/>
              </a:solidFill>
              <a:ea typeface="+mn-lt"/>
              <a:cs typeface="+mn-lt"/>
            </a:endParaRPr>
          </a:p>
          <a:p>
            <a:pPr>
              <a:defRPr/>
            </a:pPr>
            <a:r>
              <a:rPr lang="en-GB" sz="3200" b="1" dirty="0">
                <a:ea typeface="+mn-lt"/>
                <a:cs typeface="+mn-lt"/>
              </a:rPr>
              <a:t>IG:</a:t>
            </a:r>
            <a:r>
              <a:rPr lang="en-GB" sz="3600" b="1" dirty="0">
                <a:solidFill>
                  <a:schemeClr val="accent2"/>
                </a:solidFill>
                <a:ea typeface="+mn-lt"/>
                <a:cs typeface="+mn-lt"/>
              </a:rPr>
              <a:t> </a:t>
            </a:r>
            <a:r>
              <a:rPr lang="en-GB" sz="3600" b="1" dirty="0" err="1">
                <a:solidFill>
                  <a:schemeClr val="accent2"/>
                </a:solidFill>
                <a:ea typeface="+mn-lt"/>
                <a:cs typeface="+mn-lt"/>
              </a:rPr>
              <a:t>seaparticipation</a:t>
            </a:r>
            <a:endParaRPr lang="en-GB">
              <a:solidFill>
                <a:schemeClr val="accent2"/>
              </a:solidFill>
            </a:endParaRPr>
          </a:p>
          <a:p>
            <a:pPr>
              <a:defRPr/>
            </a:pPr>
            <a:endParaRPr lang="en-GB" sz="3600" b="1" dirty="0">
              <a:cs typeface="Aharoni"/>
            </a:endParaRPr>
          </a:p>
          <a:p>
            <a:pPr>
              <a:defRPr/>
            </a:pPr>
            <a:r>
              <a:rPr lang="en-GB" sz="3600" b="1" dirty="0">
                <a:cs typeface="Aharoni"/>
              </a:rPr>
              <a:t>Contact Serena </a:t>
            </a:r>
            <a:endParaRPr lang="en-GB" sz="3200" dirty="0">
              <a:cs typeface="Aharoni"/>
            </a:endParaRPr>
          </a:p>
          <a:p>
            <a:pPr>
              <a:defRPr/>
            </a:pPr>
            <a:r>
              <a:rPr lang="en-GB" sz="3600" dirty="0">
                <a:solidFill>
                  <a:schemeClr val="accent2"/>
                </a:solidFill>
                <a:cs typeface="Aharoni"/>
                <a:hlinkClick r:id="rId3">
                  <a:extLst>
                    <a:ext uri="{A12FA001-AC4F-418D-AE19-62706E023703}">
                      <ahyp:hlinkClr xmlns:ahyp="http://schemas.microsoft.com/office/drawing/2018/hyperlinkcolor" xmlns="" val="tx"/>
                    </a:ext>
                  </a:extLst>
                </a:hlinkClick>
              </a:rPr>
              <a:t>info@seaparticipation.org.uk</a:t>
            </a:r>
            <a:endParaRPr lang="en-GB" sz="3600" dirty="0">
              <a:solidFill>
                <a:schemeClr val="accent2"/>
              </a:solidFill>
              <a:latin typeface="+mn-lt"/>
              <a:cs typeface="Aharoni"/>
            </a:endParaRPr>
          </a:p>
          <a:p>
            <a:pPr>
              <a:defRPr/>
            </a:pPr>
            <a:r>
              <a:rPr lang="en-GB" sz="3600" b="1" dirty="0">
                <a:solidFill>
                  <a:schemeClr val="accent2"/>
                </a:solidFill>
                <a:latin typeface="+mn-lt"/>
                <a:cs typeface="Aharoni"/>
              </a:rPr>
              <a:t>0115 </a:t>
            </a:r>
            <a:r>
              <a:rPr lang="en-GB" sz="3600" b="1" dirty="0">
                <a:solidFill>
                  <a:schemeClr val="accent2"/>
                </a:solidFill>
                <a:cs typeface="Aharoni"/>
              </a:rPr>
              <a:t>9629360</a:t>
            </a:r>
          </a:p>
          <a:p>
            <a:pPr>
              <a:defRPr/>
            </a:pPr>
            <a:endParaRPr lang="en-GB" sz="3600" b="1" dirty="0">
              <a:solidFill>
                <a:schemeClr val="accent1"/>
              </a:solidFill>
              <a:cs typeface="Aharoni"/>
            </a:endParaRPr>
          </a:p>
        </p:txBody>
      </p:sp>
      <p:pic>
        <p:nvPicPr>
          <p:cNvPr id="28677" name="Picture 1" descr="New SEA logo No Shad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8100" y="6105525"/>
            <a:ext cx="14859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7CD52-48AA-4094-A566-83F909933B44}"/>
              </a:ext>
            </a:extLst>
          </p:cNvPr>
          <p:cNvSpPr>
            <a:spLocks noGrp="1"/>
          </p:cNvSpPr>
          <p:nvPr>
            <p:ph type="ctrTitle"/>
          </p:nvPr>
        </p:nvSpPr>
        <p:spPr>
          <a:xfrm>
            <a:off x="2268538" y="620713"/>
            <a:ext cx="6553200" cy="2736850"/>
          </a:xfrm>
        </p:spPr>
        <p:txBody>
          <a:bodyPr/>
          <a:lstStyle/>
          <a:p>
            <a:pPr eaLnBrk="1" fontAlgn="auto" hangingPunct="1">
              <a:spcAft>
                <a:spcPts val="0"/>
              </a:spcAft>
              <a:defRPr/>
            </a:pPr>
            <a:r>
              <a:rPr lang="en-GB" b="1">
                <a:latin typeface="+mn-lt"/>
                <a:cs typeface="Aharoni" pitchFamily="2" charset="-79"/>
              </a:rPr>
              <a:t> </a:t>
            </a:r>
            <a:br>
              <a:rPr lang="en-GB" b="1">
                <a:latin typeface="+mn-lt"/>
                <a:cs typeface="Aharoni" pitchFamily="2" charset="-79"/>
              </a:rPr>
            </a:br>
            <a:endParaRPr lang="en-GB" b="1">
              <a:latin typeface="+mn-lt"/>
              <a:cs typeface="Aharoni" pitchFamily="2" charset="-79"/>
            </a:endParaRPr>
          </a:p>
        </p:txBody>
      </p:sp>
      <p:sp>
        <p:nvSpPr>
          <p:cNvPr id="3" name="Subtitle 2">
            <a:extLst>
              <a:ext uri="{FF2B5EF4-FFF2-40B4-BE49-F238E27FC236}">
                <a16:creationId xmlns:a16="http://schemas.microsoft.com/office/drawing/2014/main" id="{A228A75C-74E0-4FDF-9CF0-995038612B64}"/>
              </a:ext>
            </a:extLst>
          </p:cNvPr>
          <p:cNvSpPr>
            <a:spLocks noGrp="1"/>
          </p:cNvSpPr>
          <p:nvPr>
            <p:ph type="subTitle" idx="1"/>
          </p:nvPr>
        </p:nvSpPr>
        <p:spPr>
          <a:xfrm>
            <a:off x="401044" y="3075552"/>
            <a:ext cx="5826719" cy="1096899"/>
          </a:xfrm>
          <a:ln>
            <a:miter lim="800000"/>
            <a:headEnd/>
            <a:tailEnd/>
          </a:ln>
        </p:spPr>
        <p:txBody>
          <a:bodyPr rtlCol="0"/>
          <a:lstStyle/>
          <a:p>
            <a:pPr algn="ctr" eaLnBrk="1" fontAlgn="auto" hangingPunct="1">
              <a:spcAft>
                <a:spcPts val="0"/>
              </a:spcAft>
              <a:defRPr/>
            </a:pPr>
            <a:r>
              <a:rPr lang="en-GB" dirty="0"/>
              <a:t>‘Dialogue not confrontation’</a:t>
            </a:r>
          </a:p>
        </p:txBody>
      </p:sp>
      <p:pic>
        <p:nvPicPr>
          <p:cNvPr id="8196" name="Picture 1" descr="New SEA logo No Shad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592" y="813234"/>
            <a:ext cx="3941546" cy="199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454025"/>
            <a:ext cx="2328862"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004A3AB-119C-4BEC-BD14-90A1280675AC}"/>
              </a:ext>
            </a:extLst>
          </p:cNvPr>
          <p:cNvSpPr txBox="1"/>
          <p:nvPr/>
        </p:nvSpPr>
        <p:spPr>
          <a:xfrm>
            <a:off x="1035179" y="4176112"/>
            <a:ext cx="6685262" cy="1938992"/>
          </a:xfrm>
          <a:prstGeom prst="rect">
            <a:avLst/>
          </a:prstGeom>
          <a:noFill/>
        </p:spPr>
        <p:txBody>
          <a:bodyPr wrap="square" lIns="91440" tIns="45720" rIns="91440" bIns="45720" rtlCol="0" anchor="t">
            <a:spAutoFit/>
          </a:bodyPr>
          <a:lstStyle/>
          <a:p>
            <a:r>
              <a:rPr lang="en-GB" sz="4000" b="1" dirty="0">
                <a:solidFill>
                  <a:schemeClr val="tx1">
                    <a:lumMod val="65000"/>
                    <a:lumOff val="35000"/>
                  </a:schemeClr>
                </a:solidFill>
              </a:rPr>
              <a:t>Meaningful Participation – The Voice of Lived Experience</a:t>
            </a:r>
          </a:p>
        </p:txBody>
      </p:sp>
    </p:spTree>
    <p:extLst>
      <p:ext uri="{BB962C8B-B14F-4D97-AF65-F5344CB8AC3E}">
        <p14:creationId xmlns:p14="http://schemas.microsoft.com/office/powerpoint/2010/main" val="2004199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F248-FA13-4B76-8CB6-855494C793DC}"/>
              </a:ext>
            </a:extLst>
          </p:cNvPr>
          <p:cNvSpPr>
            <a:spLocks noGrp="1"/>
          </p:cNvSpPr>
          <p:nvPr>
            <p:ph type="title"/>
          </p:nvPr>
        </p:nvSpPr>
        <p:spPr/>
        <p:txBody>
          <a:bodyPr>
            <a:noAutofit/>
          </a:bodyPr>
          <a:lstStyle/>
          <a:p>
            <a:pPr>
              <a:defRPr/>
            </a:pPr>
            <a:r>
              <a:rPr lang="en-GB" sz="3600" b="1" dirty="0">
                <a:latin typeface="+mn-lt"/>
              </a:rPr>
              <a:t>Areas </a:t>
            </a:r>
            <a:r>
              <a:rPr lang="en-GB" b="1" dirty="0">
                <a:latin typeface="+mn-lt"/>
              </a:rPr>
              <a:t>we will be</a:t>
            </a:r>
            <a:r>
              <a:rPr lang="en-GB" sz="3600" b="1" dirty="0">
                <a:latin typeface="+mn-lt"/>
              </a:rPr>
              <a:t> </a:t>
            </a:r>
            <a:r>
              <a:rPr lang="en-GB" b="1" dirty="0">
                <a:latin typeface="+mn-lt"/>
              </a:rPr>
              <a:t>covering</a:t>
            </a:r>
            <a:r>
              <a:rPr lang="en-GB" sz="3600" b="1" dirty="0">
                <a:latin typeface="+mn-lt"/>
              </a:rPr>
              <a:t> </a:t>
            </a:r>
            <a:r>
              <a:rPr lang="en-GB" b="1" dirty="0">
                <a:latin typeface="+mn-lt"/>
              </a:rPr>
              <a:t>today:</a:t>
            </a:r>
            <a:endParaRPr lang="en-GB" sz="3600" b="1" dirty="0">
              <a:latin typeface="+mn-lt"/>
            </a:endParaRPr>
          </a:p>
        </p:txBody>
      </p:sp>
      <p:sp>
        <p:nvSpPr>
          <p:cNvPr id="14339" name="Content Placeholder 2"/>
          <p:cNvSpPr>
            <a:spLocks noGrp="1"/>
          </p:cNvSpPr>
          <p:nvPr>
            <p:ph idx="1"/>
          </p:nvPr>
        </p:nvSpPr>
        <p:spPr>
          <a:xfrm>
            <a:off x="880532" y="2115435"/>
            <a:ext cx="6347714" cy="3856388"/>
          </a:xfrm>
        </p:spPr>
        <p:txBody>
          <a:bodyPr vert="horz" lIns="91440" tIns="45720" rIns="91440" bIns="45720" rtlCol="0" anchor="t">
            <a:normAutofit fontScale="92500" lnSpcReduction="20000"/>
          </a:bodyPr>
          <a:lstStyle/>
          <a:p>
            <a:pPr>
              <a:lnSpc>
                <a:spcPct val="200000"/>
              </a:lnSpc>
            </a:pPr>
            <a:r>
              <a:rPr lang="en-GB" altLang="en-US" sz="2000" b="1" dirty="0">
                <a:latin typeface="Arial Black"/>
              </a:rPr>
              <a:t>Intro to SEA </a:t>
            </a:r>
          </a:p>
          <a:p>
            <a:pPr>
              <a:lnSpc>
                <a:spcPct val="200000"/>
              </a:lnSpc>
            </a:pPr>
            <a:r>
              <a:rPr lang="en-GB" altLang="en-US" sz="2000" b="1" dirty="0">
                <a:latin typeface="Arial Black"/>
              </a:rPr>
              <a:t>What is Advocacy </a:t>
            </a:r>
          </a:p>
          <a:p>
            <a:pPr>
              <a:lnSpc>
                <a:spcPct val="200000"/>
              </a:lnSpc>
            </a:pPr>
            <a:r>
              <a:rPr lang="en-GB" altLang="en-US" sz="2000" b="1" dirty="0">
                <a:latin typeface="Arial Black"/>
              </a:rPr>
              <a:t>Advocacy Charter </a:t>
            </a:r>
          </a:p>
          <a:p>
            <a:pPr>
              <a:lnSpc>
                <a:spcPct val="200000"/>
              </a:lnSpc>
            </a:pPr>
            <a:r>
              <a:rPr lang="en-GB" altLang="en-US" sz="2000" b="1" dirty="0">
                <a:latin typeface="Arial Black"/>
              </a:rPr>
              <a:t>Why is meaningful participation important?</a:t>
            </a:r>
          </a:p>
          <a:p>
            <a:pPr>
              <a:lnSpc>
                <a:spcPct val="200000"/>
              </a:lnSpc>
            </a:pPr>
            <a:r>
              <a:rPr lang="en-GB" altLang="en-US" sz="2000" b="1" dirty="0">
                <a:latin typeface="Arial Black"/>
              </a:rPr>
              <a:t>Real Lives – SEA video</a:t>
            </a:r>
            <a:endParaRPr lang="en-GB" altLang="en-US" sz="2000" b="1" dirty="0">
              <a:latin typeface="Arial Black" panose="020B0A04020102020204" pitchFamily="34" charset="0"/>
            </a:endParaRPr>
          </a:p>
          <a:p>
            <a:pPr>
              <a:lnSpc>
                <a:spcPct val="200000"/>
              </a:lnSpc>
            </a:pPr>
            <a:r>
              <a:rPr lang="en-GB" altLang="en-US" sz="2000" b="1" dirty="0">
                <a:latin typeface="Arial Black"/>
              </a:rPr>
              <a:t>A SEA Perspective – Q &amp; A Panel </a:t>
            </a:r>
            <a:endParaRPr lang="en-GB" altLang="en-US" sz="2000" b="1" dirty="0">
              <a:latin typeface="Arial Black" panose="020B0A04020102020204" pitchFamily="34" charset="0"/>
            </a:endParaRPr>
          </a:p>
          <a:p>
            <a:pPr marL="0" indent="0">
              <a:lnSpc>
                <a:spcPct val="200000"/>
              </a:lnSpc>
              <a:buNone/>
            </a:pPr>
            <a:endParaRPr lang="en-GB" altLang="en-US" b="1" dirty="0">
              <a:latin typeface="Arial Black"/>
            </a:endParaRPr>
          </a:p>
        </p:txBody>
      </p:sp>
      <p:pic>
        <p:nvPicPr>
          <p:cNvPr id="4" name="Picture 1" descr="New SEA logo No Shadow.png">
            <a:extLst>
              <a:ext uri="{FF2B5EF4-FFF2-40B4-BE49-F238E27FC236}">
                <a16:creationId xmlns:a16="http://schemas.microsoft.com/office/drawing/2014/main" id="{27B55017-DA8D-4BD7-8F35-9707EA8754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6105525"/>
            <a:ext cx="14859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685E-5EE8-48D6-A7B0-B9876B9E3DB6}"/>
              </a:ext>
            </a:extLst>
          </p:cNvPr>
          <p:cNvSpPr>
            <a:spLocks noGrp="1"/>
          </p:cNvSpPr>
          <p:nvPr>
            <p:ph type="title"/>
          </p:nvPr>
        </p:nvSpPr>
        <p:spPr/>
        <p:txBody>
          <a:bodyPr/>
          <a:lstStyle/>
          <a:p>
            <a:pPr eaLnBrk="1" hangingPunct="1">
              <a:defRPr/>
            </a:pPr>
            <a:r>
              <a:rPr lang="en-GB" sz="3600" b="1">
                <a:latin typeface="+mn-lt"/>
              </a:rPr>
              <a:t>Who </a:t>
            </a:r>
            <a:r>
              <a:rPr lang="en-GB" b="1">
                <a:latin typeface="+mn-lt"/>
              </a:rPr>
              <a:t>are</a:t>
            </a:r>
            <a:r>
              <a:rPr lang="en-GB" sz="3600" b="1">
                <a:latin typeface="+mn-lt"/>
              </a:rPr>
              <a:t> SEA?</a:t>
            </a:r>
          </a:p>
        </p:txBody>
      </p:sp>
      <p:sp>
        <p:nvSpPr>
          <p:cNvPr id="10243" name="Content Placeholder 2"/>
          <p:cNvSpPr>
            <a:spLocks noGrp="1"/>
          </p:cNvSpPr>
          <p:nvPr>
            <p:ph idx="1"/>
          </p:nvPr>
        </p:nvSpPr>
        <p:spPr>
          <a:xfrm>
            <a:off x="609599" y="1537136"/>
            <a:ext cx="6347714" cy="5014326"/>
          </a:xfrm>
        </p:spPr>
        <p:txBody>
          <a:bodyPr vert="horz" lIns="91440" tIns="45720" rIns="91440" bIns="45720" rtlCol="0" anchor="t">
            <a:normAutofit/>
          </a:bodyPr>
          <a:lstStyle/>
          <a:p>
            <a:pPr eaLnBrk="1" hangingPunct="1"/>
            <a:r>
              <a:rPr lang="en-GB" altLang="en-US" dirty="0"/>
              <a:t>Services for Empowerment and Advocacy give people a voice into Housing, Health and Social Care.</a:t>
            </a:r>
          </a:p>
          <a:p>
            <a:endParaRPr lang="en-GB" altLang="en-US" dirty="0"/>
          </a:p>
          <a:p>
            <a:pPr algn="ctr" eaLnBrk="1" hangingPunct="1">
              <a:buFont typeface="Wingdings" panose="05000000000000000000" pitchFamily="2" charset="2"/>
              <a:buNone/>
            </a:pPr>
            <a:r>
              <a:rPr lang="en-GB" altLang="en-US" sz="3200" b="1" dirty="0"/>
              <a:t>‘Tell me I will forget</a:t>
            </a:r>
          </a:p>
          <a:p>
            <a:pPr algn="ctr" eaLnBrk="1" hangingPunct="1">
              <a:buFont typeface="Wingdings" panose="05000000000000000000" pitchFamily="2" charset="2"/>
              <a:buNone/>
            </a:pPr>
            <a:r>
              <a:rPr lang="en-GB" altLang="en-US" sz="3200" b="1" dirty="0"/>
              <a:t>Show me I may remember</a:t>
            </a:r>
          </a:p>
          <a:p>
            <a:pPr algn="ctr" eaLnBrk="1" hangingPunct="1">
              <a:buFont typeface="Wingdings" panose="05000000000000000000" pitchFamily="2" charset="2"/>
              <a:buNone/>
            </a:pPr>
            <a:r>
              <a:rPr lang="en-GB" altLang="en-US" sz="3200" b="1" dirty="0"/>
              <a:t>Involve me and I will understand’</a:t>
            </a:r>
          </a:p>
          <a:p>
            <a:pPr eaLnBrk="1" hangingPunct="1"/>
            <a:endParaRPr lang="en-GB" altLang="en-US" dirty="0"/>
          </a:p>
          <a:p>
            <a:endParaRPr lang="en-GB" altLang="en-US" dirty="0"/>
          </a:p>
          <a:p>
            <a:r>
              <a:rPr lang="en-GB" altLang="en-US" dirty="0"/>
              <a:t>Confucius : 450BC</a:t>
            </a:r>
          </a:p>
        </p:txBody>
      </p:sp>
      <p:pic>
        <p:nvPicPr>
          <p:cNvPr id="10244" name="Picture 1" descr="New SEA logo No Shad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6105525"/>
            <a:ext cx="14859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a:extLst>
              <a:ext uri="{FF2B5EF4-FFF2-40B4-BE49-F238E27FC236}">
                <a16:creationId xmlns:a16="http://schemas.microsoft.com/office/drawing/2014/main" id="{AB7274C6-94C8-477F-81CE-8FD73933D873}"/>
              </a:ext>
            </a:extLst>
          </p:cNvPr>
          <p:cNvSpPr>
            <a:spLocks noGrp="1"/>
          </p:cNvSpPr>
          <p:nvPr>
            <p:ph type="title"/>
          </p:nvPr>
        </p:nvSpPr>
        <p:spPr>
          <a:xfrm>
            <a:off x="1151243" y="256350"/>
            <a:ext cx="6248400" cy="1255712"/>
          </a:xfrm>
        </p:spPr>
        <p:txBody>
          <a:bodyPr>
            <a:normAutofit/>
          </a:bodyPr>
          <a:lstStyle/>
          <a:p>
            <a:pPr eaLnBrk="1" hangingPunct="1">
              <a:defRPr/>
            </a:pPr>
            <a:r>
              <a:rPr lang="en-GB" sz="4000" b="1"/>
              <a:t>Organisational Structure</a:t>
            </a:r>
          </a:p>
        </p:txBody>
      </p:sp>
      <p:sp>
        <p:nvSpPr>
          <p:cNvPr id="12300" name="Rectangle 14"/>
          <p:cNvSpPr>
            <a:spLocks noChangeArrowheads="1"/>
          </p:cNvSpPr>
          <p:nvPr/>
        </p:nvSpPr>
        <p:spPr bwMode="auto">
          <a:xfrm>
            <a:off x="3739993" y="1514358"/>
            <a:ext cx="1864234" cy="565920"/>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lIns="91440" tIns="45720" rIns="91440" bIns="4572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600"/>
              </a:spcBef>
              <a:spcAft>
                <a:spcPts val="1000"/>
              </a:spcAft>
            </a:pPr>
            <a:r>
              <a:rPr lang="en-GB" altLang="en-US" sz="1200" b="1">
                <a:latin typeface="Arial"/>
                <a:cs typeface="Arial"/>
              </a:rPr>
              <a:t>SEA Board</a:t>
            </a:r>
            <a:endParaRPr lang="en-US" altLang="en-US" sz="1200">
              <a:latin typeface="Arial"/>
              <a:cs typeface="Arial"/>
            </a:endParaRPr>
          </a:p>
        </p:txBody>
      </p:sp>
      <p:grpSp>
        <p:nvGrpSpPr>
          <p:cNvPr id="5" name="Group 4">
            <a:extLst>
              <a:ext uri="{FF2B5EF4-FFF2-40B4-BE49-F238E27FC236}">
                <a16:creationId xmlns:a16="http://schemas.microsoft.com/office/drawing/2014/main" id="{732EE41C-8918-4749-A409-D74F6A48D33E}"/>
              </a:ext>
            </a:extLst>
          </p:cNvPr>
          <p:cNvGrpSpPr/>
          <p:nvPr/>
        </p:nvGrpSpPr>
        <p:grpSpPr>
          <a:xfrm>
            <a:off x="357705" y="2287113"/>
            <a:ext cx="8243220" cy="4034978"/>
            <a:chOff x="971550" y="2636838"/>
            <a:chExt cx="7591425" cy="3600450"/>
          </a:xfrm>
        </p:grpSpPr>
        <p:sp>
          <p:nvSpPr>
            <p:cNvPr id="12301" name="Rectangle 15"/>
            <p:cNvSpPr>
              <a:spLocks noChangeArrowheads="1"/>
            </p:cNvSpPr>
            <p:nvPr/>
          </p:nvSpPr>
          <p:spPr bwMode="auto">
            <a:xfrm>
              <a:off x="3746451" y="4184671"/>
              <a:ext cx="2063713" cy="1122374"/>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lIns="91440" tIns="45720" rIns="91440" bIns="4572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GB" altLang="en-US" sz="1200" b="1" dirty="0">
                  <a:latin typeface="Arial"/>
                  <a:cs typeface="Arial"/>
                </a:rPr>
                <a:t>Participation</a:t>
              </a:r>
              <a:endParaRPr lang="en-GB" altLang="en-US" sz="1200" b="1" dirty="0"/>
            </a:p>
            <a:p>
              <a:pPr algn="ctr">
                <a:spcAft>
                  <a:spcPts val="1000"/>
                </a:spcAft>
              </a:pPr>
              <a:endParaRPr lang="en-GB" altLang="en-US" sz="1200" dirty="0">
                <a:latin typeface="Arial"/>
                <a:cs typeface="Arial"/>
              </a:endParaRPr>
            </a:p>
            <a:p>
              <a:pPr algn="ctr">
                <a:spcAft>
                  <a:spcPts val="1000"/>
                </a:spcAft>
              </a:pPr>
              <a:r>
                <a:rPr lang="en-GB" altLang="en-US" sz="1200" dirty="0">
                  <a:latin typeface="Arial"/>
                  <a:cs typeface="Arial"/>
                </a:rPr>
                <a:t>All team members</a:t>
              </a:r>
              <a:endParaRPr lang="en-US" altLang="en-US" sz="1200" dirty="0">
                <a:latin typeface="Arial"/>
                <a:cs typeface="Arial"/>
              </a:endParaRPr>
            </a:p>
          </p:txBody>
        </p:sp>
        <p:sp>
          <p:nvSpPr>
            <p:cNvPr id="12302" name="Rectangle 16"/>
            <p:cNvSpPr>
              <a:spLocks noChangeArrowheads="1"/>
            </p:cNvSpPr>
            <p:nvPr/>
          </p:nvSpPr>
          <p:spPr bwMode="auto">
            <a:xfrm>
              <a:off x="999939" y="4221171"/>
              <a:ext cx="2240108" cy="1085874"/>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lIns="91440" tIns="45720" rIns="91440" bIns="4572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0"/>
                </a:spcAft>
              </a:pPr>
              <a:r>
                <a:rPr lang="en-GB" altLang="en-US" sz="1200" b="1">
                  <a:latin typeface="Arial"/>
                  <a:cs typeface="Arial"/>
                </a:rPr>
                <a:t>Advocacy &amp; Participation Workers</a:t>
              </a:r>
              <a:endParaRPr lang="en-US"/>
            </a:p>
            <a:p>
              <a:pPr algn="ctr"/>
              <a:endParaRPr lang="en-GB" altLang="en-US" sz="1200" b="1">
                <a:latin typeface="Arial"/>
                <a:cs typeface="Arial"/>
              </a:endParaRPr>
            </a:p>
            <a:p>
              <a:pPr algn="ctr"/>
              <a:r>
                <a:rPr lang="en-GB" altLang="en-US" sz="1200">
                  <a:latin typeface="Arial"/>
                  <a:cs typeface="Arial"/>
                </a:rPr>
                <a:t>Jane Shipley | Rae Matthews</a:t>
              </a:r>
            </a:p>
            <a:p>
              <a:pPr algn="ctr"/>
              <a:r>
                <a:rPr lang="en-GB" altLang="en-US" sz="1200">
                  <a:latin typeface="Arial"/>
                  <a:cs typeface="Arial"/>
                </a:rPr>
                <a:t>Julie Farrell | Phil Hudson </a:t>
              </a:r>
              <a:endParaRPr lang="en-GB" altLang="en-US" sz="1200"/>
            </a:p>
            <a:p>
              <a:pPr algn="ctr"/>
              <a:r>
                <a:rPr lang="en-GB" altLang="en-US" sz="1200">
                  <a:latin typeface="Arial"/>
                  <a:cs typeface="Arial"/>
                </a:rPr>
                <a:t>Aaron Freestone </a:t>
              </a:r>
              <a:endParaRPr lang="en-GB" altLang="en-US" sz="1200"/>
            </a:p>
            <a:p>
              <a:pPr algn="ctr" eaLnBrk="1" hangingPunct="1">
                <a:spcAft>
                  <a:spcPts val="0"/>
                </a:spcAft>
              </a:pPr>
              <a:endParaRPr lang="en-GB" altLang="en-US" sz="1200" b="1">
                <a:latin typeface="Calibri" panose="020F0502020204030204" pitchFamily="34" charset="0"/>
              </a:endParaRPr>
            </a:p>
            <a:p>
              <a:pPr algn="ctr" eaLnBrk="1" hangingPunct="1">
                <a:spcAft>
                  <a:spcPts val="1000"/>
                </a:spcAft>
              </a:pPr>
              <a:endParaRPr lang="en-GB" altLang="en-US" sz="900">
                <a:latin typeface="Calibri" panose="020F0502020204030204" pitchFamily="34" charset="0"/>
              </a:endParaRPr>
            </a:p>
            <a:p>
              <a:pPr algn="ctr" eaLnBrk="1" hangingPunct="1">
                <a:spcAft>
                  <a:spcPts val="1000"/>
                </a:spcAft>
              </a:pPr>
              <a:endParaRPr lang="en-US" altLang="en-US"/>
            </a:p>
          </p:txBody>
        </p:sp>
        <p:sp>
          <p:nvSpPr>
            <p:cNvPr id="12303" name="Rectangle 17"/>
            <p:cNvSpPr>
              <a:spLocks noChangeArrowheads="1"/>
            </p:cNvSpPr>
            <p:nvPr/>
          </p:nvSpPr>
          <p:spPr bwMode="auto">
            <a:xfrm>
              <a:off x="6272269" y="4184671"/>
              <a:ext cx="2062160" cy="1122374"/>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lIns="91440" tIns="45720" rIns="91440" bIns="4572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GB" altLang="en-US" sz="1200" b="1"/>
                <a:t>Administration &amp; Participation Worker </a:t>
              </a:r>
            </a:p>
            <a:p>
              <a:pPr algn="ctr" eaLnBrk="1" hangingPunct="1">
                <a:spcAft>
                  <a:spcPts val="1000"/>
                </a:spcAft>
              </a:pPr>
              <a:r>
                <a:rPr lang="en-GB" altLang="en-US" sz="1200">
                  <a:latin typeface="Arial"/>
                  <a:cs typeface="Arial"/>
                </a:rPr>
                <a:t>Renee Parnell</a:t>
              </a:r>
              <a:endParaRPr lang="en-US" altLang="en-US" sz="1200">
                <a:latin typeface="Arial"/>
                <a:cs typeface="Arial"/>
              </a:endParaRPr>
            </a:p>
          </p:txBody>
        </p:sp>
        <p:sp>
          <p:nvSpPr>
            <p:cNvPr id="12304" name="Rectangle 18"/>
            <p:cNvSpPr>
              <a:spLocks noChangeArrowheads="1"/>
            </p:cNvSpPr>
            <p:nvPr/>
          </p:nvSpPr>
          <p:spPr bwMode="auto">
            <a:xfrm>
              <a:off x="971550" y="5718177"/>
              <a:ext cx="7591425" cy="519111"/>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600"/>
                </a:spcBef>
                <a:spcAft>
                  <a:spcPts val="1000"/>
                </a:spcAft>
              </a:pPr>
              <a:r>
                <a:rPr lang="en-GB" altLang="en-US" sz="1200" b="1"/>
                <a:t>Advocacy Partners, Participants and Volunteers</a:t>
              </a:r>
              <a:endParaRPr lang="en-US" altLang="en-US"/>
            </a:p>
          </p:txBody>
        </p:sp>
        <p:sp>
          <p:nvSpPr>
            <p:cNvPr id="12305" name="Rectangle 19"/>
            <p:cNvSpPr>
              <a:spLocks noChangeArrowheads="1"/>
            </p:cNvSpPr>
            <p:nvPr/>
          </p:nvSpPr>
          <p:spPr bwMode="auto">
            <a:xfrm>
              <a:off x="1619692" y="2997154"/>
              <a:ext cx="3146019" cy="663590"/>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0"/>
                </a:spcAft>
              </a:pPr>
              <a:r>
                <a:rPr lang="en-GB" altLang="en-US" sz="1200" b="1"/>
                <a:t>Service Managers</a:t>
              </a:r>
            </a:p>
            <a:p>
              <a:pPr algn="ctr" eaLnBrk="1" hangingPunct="1">
                <a:spcAft>
                  <a:spcPts val="0"/>
                </a:spcAft>
              </a:pPr>
              <a:r>
                <a:rPr lang="en-GB" altLang="en-US" sz="1200"/>
                <a:t>Operations - James Boulter </a:t>
              </a:r>
            </a:p>
            <a:p>
              <a:pPr algn="ctr" eaLnBrk="1" hangingPunct="1">
                <a:spcAft>
                  <a:spcPts val="0"/>
                </a:spcAft>
              </a:pPr>
              <a:r>
                <a:rPr lang="en-GB" altLang="en-US" sz="1200"/>
                <a:t>Business &amp; Development -  Serena Bostock </a:t>
              </a:r>
            </a:p>
            <a:p>
              <a:pPr algn="ctr" eaLnBrk="1" hangingPunct="1">
                <a:spcAft>
                  <a:spcPts val="0"/>
                </a:spcAft>
              </a:pPr>
              <a:endParaRPr lang="en-GB" altLang="en-US" sz="1100" b="1">
                <a:latin typeface="Calibri" panose="020F0502020204030204" pitchFamily="34" charset="0"/>
              </a:endParaRPr>
            </a:p>
            <a:p>
              <a:pPr algn="ctr" eaLnBrk="1" hangingPunct="1">
                <a:spcAft>
                  <a:spcPts val="0"/>
                </a:spcAft>
              </a:pPr>
              <a:endParaRPr lang="en-GB" altLang="en-US" sz="1100" b="1">
                <a:latin typeface="Calibri" panose="020F0502020204030204" pitchFamily="34" charset="0"/>
              </a:endParaRPr>
            </a:p>
          </p:txBody>
        </p:sp>
        <p:sp>
          <p:nvSpPr>
            <p:cNvPr id="30" name="Up-Down Arrow 20">
              <a:extLst>
                <a:ext uri="{FF2B5EF4-FFF2-40B4-BE49-F238E27FC236}">
                  <a16:creationId xmlns:a16="http://schemas.microsoft.com/office/drawing/2014/main" id="{561652C4-76DC-4F39-BBBC-5CDEB6662B92}"/>
                </a:ext>
              </a:extLst>
            </p:cNvPr>
            <p:cNvSpPr>
              <a:spLocks noChangeArrowheads="1"/>
            </p:cNvSpPr>
            <p:nvPr/>
          </p:nvSpPr>
          <p:spPr bwMode="auto">
            <a:xfrm>
              <a:off x="4781591" y="5380045"/>
              <a:ext cx="114273" cy="272989"/>
            </a:xfrm>
            <a:prstGeom prst="upDownArrow">
              <a:avLst>
                <a:gd name="adj1" fmla="val 50000"/>
                <a:gd name="adj2" fmla="val 4997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endParaRPr lang="en-GB"/>
            </a:p>
          </p:txBody>
        </p:sp>
        <p:sp>
          <p:nvSpPr>
            <p:cNvPr id="31" name="Up-Down Arrow 21">
              <a:extLst>
                <a:ext uri="{FF2B5EF4-FFF2-40B4-BE49-F238E27FC236}">
                  <a16:creationId xmlns:a16="http://schemas.microsoft.com/office/drawing/2014/main" id="{4CFA2B31-0D80-41B7-A885-E908A4D46008}"/>
                </a:ext>
              </a:extLst>
            </p:cNvPr>
            <p:cNvSpPr>
              <a:spLocks noChangeArrowheads="1"/>
            </p:cNvSpPr>
            <p:nvPr/>
          </p:nvSpPr>
          <p:spPr bwMode="auto">
            <a:xfrm>
              <a:off x="4572032" y="2636844"/>
              <a:ext cx="114273" cy="272989"/>
            </a:xfrm>
            <a:prstGeom prst="upDownArrow">
              <a:avLst>
                <a:gd name="adj1" fmla="val 50000"/>
                <a:gd name="adj2" fmla="val 4997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endParaRPr lang="en-GB"/>
            </a:p>
          </p:txBody>
        </p:sp>
        <p:sp>
          <p:nvSpPr>
            <p:cNvPr id="25600" name="Up-Down Arrow 22">
              <a:extLst>
                <a:ext uri="{FF2B5EF4-FFF2-40B4-BE49-F238E27FC236}">
                  <a16:creationId xmlns:a16="http://schemas.microsoft.com/office/drawing/2014/main" id="{4C4CDA10-64BF-4CDD-B200-738280A57F40}"/>
                </a:ext>
              </a:extLst>
            </p:cNvPr>
            <p:cNvSpPr>
              <a:spLocks noChangeArrowheads="1"/>
            </p:cNvSpPr>
            <p:nvPr/>
          </p:nvSpPr>
          <p:spPr bwMode="auto">
            <a:xfrm>
              <a:off x="7329500" y="5380045"/>
              <a:ext cx="114273" cy="272989"/>
            </a:xfrm>
            <a:prstGeom prst="upDownArrow">
              <a:avLst>
                <a:gd name="adj1" fmla="val 50000"/>
                <a:gd name="adj2" fmla="val 4997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endParaRPr lang="en-GB"/>
            </a:p>
          </p:txBody>
        </p:sp>
        <p:sp>
          <p:nvSpPr>
            <p:cNvPr id="25601" name="Up-Down Arrow 23">
              <a:extLst>
                <a:ext uri="{FF2B5EF4-FFF2-40B4-BE49-F238E27FC236}">
                  <a16:creationId xmlns:a16="http://schemas.microsoft.com/office/drawing/2014/main" id="{143C1FCC-F0C7-4AF2-ACF5-52E098352891}"/>
                </a:ext>
              </a:extLst>
            </p:cNvPr>
            <p:cNvSpPr>
              <a:spLocks noChangeArrowheads="1"/>
            </p:cNvSpPr>
            <p:nvPr/>
          </p:nvSpPr>
          <p:spPr bwMode="auto">
            <a:xfrm>
              <a:off x="2017675" y="5380045"/>
              <a:ext cx="114273" cy="272989"/>
            </a:xfrm>
            <a:prstGeom prst="upDownArrow">
              <a:avLst>
                <a:gd name="adj1" fmla="val 50000"/>
                <a:gd name="adj2" fmla="val 50029"/>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endParaRPr lang="en-GB"/>
            </a:p>
          </p:txBody>
        </p:sp>
        <p:sp>
          <p:nvSpPr>
            <p:cNvPr id="25605" name="Rectangle 26">
              <a:extLst>
                <a:ext uri="{FF2B5EF4-FFF2-40B4-BE49-F238E27FC236}">
                  <a16:creationId xmlns:a16="http://schemas.microsoft.com/office/drawing/2014/main" id="{D01745FB-ECA5-49A0-9918-FF87822438E2}"/>
                </a:ext>
              </a:extLst>
            </p:cNvPr>
            <p:cNvSpPr>
              <a:spLocks noChangeArrowheads="1"/>
            </p:cNvSpPr>
            <p:nvPr/>
          </p:nvSpPr>
          <p:spPr bwMode="auto">
            <a:xfrm>
              <a:off x="2222459" y="3906866"/>
              <a:ext cx="5322929" cy="5867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endParaRPr lang="en-GB"/>
            </a:p>
          </p:txBody>
        </p:sp>
        <p:sp>
          <p:nvSpPr>
            <p:cNvPr id="41" name="Rectangle 19">
              <a:extLst>
                <a:ext uri="{FF2B5EF4-FFF2-40B4-BE49-F238E27FC236}">
                  <a16:creationId xmlns:a16="http://schemas.microsoft.com/office/drawing/2014/main" id="{C3B01AB7-118E-4335-B6E4-955B63B092AA}"/>
                </a:ext>
              </a:extLst>
            </p:cNvPr>
            <p:cNvSpPr>
              <a:spLocks noChangeArrowheads="1"/>
            </p:cNvSpPr>
            <p:nvPr/>
          </p:nvSpPr>
          <p:spPr bwMode="auto">
            <a:xfrm>
              <a:off x="5219700" y="2997200"/>
              <a:ext cx="3003550" cy="566738"/>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a:lstStyle/>
            <a:p>
              <a:pPr algn="ctr" eaLnBrk="1" fontAlgn="auto" hangingPunct="1">
                <a:spcBef>
                  <a:spcPts val="0"/>
                </a:spcBef>
                <a:spcAft>
                  <a:spcPts val="1000"/>
                </a:spcAft>
                <a:defRPr/>
              </a:pPr>
              <a:r>
                <a:rPr lang="en-US" sz="1200" b="1">
                  <a:latin typeface="Arial" panose="020B0604020202020204" pitchFamily="34" charset="0"/>
                  <a:cs typeface="Arial" panose="020B0604020202020204" pitchFamily="34" charset="0"/>
                </a:rPr>
                <a:t>SEA Steering Group</a:t>
              </a:r>
            </a:p>
          </p:txBody>
        </p:sp>
        <p:sp>
          <p:nvSpPr>
            <p:cNvPr id="59" name="Up-Down Arrow 21">
              <a:extLst>
                <a:ext uri="{FF2B5EF4-FFF2-40B4-BE49-F238E27FC236}">
                  <a16:creationId xmlns:a16="http://schemas.microsoft.com/office/drawing/2014/main" id="{2E642574-0957-4DE8-8BC5-AA0CDC9FFCC3}"/>
                </a:ext>
              </a:extLst>
            </p:cNvPr>
            <p:cNvSpPr>
              <a:spLocks noChangeArrowheads="1"/>
            </p:cNvSpPr>
            <p:nvPr/>
          </p:nvSpPr>
          <p:spPr bwMode="auto">
            <a:xfrm>
              <a:off x="5364163" y="2636838"/>
              <a:ext cx="114300" cy="273050"/>
            </a:xfrm>
            <a:prstGeom prst="upDownArrow">
              <a:avLst>
                <a:gd name="adj1" fmla="val 50000"/>
                <a:gd name="adj2" fmla="val 4997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endParaRPr lang="en-GB"/>
            </a:p>
          </p:txBody>
        </p:sp>
        <p:sp>
          <p:nvSpPr>
            <p:cNvPr id="62" name="Up-Down Arrow 23">
              <a:extLst>
                <a:ext uri="{FF2B5EF4-FFF2-40B4-BE49-F238E27FC236}">
                  <a16:creationId xmlns:a16="http://schemas.microsoft.com/office/drawing/2014/main" id="{B6991651-E155-47EF-BF86-15F8BC6309B3}"/>
                </a:ext>
              </a:extLst>
            </p:cNvPr>
            <p:cNvSpPr>
              <a:spLocks noChangeArrowheads="1"/>
            </p:cNvSpPr>
            <p:nvPr/>
          </p:nvSpPr>
          <p:spPr bwMode="auto">
            <a:xfrm>
              <a:off x="2195513" y="3789363"/>
              <a:ext cx="114300" cy="273050"/>
            </a:xfrm>
            <a:prstGeom prst="upDownArrow">
              <a:avLst>
                <a:gd name="adj1" fmla="val 50000"/>
                <a:gd name="adj2" fmla="val 50029"/>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endParaRPr lang="en-GB"/>
            </a:p>
          </p:txBody>
        </p:sp>
        <p:sp>
          <p:nvSpPr>
            <p:cNvPr id="63" name="Up-Down Arrow 23">
              <a:extLst>
                <a:ext uri="{FF2B5EF4-FFF2-40B4-BE49-F238E27FC236}">
                  <a16:creationId xmlns:a16="http://schemas.microsoft.com/office/drawing/2014/main" id="{E1F83D21-FD15-4EFA-9B44-9F284A32C3B1}"/>
                </a:ext>
              </a:extLst>
            </p:cNvPr>
            <p:cNvSpPr>
              <a:spLocks noChangeArrowheads="1"/>
            </p:cNvSpPr>
            <p:nvPr/>
          </p:nvSpPr>
          <p:spPr bwMode="auto">
            <a:xfrm>
              <a:off x="4932363" y="3789363"/>
              <a:ext cx="112712" cy="273050"/>
            </a:xfrm>
            <a:prstGeom prst="upDownArrow">
              <a:avLst>
                <a:gd name="adj1" fmla="val 50000"/>
                <a:gd name="adj2" fmla="val 50029"/>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endParaRPr lang="en-GB"/>
            </a:p>
          </p:txBody>
        </p:sp>
        <p:sp>
          <p:nvSpPr>
            <p:cNvPr id="64" name="Up-Down Arrow 23">
              <a:extLst>
                <a:ext uri="{FF2B5EF4-FFF2-40B4-BE49-F238E27FC236}">
                  <a16:creationId xmlns:a16="http://schemas.microsoft.com/office/drawing/2014/main" id="{FB99BFB0-5E3A-4BE9-A464-AE3410B160DE}"/>
                </a:ext>
              </a:extLst>
            </p:cNvPr>
            <p:cNvSpPr>
              <a:spLocks noChangeArrowheads="1"/>
            </p:cNvSpPr>
            <p:nvPr/>
          </p:nvSpPr>
          <p:spPr bwMode="auto">
            <a:xfrm>
              <a:off x="7524750" y="3789363"/>
              <a:ext cx="112713" cy="273050"/>
            </a:xfrm>
            <a:prstGeom prst="upDownArrow">
              <a:avLst>
                <a:gd name="adj1" fmla="val 50000"/>
                <a:gd name="adj2" fmla="val 50029"/>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endParaRPr lang="en-GB"/>
            </a:p>
          </p:txBody>
        </p:sp>
        <p:sp>
          <p:nvSpPr>
            <p:cNvPr id="66" name="Up-Down Arrow 65">
              <a:extLst>
                <a:ext uri="{FF2B5EF4-FFF2-40B4-BE49-F238E27FC236}">
                  <a16:creationId xmlns:a16="http://schemas.microsoft.com/office/drawing/2014/main" id="{3E04D910-9C82-4398-89AD-C2638F373799}"/>
                </a:ext>
              </a:extLst>
            </p:cNvPr>
            <p:cNvSpPr/>
            <p:nvPr/>
          </p:nvSpPr>
          <p:spPr>
            <a:xfrm>
              <a:off x="3348038" y="3789363"/>
              <a:ext cx="144462" cy="1800225"/>
            </a:xfrm>
            <a:prstGeom prst="upDown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GB"/>
            </a:p>
          </p:txBody>
        </p:sp>
        <p:sp>
          <p:nvSpPr>
            <p:cNvPr id="67" name="Up-Down Arrow 66">
              <a:extLst>
                <a:ext uri="{FF2B5EF4-FFF2-40B4-BE49-F238E27FC236}">
                  <a16:creationId xmlns:a16="http://schemas.microsoft.com/office/drawing/2014/main" id="{D37AB937-183D-46D7-9D73-AF92425CFFFC}"/>
                </a:ext>
              </a:extLst>
            </p:cNvPr>
            <p:cNvSpPr/>
            <p:nvPr/>
          </p:nvSpPr>
          <p:spPr>
            <a:xfrm>
              <a:off x="6011863" y="3789363"/>
              <a:ext cx="144462" cy="1800225"/>
            </a:xfrm>
            <a:prstGeom prst="upDown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GB"/>
            </a:p>
          </p:txBody>
        </p:sp>
        <p:sp>
          <p:nvSpPr>
            <p:cNvPr id="68" name="Left-Right Arrow 67">
              <a:extLst>
                <a:ext uri="{FF2B5EF4-FFF2-40B4-BE49-F238E27FC236}">
                  <a16:creationId xmlns:a16="http://schemas.microsoft.com/office/drawing/2014/main" id="{02333E37-2183-4480-A530-61FCB56D1CEB}"/>
                </a:ext>
              </a:extLst>
            </p:cNvPr>
            <p:cNvSpPr/>
            <p:nvPr/>
          </p:nvSpPr>
          <p:spPr>
            <a:xfrm>
              <a:off x="4859338" y="3213100"/>
              <a:ext cx="288925" cy="144463"/>
            </a:xfrm>
            <a:prstGeom prst="lef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GB"/>
            </a:p>
          </p:txBody>
        </p:sp>
      </p:grpSp>
      <p:pic>
        <p:nvPicPr>
          <p:cNvPr id="23" name="Picture 1" descr="New SEA logo No Shadow.png">
            <a:extLst>
              <a:ext uri="{FF2B5EF4-FFF2-40B4-BE49-F238E27FC236}">
                <a16:creationId xmlns:a16="http://schemas.microsoft.com/office/drawing/2014/main" id="{7AFE4E8C-82E3-4D2E-8CD4-4036689E1D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12458"/>
            <a:ext cx="14859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DFD4-08B5-4F0F-9415-E6899413624F}"/>
              </a:ext>
            </a:extLst>
          </p:cNvPr>
          <p:cNvSpPr>
            <a:spLocks noGrp="1"/>
          </p:cNvSpPr>
          <p:nvPr>
            <p:ph type="title"/>
          </p:nvPr>
        </p:nvSpPr>
        <p:spPr>
          <a:xfrm>
            <a:off x="237067" y="-657578"/>
            <a:ext cx="6096000" cy="2565400"/>
          </a:xfrm>
        </p:spPr>
        <p:txBody>
          <a:bodyPr/>
          <a:lstStyle/>
          <a:p>
            <a:r>
              <a:rPr lang="en-GB" dirty="0"/>
              <a:t>What is Advocacy?</a:t>
            </a:r>
          </a:p>
        </p:txBody>
      </p:sp>
      <p:sp>
        <p:nvSpPr>
          <p:cNvPr id="3" name="Text Placeholder 2">
            <a:extLst>
              <a:ext uri="{FF2B5EF4-FFF2-40B4-BE49-F238E27FC236}">
                <a16:creationId xmlns:a16="http://schemas.microsoft.com/office/drawing/2014/main" id="{44E79521-3C76-454C-AF91-5BAAA16989E2}"/>
              </a:ext>
            </a:extLst>
          </p:cNvPr>
          <p:cNvSpPr>
            <a:spLocks noGrp="1"/>
          </p:cNvSpPr>
          <p:nvPr>
            <p:ph type="body" idx="1"/>
          </p:nvPr>
        </p:nvSpPr>
        <p:spPr>
          <a:xfrm>
            <a:off x="406399" y="1221118"/>
            <a:ext cx="7721602" cy="5078081"/>
          </a:xfrm>
        </p:spPr>
        <p:txBody>
          <a:bodyPr>
            <a:normAutofit/>
          </a:bodyPr>
          <a:lstStyle/>
          <a:p>
            <a:pPr marL="285750" indent="-285750" fontAlgn="base">
              <a:lnSpc>
                <a:spcPct val="110000"/>
              </a:lnSpc>
              <a:buFont typeface="Wingdings" panose="05000000000000000000" pitchFamily="2" charset="2"/>
              <a:buChar char="§"/>
            </a:pPr>
            <a:r>
              <a:rPr lang="en-GB" b="0" i="0" u="none" strike="noStrike" dirty="0">
                <a:solidFill>
                  <a:srgbClr val="000000"/>
                </a:solidFill>
                <a:effectLst/>
                <a:latin typeface="Calibri" panose="020F0502020204030204" pitchFamily="34" charset="0"/>
              </a:rPr>
              <a:t> Advocacy is working alongside people to ensure their voices are heard        and responded to in an appropriate and timely manner.</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285750" indent="-285750" fontAlgn="base">
              <a:lnSpc>
                <a:spcPct val="110000"/>
              </a:lnSpc>
              <a:buFont typeface="Wingdings" panose="05000000000000000000" pitchFamily="2" charset="2"/>
              <a:buChar char="§"/>
            </a:pPr>
            <a:r>
              <a:rPr lang="en-GB" b="0" i="0" u="none" strike="noStrike" dirty="0">
                <a:solidFill>
                  <a:srgbClr val="000000"/>
                </a:solidFill>
                <a:effectLst/>
                <a:latin typeface="Calibri" panose="020F0502020204030204" pitchFamily="34" charset="0"/>
              </a:rPr>
              <a:t>Advocacy is ensuring that individuals /groups of people have a voice into          </a:t>
            </a:r>
            <a:r>
              <a:rPr lang="en-GB" dirty="0">
                <a:solidFill>
                  <a:srgbClr val="000000"/>
                </a:solidFill>
                <a:latin typeface="Calibri" panose="020F0502020204030204" pitchFamily="34" charset="0"/>
              </a:rPr>
              <a:t>                                                                              </a:t>
            </a:r>
            <a:r>
              <a:rPr lang="en-GB" b="0" i="0" u="none" strike="noStrike" dirty="0">
                <a:solidFill>
                  <a:srgbClr val="000000"/>
                </a:solidFill>
                <a:effectLst/>
                <a:latin typeface="Calibri" panose="020F0502020204030204" pitchFamily="34" charset="0"/>
              </a:rPr>
              <a:t>the decisions that affect them.</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285750" indent="-285750" fontAlgn="base">
              <a:lnSpc>
                <a:spcPct val="110000"/>
              </a:lnSpc>
              <a:buFont typeface="Wingdings" panose="05000000000000000000" pitchFamily="2" charset="2"/>
              <a:buChar char="§"/>
            </a:pPr>
            <a:r>
              <a:rPr lang="en-GB" b="0" i="0" u="none" strike="noStrike" dirty="0">
                <a:solidFill>
                  <a:srgbClr val="000000"/>
                </a:solidFill>
                <a:effectLst/>
                <a:latin typeface="Calibri" panose="020F0502020204030204" pitchFamily="34" charset="0"/>
              </a:rPr>
              <a:t>Advocacy is promoting choices to people and enabling them to consider </a:t>
            </a:r>
          </a:p>
          <a:p>
            <a:pPr fontAlgn="base">
              <a:lnSpc>
                <a:spcPct val="110000"/>
              </a:lnSpc>
            </a:pPr>
            <a:r>
              <a:rPr lang="en-GB" dirty="0">
                <a:solidFill>
                  <a:srgbClr val="000000"/>
                </a:solidFill>
                <a:latin typeface="Calibri" panose="020F0502020204030204" pitchFamily="34" charset="0"/>
              </a:rPr>
              <a:t>     </a:t>
            </a:r>
            <a:r>
              <a:rPr lang="en-GB" b="0" i="0" u="none" strike="noStrike" dirty="0">
                <a:solidFill>
                  <a:srgbClr val="000000"/>
                </a:solidFill>
                <a:effectLst/>
                <a:latin typeface="Calibri" panose="020F0502020204030204" pitchFamily="34" charset="0"/>
              </a:rPr>
              <a:t>all options before choosing a particular course of action.</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285750" indent="-285750" fontAlgn="base">
              <a:lnSpc>
                <a:spcPct val="110000"/>
              </a:lnSpc>
              <a:buFont typeface="Wingdings" panose="05000000000000000000" pitchFamily="2" charset="2"/>
              <a:buChar char="§"/>
            </a:pPr>
            <a:r>
              <a:rPr lang="en-GB" b="0" i="0" u="none" strike="noStrike" dirty="0">
                <a:solidFill>
                  <a:srgbClr val="000000"/>
                </a:solidFill>
                <a:effectLst/>
                <a:latin typeface="Calibri" panose="020F0502020204030204" pitchFamily="34" charset="0"/>
              </a:rPr>
              <a:t>Advocacy is about redressing the ‘power’ balance.</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285750" indent="-285750" fontAlgn="base">
              <a:lnSpc>
                <a:spcPct val="110000"/>
              </a:lnSpc>
              <a:buFont typeface="Wingdings" panose="05000000000000000000" pitchFamily="2" charset="2"/>
              <a:buChar char="§"/>
            </a:pPr>
            <a:r>
              <a:rPr lang="en-GB" b="0" i="0" u="none" strike="noStrike" dirty="0">
                <a:solidFill>
                  <a:srgbClr val="000000"/>
                </a:solidFill>
                <a:effectLst/>
                <a:latin typeface="Calibri" panose="020F0502020204030204" pitchFamily="34" charset="0"/>
              </a:rPr>
              <a:t>Advocacy supports people to allow them to self advocate where appropriate.</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285750" indent="-285750" fontAlgn="base">
              <a:lnSpc>
                <a:spcPct val="110000"/>
              </a:lnSpc>
              <a:buFont typeface="Wingdings" panose="05000000000000000000" pitchFamily="2" charset="2"/>
              <a:buChar char="§"/>
            </a:pPr>
            <a:r>
              <a:rPr lang="en-GB" b="0" i="0" u="none" strike="noStrike" dirty="0">
                <a:solidFill>
                  <a:srgbClr val="000000"/>
                </a:solidFill>
                <a:effectLst/>
                <a:latin typeface="Calibri" panose="020F0502020204030204" pitchFamily="34" charset="0"/>
              </a:rPr>
              <a:t>Advocacy ensures that people are at the centre of any decisions.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285750" indent="-285750" fontAlgn="base">
              <a:lnSpc>
                <a:spcPct val="110000"/>
              </a:lnSpc>
              <a:buFont typeface="Wingdings" panose="05000000000000000000" pitchFamily="2" charset="2"/>
              <a:buChar char="§"/>
            </a:pPr>
            <a:r>
              <a:rPr lang="en-GB" b="0" i="0" u="none" strike="noStrike" dirty="0">
                <a:solidFill>
                  <a:srgbClr val="000000"/>
                </a:solidFill>
                <a:effectLst/>
                <a:latin typeface="Calibri" panose="020F0502020204030204" pitchFamily="34" charset="0"/>
              </a:rPr>
              <a:t>Advocacy is information.</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285750" indent="-285750" fontAlgn="base">
              <a:lnSpc>
                <a:spcPct val="110000"/>
              </a:lnSpc>
              <a:buFont typeface="Wingdings" panose="05000000000000000000" pitchFamily="2" charset="2"/>
              <a:buChar char="§"/>
            </a:pPr>
            <a:r>
              <a:rPr lang="en-GB" b="0" i="0" u="none" strike="noStrike" dirty="0">
                <a:solidFill>
                  <a:srgbClr val="000000"/>
                </a:solidFill>
                <a:effectLst/>
                <a:latin typeface="Calibri" panose="020F0502020204030204" pitchFamily="34" charset="0"/>
              </a:rPr>
              <a:t>Advocacy is working in partnership.</a:t>
            </a:r>
            <a:endParaRPr lang="en-US" b="0" i="0" dirty="0">
              <a:solidFill>
                <a:srgbClr val="000000"/>
              </a:solidFill>
              <a:effectLst/>
              <a:latin typeface="Arial" panose="020B0604020202020204" pitchFamily="34" charset="0"/>
            </a:endParaRPr>
          </a:p>
          <a:p>
            <a:r>
              <a:rPr lang="en-GB" b="0" i="0" dirty="0">
                <a:solidFill>
                  <a:srgbClr val="000000"/>
                </a:solidFill>
                <a:effectLst/>
                <a:latin typeface="Times New Roman" panose="02020603050405020304" pitchFamily="18" charset="0"/>
              </a:rPr>
              <a:t> </a:t>
            </a:r>
            <a:endParaRPr lang="en-GB" dirty="0"/>
          </a:p>
        </p:txBody>
      </p:sp>
    </p:spTree>
    <p:extLst>
      <p:ext uri="{BB962C8B-B14F-4D97-AF65-F5344CB8AC3E}">
        <p14:creationId xmlns:p14="http://schemas.microsoft.com/office/powerpoint/2010/main" val="1175351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C515906A-4A19-43EE-8FF0-E27DFC078236}"/>
              </a:ext>
            </a:extLst>
          </p:cNvPr>
          <p:cNvGraphicFramePr>
            <a:graphicFrameLocks noChangeAspect="1"/>
          </p:cNvGraphicFramePr>
          <p:nvPr>
            <p:extLst>
              <p:ext uri="{D42A27DB-BD31-4B8C-83A1-F6EECF244321}">
                <p14:modId xmlns:p14="http://schemas.microsoft.com/office/powerpoint/2010/main" val="236367366"/>
              </p:ext>
            </p:extLst>
          </p:nvPr>
        </p:nvGraphicFramePr>
        <p:xfrm>
          <a:off x="98959" y="285513"/>
          <a:ext cx="9040545" cy="6428666"/>
        </p:xfrm>
        <a:graphic>
          <a:graphicData uri="http://schemas.openxmlformats.org/presentationml/2006/ole">
            <mc:AlternateContent xmlns:mc="http://schemas.openxmlformats.org/markup-compatibility/2006">
              <mc:Choice xmlns:v="urn:schemas-microsoft-com:vml" Requires="v">
                <p:oleObj spid="_x0000_s17566" name="Document" r:id="rId4" imgW="10176177" imgH="7242038" progId="Word.Document.12">
                  <p:link updateAutomatic="1"/>
                </p:oleObj>
              </mc:Choice>
              <mc:Fallback>
                <p:oleObj name="Document" r:id="rId4" imgW="10176177" imgH="7242038" progId="Word.Document.12">
                  <p:link updateAutomatic="1"/>
                  <p:pic>
                    <p:nvPicPr>
                      <p:cNvPr id="5" name="Object 4">
                        <a:extLst>
                          <a:ext uri="{FF2B5EF4-FFF2-40B4-BE49-F238E27FC236}">
                            <a16:creationId xmlns:a16="http://schemas.microsoft.com/office/drawing/2014/main" id="{C515906A-4A19-43EE-8FF0-E27DFC078236}"/>
                          </a:ext>
                        </a:extLst>
                      </p:cNvPr>
                      <p:cNvPicPr/>
                      <p:nvPr/>
                    </p:nvPicPr>
                    <p:blipFill>
                      <a:blip r:embed="rId5"/>
                      <a:stretch>
                        <a:fillRect/>
                      </a:stretch>
                    </p:blipFill>
                    <p:spPr>
                      <a:xfrm>
                        <a:off x="98959" y="285513"/>
                        <a:ext cx="9040545" cy="6428666"/>
                      </a:xfrm>
                      <a:prstGeom prst="rect">
                        <a:avLst/>
                      </a:prstGeom>
                    </p:spPr>
                  </p:pic>
                </p:oleObj>
              </mc:Fallback>
            </mc:AlternateContent>
          </a:graphicData>
        </a:graphic>
      </p:graphicFrame>
    </p:spTree>
    <p:extLst>
      <p:ext uri="{BB962C8B-B14F-4D97-AF65-F5344CB8AC3E}">
        <p14:creationId xmlns:p14="http://schemas.microsoft.com/office/powerpoint/2010/main" val="4080252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E5625-B9FF-45B6-ACEE-16FA7F324C08}"/>
              </a:ext>
            </a:extLst>
          </p:cNvPr>
          <p:cNvSpPr>
            <a:spLocks noGrp="1"/>
          </p:cNvSpPr>
          <p:nvPr>
            <p:ph type="title"/>
          </p:nvPr>
        </p:nvSpPr>
        <p:spPr>
          <a:xfrm>
            <a:off x="608189" y="108273"/>
            <a:ext cx="6113818" cy="1325597"/>
          </a:xfrm>
        </p:spPr>
        <p:txBody>
          <a:bodyPr vert="horz" lIns="91440" tIns="45720" rIns="91440" bIns="45720" rtlCol="0" anchor="b">
            <a:normAutofit/>
          </a:bodyPr>
          <a:lstStyle/>
          <a:p>
            <a:pPr algn="r">
              <a:lnSpc>
                <a:spcPct val="90000"/>
              </a:lnSpc>
              <a:defRPr/>
            </a:pPr>
            <a:r>
              <a:rPr lang="en-US" sz="3000" b="1" dirty="0"/>
              <a:t>Why Is Meaningful Participation Important?</a:t>
            </a:r>
          </a:p>
        </p:txBody>
      </p:sp>
      <p:pic>
        <p:nvPicPr>
          <p:cNvPr id="22532" name="Picture 1" descr="New SEA logo No Shad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6105525"/>
            <a:ext cx="14859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38356D0-74FF-4345-8739-879B2773F6FF}"/>
              </a:ext>
            </a:extLst>
          </p:cNvPr>
          <p:cNvSpPr txBox="1"/>
          <p:nvPr/>
        </p:nvSpPr>
        <p:spPr>
          <a:xfrm>
            <a:off x="529167" y="1433870"/>
            <a:ext cx="6914444" cy="5355312"/>
          </a:xfrm>
          <a:prstGeom prst="rect">
            <a:avLst/>
          </a:prstGeom>
          <a:noFill/>
        </p:spPr>
        <p:txBody>
          <a:bodyPr wrap="square" lIns="91440" tIns="45720" rIns="91440" bIns="45720" anchor="t">
            <a:spAutoFit/>
          </a:bodyPr>
          <a:lstStyle/>
          <a:p>
            <a:pPr algn="l" rtl="0" fontAlgn="base"/>
            <a:r>
              <a:rPr lang="en-GB" dirty="0">
                <a:solidFill>
                  <a:srgbClr val="000000"/>
                </a:solidFill>
                <a:latin typeface="Calibri" panose="020F0502020204030204" pitchFamily="34" charset="0"/>
              </a:rPr>
              <a:t>Services get</a:t>
            </a:r>
            <a:r>
              <a:rPr lang="en-GB" b="0" i="0" u="none" strike="noStrike" dirty="0">
                <a:solidFill>
                  <a:srgbClr val="000000"/>
                </a:solidFill>
                <a:effectLst/>
                <a:latin typeface="Calibri" panose="020F0502020204030204" pitchFamily="34" charset="0"/>
              </a:rPr>
              <a:t> a real view of what works and what doesn</a:t>
            </a:r>
            <a:r>
              <a:rPr lang="en-GB" dirty="0">
                <a:solidFill>
                  <a:srgbClr val="000000"/>
                </a:solidFill>
                <a:latin typeface="Calibri" panose="020F0502020204030204" pitchFamily="34" charset="0"/>
              </a:rPr>
              <a:t>’t.</a:t>
            </a:r>
          </a:p>
          <a:p>
            <a:pPr algn="l" rtl="0" fontAlgn="base"/>
            <a:endParaRPr lang="en-US" b="0" i="0" dirty="0">
              <a:solidFill>
                <a:srgbClr val="000000"/>
              </a:solidFill>
              <a:effectLst/>
              <a:latin typeface="Arial" panose="020B0604020202020204" pitchFamily="34" charset="0"/>
            </a:endParaRPr>
          </a:p>
          <a:p>
            <a:pPr algn="l" rtl="0" fontAlgn="base"/>
            <a:r>
              <a:rPr lang="en-GB" b="0" i="0" u="none" strike="noStrike" dirty="0">
                <a:solidFill>
                  <a:srgbClr val="000000"/>
                </a:solidFill>
                <a:effectLst/>
                <a:latin typeface="Calibri" panose="020F0502020204030204" pitchFamily="34" charset="0"/>
              </a:rPr>
              <a:t>Gives people an opportunity to influence</a:t>
            </a:r>
          </a:p>
          <a:p>
            <a:pPr algn="l" rtl="0" fontAlgn="base"/>
            <a:r>
              <a:rPr lang="en-GB" b="0" i="0" u="none" strike="noStrike" dirty="0">
                <a:solidFill>
                  <a:srgbClr val="000000"/>
                </a:solidFill>
                <a:effectLst/>
                <a:latin typeface="Calibri" panose="020F0502020204030204" pitchFamily="34" charset="0"/>
              </a:rPr>
              <a:t>how services do things.</a:t>
            </a:r>
            <a:endParaRPr lang="en-US" u="none" strike="noStrike" dirty="0">
              <a:solidFill>
                <a:srgbClr val="000000"/>
              </a:solidFill>
              <a:latin typeface="Calibri" panose="020F0502020204030204" pitchFamily="34" charset="0"/>
            </a:endParaRPr>
          </a:p>
          <a:p>
            <a:pPr algn="l" rtl="0" fontAlgn="base"/>
            <a:endParaRPr lang="en-US" b="0" i="0" dirty="0">
              <a:solidFill>
                <a:srgbClr val="000000"/>
              </a:solidFill>
              <a:effectLst/>
              <a:latin typeface="Calibri" panose="020F0502020204030204" pitchFamily="34" charset="0"/>
            </a:endParaRPr>
          </a:p>
          <a:p>
            <a:pPr algn="l" rtl="0" fontAlgn="base"/>
            <a:r>
              <a:rPr lang="en-US" u="none" strike="noStrike" dirty="0">
                <a:solidFill>
                  <a:srgbClr val="000000"/>
                </a:solidFill>
                <a:latin typeface="Calibri" panose="020F0502020204030204" pitchFamily="34" charset="0"/>
              </a:rPr>
              <a:t>Creat</a:t>
            </a:r>
            <a:r>
              <a:rPr lang="en-US" dirty="0">
                <a:solidFill>
                  <a:srgbClr val="000000"/>
                </a:solidFill>
                <a:latin typeface="Calibri" panose="020F0502020204030204" pitchFamily="34" charset="0"/>
              </a:rPr>
              <a:t>e a collaborative and co-productive way of working.</a:t>
            </a:r>
          </a:p>
          <a:p>
            <a:pPr algn="l" rtl="0" fontAlgn="base"/>
            <a:endParaRPr lang="en-US" dirty="0">
              <a:solidFill>
                <a:srgbClr val="000000"/>
              </a:solidFill>
              <a:latin typeface="Calibri" panose="020F0502020204030204" pitchFamily="34" charset="0"/>
            </a:endParaRPr>
          </a:p>
          <a:p>
            <a:pPr algn="l" rtl="0" fontAlgn="base"/>
            <a:r>
              <a:rPr lang="en-US" dirty="0">
                <a:solidFill>
                  <a:srgbClr val="000000"/>
                </a:solidFill>
                <a:latin typeface="Calibri" panose="020F0502020204030204" pitchFamily="34" charset="0"/>
              </a:rPr>
              <a:t>Improves working relationships with participants and encourages positive engagement.</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GB" dirty="0">
                <a:solidFill>
                  <a:srgbClr val="000000"/>
                </a:solidFill>
                <a:latin typeface="Calibri" panose="020F0502020204030204" pitchFamily="34" charset="0"/>
              </a:rPr>
              <a:t>Services and organisations become</a:t>
            </a:r>
            <a:r>
              <a:rPr lang="en-GB" b="0" i="0" u="none" strike="noStrike" dirty="0">
                <a:solidFill>
                  <a:srgbClr val="000000"/>
                </a:solidFill>
                <a:effectLst/>
                <a:latin typeface="Calibri" panose="020F0502020204030204" pitchFamily="34" charset="0"/>
              </a:rPr>
              <a:t> flexible and can adapt accordingly.</a:t>
            </a:r>
            <a:r>
              <a:rPr lang="en-US" b="0" i="0" dirty="0">
                <a:solidFill>
                  <a:srgbClr val="000000"/>
                </a:solidFill>
                <a:effectLst/>
                <a:latin typeface="Calibri" panose="020F0502020204030204" pitchFamily="34" charset="0"/>
              </a:rPr>
              <a:t>​</a:t>
            </a:r>
          </a:p>
          <a:p>
            <a:pPr algn="l" rtl="0" fontAlgn="base"/>
            <a:endParaRPr lang="en-US" b="0" i="0" dirty="0">
              <a:solidFill>
                <a:srgbClr val="000000"/>
              </a:solidFill>
              <a:effectLst/>
              <a:latin typeface="Arial" panose="020B0604020202020204" pitchFamily="34" charset="0"/>
            </a:endParaRPr>
          </a:p>
          <a:p>
            <a:pPr algn="l" rtl="0" fontAlgn="base"/>
            <a:r>
              <a:rPr lang="en-GB" b="0" i="0" u="none" strike="noStrike" dirty="0">
                <a:solidFill>
                  <a:srgbClr val="000000"/>
                </a:solidFill>
                <a:effectLst/>
                <a:latin typeface="Calibri" panose="020F0502020204030204" pitchFamily="34" charset="0"/>
              </a:rPr>
              <a:t>Participation is about offering a diverse array of opportunities for people to get involved</a:t>
            </a:r>
            <a:r>
              <a:rPr lang="en-US" b="0" i="0" dirty="0">
                <a:solidFill>
                  <a:srgbClr val="000000"/>
                </a:solidFill>
                <a:effectLst/>
                <a:latin typeface="Calibri" panose="020F0502020204030204" pitchFamily="34" charset="0"/>
              </a:rPr>
              <a:t>​.</a:t>
            </a:r>
          </a:p>
          <a:p>
            <a:pPr algn="l" rtl="0" fontAlgn="base"/>
            <a:endParaRPr lang="en-US" b="0" i="0" dirty="0">
              <a:solidFill>
                <a:srgbClr val="000000"/>
              </a:solidFill>
              <a:effectLst/>
              <a:latin typeface="Arial" panose="020B0604020202020204" pitchFamily="34" charset="0"/>
            </a:endParaRPr>
          </a:p>
          <a:p>
            <a:pPr algn="l" rtl="0" fontAlgn="base"/>
            <a:r>
              <a:rPr lang="en-GB" dirty="0">
                <a:solidFill>
                  <a:srgbClr val="000000"/>
                </a:solidFill>
                <a:latin typeface="Calibri"/>
                <a:cs typeface="Calibri"/>
              </a:rPr>
              <a:t>R</a:t>
            </a:r>
            <a:r>
              <a:rPr lang="en-GB" b="0" i="0" u="none" strike="noStrike" dirty="0">
                <a:solidFill>
                  <a:srgbClr val="000000"/>
                </a:solidFill>
                <a:effectLst/>
                <a:latin typeface="Calibri"/>
                <a:cs typeface="Calibri"/>
              </a:rPr>
              <a:t>ecognising people are experts in their own right.</a:t>
            </a:r>
          </a:p>
          <a:p>
            <a:pPr algn="l" rtl="0" fontAlgn="base"/>
            <a:endParaRPr lang="en-GB" dirty="0">
              <a:solidFill>
                <a:srgbClr val="000000"/>
              </a:solidFill>
              <a:latin typeface="Calibri" panose="020F0502020204030204" pitchFamily="34" charset="0"/>
            </a:endParaRPr>
          </a:p>
          <a:p>
            <a:pPr fontAlgn="base"/>
            <a:r>
              <a:rPr lang="en-GB" b="0" i="0" dirty="0">
                <a:solidFill>
                  <a:srgbClr val="000000"/>
                </a:solidFill>
                <a:effectLst/>
                <a:latin typeface="Calibri"/>
                <a:cs typeface="Calibri"/>
              </a:rPr>
              <a:t>Improves confidence, </a:t>
            </a:r>
            <a:r>
              <a:rPr lang="en-GB" dirty="0">
                <a:solidFill>
                  <a:srgbClr val="000000"/>
                </a:solidFill>
                <a:latin typeface="Calibri"/>
                <a:cs typeface="Calibri"/>
              </a:rPr>
              <a:t>self-worth </a:t>
            </a:r>
            <a:r>
              <a:rPr lang="en-GB" b="0" i="0" dirty="0">
                <a:solidFill>
                  <a:srgbClr val="000000"/>
                </a:solidFill>
                <a:effectLst/>
                <a:latin typeface="Calibri"/>
                <a:cs typeface="Calibri"/>
              </a:rPr>
              <a:t>and encourages personal development.</a:t>
            </a:r>
            <a:r>
              <a:rPr lang="en-GB" dirty="0">
                <a:solidFill>
                  <a:srgbClr val="000000"/>
                </a:solidFill>
                <a:latin typeface="Calibri"/>
                <a:cs typeface="Calibri"/>
              </a:rPr>
              <a:t> </a:t>
            </a:r>
            <a:endParaRPr lang="en-US" b="0" i="0" dirty="0">
              <a:solidFill>
                <a:srgbClr val="000000"/>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6C74D2-C37E-4357-ABEB-0B6E10C66214}"/>
              </a:ext>
            </a:extLst>
          </p:cNvPr>
          <p:cNvSpPr txBox="1"/>
          <p:nvPr/>
        </p:nvSpPr>
        <p:spPr>
          <a:xfrm>
            <a:off x="2168769" y="2473569"/>
            <a:ext cx="445476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800" dirty="0"/>
              <a:t>REAL LIVES </a:t>
            </a:r>
          </a:p>
          <a:p>
            <a:pPr algn="ctr"/>
            <a:r>
              <a:rPr lang="en-GB" sz="4800" dirty="0"/>
              <a:t>SEA video</a:t>
            </a:r>
          </a:p>
        </p:txBody>
      </p:sp>
    </p:spTree>
    <p:extLst>
      <p:ext uri="{BB962C8B-B14F-4D97-AF65-F5344CB8AC3E}">
        <p14:creationId xmlns:p14="http://schemas.microsoft.com/office/powerpoint/2010/main" val="3136086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HL - Powerpoint Template (Arial)">
  <a:themeElements>
    <a:clrScheme name="Homeless Link NEW">
      <a:dk1>
        <a:srgbClr val="000000"/>
      </a:dk1>
      <a:lt1>
        <a:srgbClr val="FFFFFF"/>
      </a:lt1>
      <a:dk2>
        <a:srgbClr val="9D3F7B"/>
      </a:dk2>
      <a:lt2>
        <a:srgbClr val="E3E3E3"/>
      </a:lt2>
      <a:accent1>
        <a:srgbClr val="3D948B"/>
      </a:accent1>
      <a:accent2>
        <a:srgbClr val="737373"/>
      </a:accent2>
      <a:accent3>
        <a:srgbClr val="D86899"/>
      </a:accent3>
      <a:accent4>
        <a:srgbClr val="6BB2CE"/>
      </a:accent4>
      <a:accent5>
        <a:srgbClr val="E5516C"/>
      </a:accent5>
      <a:accent6>
        <a:srgbClr val="ED9C33"/>
      </a:accent6>
      <a:hlink>
        <a:srgbClr val="E5516C"/>
      </a:hlink>
      <a:folHlink>
        <a:srgbClr val="D86899"/>
      </a:folHlink>
    </a:clrScheme>
    <a:fontScheme name="Office 2">
      <a:majorFont>
        <a:latin typeface="ITC Avant Garde Gothic Pro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roxima Nov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L - Powerpoint Template (Arial).potx" id="{CA05E335-9BEB-488D-BF3A-0AB6D138904B}" vid="{04C22F87-1FB7-431D-8F65-AE636CF1FC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94337f4-6e92-4eb1-b9e3-e1d83b3f5ad0">
      <UserInfo>
        <DisplayName>Renee Parnell</DisplayName>
        <AccountId>30</AccountId>
        <AccountType/>
      </UserInfo>
      <UserInfo>
        <DisplayName>Rae Matthews</DisplayName>
        <AccountId>36</AccountId>
        <AccountType/>
      </UserInfo>
      <UserInfo>
        <DisplayName>Aaron Freestone</DisplayName>
        <AccountId>59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0B9C7AB51615419ABE7528D36A1017" ma:contentTypeVersion="12" ma:contentTypeDescription="Create a new document." ma:contentTypeScope="" ma:versionID="96e98b9bca461e18232bb708bfd3b0aa">
  <xsd:schema xmlns:xsd="http://www.w3.org/2001/XMLSchema" xmlns:xs="http://www.w3.org/2001/XMLSchema" xmlns:p="http://schemas.microsoft.com/office/2006/metadata/properties" xmlns:ns2="c9bcdcbf-435d-4968-9b0d-93a35755f870" xmlns:ns3="694337f4-6e92-4eb1-b9e3-e1d83b3f5ad0" targetNamespace="http://schemas.microsoft.com/office/2006/metadata/properties" ma:root="true" ma:fieldsID="16b60893962bc1a2e1de2e85b867b151" ns2:_="" ns3:_="">
    <xsd:import namespace="c9bcdcbf-435d-4968-9b0d-93a35755f870"/>
    <xsd:import namespace="694337f4-6e92-4eb1-b9e3-e1d83b3f5ad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bcdcbf-435d-4968-9b0d-93a35755f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4337f4-6e92-4eb1-b9e3-e1d83b3f5ad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F0684B-3C95-4CFE-AB6B-56D6401185B8}">
  <ds:schemaRefs>
    <ds:schemaRef ds:uri="http://purl.org/dc/elements/1.1/"/>
    <ds:schemaRef ds:uri="http://schemas.microsoft.com/office/2006/metadata/properties"/>
    <ds:schemaRef ds:uri="c9bcdcbf-435d-4968-9b0d-93a35755f870"/>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94337f4-6e92-4eb1-b9e3-e1d83b3f5ad0"/>
    <ds:schemaRef ds:uri="http://www.w3.org/XML/1998/namespace"/>
  </ds:schemaRefs>
</ds:datastoreItem>
</file>

<file path=customXml/itemProps2.xml><?xml version="1.0" encoding="utf-8"?>
<ds:datastoreItem xmlns:ds="http://schemas.openxmlformats.org/officeDocument/2006/customXml" ds:itemID="{B705B900-359B-40D7-8E27-D973F533BFF3}">
  <ds:schemaRefs>
    <ds:schemaRef ds:uri="694337f4-6e92-4eb1-b9e3-e1d83b3f5ad0"/>
    <ds:schemaRef ds:uri="c9bcdcbf-435d-4968-9b0d-93a35755f8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637CD0-CCD1-441A-954E-2B459907AB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74</TotalTime>
  <Words>934</Words>
  <Application>Microsoft Office PowerPoint</Application>
  <PresentationFormat>On-screen Show (4:3)</PresentationFormat>
  <Paragraphs>146</Paragraphs>
  <Slides>12</Slides>
  <Notes>10</Notes>
  <HiddenSlides>0</HiddenSlides>
  <MMClips>0</MMClips>
  <ScaleCrop>false</ScaleCrop>
  <HeadingPairs>
    <vt:vector size="8" baseType="variant">
      <vt:variant>
        <vt:lpstr>Fonts Used</vt:lpstr>
      </vt:variant>
      <vt:variant>
        <vt:i4>11</vt:i4>
      </vt:variant>
      <vt:variant>
        <vt:lpstr>Theme</vt:lpstr>
      </vt:variant>
      <vt:variant>
        <vt:i4>2</vt:i4>
      </vt:variant>
      <vt:variant>
        <vt:lpstr>Links</vt:lpstr>
      </vt:variant>
      <vt:variant>
        <vt:i4>1</vt:i4>
      </vt:variant>
      <vt:variant>
        <vt:lpstr>Slide Titles</vt:lpstr>
      </vt:variant>
      <vt:variant>
        <vt:i4>12</vt:i4>
      </vt:variant>
    </vt:vector>
  </HeadingPairs>
  <TitlesOfParts>
    <vt:vector size="26" baseType="lpstr">
      <vt:lpstr>Aharoni</vt:lpstr>
      <vt:lpstr>Arial</vt:lpstr>
      <vt:lpstr>Arial Black</vt:lpstr>
      <vt:lpstr>Calibri</vt:lpstr>
      <vt:lpstr>ITC Avant Garde Gothic Pro Bold</vt:lpstr>
      <vt:lpstr>Proxima Nova</vt:lpstr>
      <vt:lpstr>Proxima Nova Bold</vt:lpstr>
      <vt:lpstr>Times New Roman</vt:lpstr>
      <vt:lpstr>Trebuchet MS</vt:lpstr>
      <vt:lpstr>Wingdings</vt:lpstr>
      <vt:lpstr>Wingdings 3</vt:lpstr>
      <vt:lpstr>Facet</vt:lpstr>
      <vt:lpstr>HL - Powerpoint Template (Arial)</vt:lpstr>
      <vt:lpstr>file:///D:\PoliciesPostersDocuments\Advocacy%20Charter%20-%20SEA's.docx</vt:lpstr>
      <vt:lpstr>Advocacy and meaningful participation</vt:lpstr>
      <vt:lpstr>  </vt:lpstr>
      <vt:lpstr>Areas we will be covering today:</vt:lpstr>
      <vt:lpstr>Who are SEA?</vt:lpstr>
      <vt:lpstr>Organisational Structure</vt:lpstr>
      <vt:lpstr>What is Advocacy?</vt:lpstr>
      <vt:lpstr>PowerPoint Presentation</vt:lpstr>
      <vt:lpstr>Why Is Meaningful Participation Important?</vt:lpstr>
      <vt:lpstr>PowerPoint Presentation</vt:lpstr>
      <vt:lpstr>A SEA Perspective Q&amp;A</vt:lpstr>
      <vt:lpstr>Thank you!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Session A Service User Perspective</dc:title>
  <dc:creator>Zoe</dc:creator>
  <cp:lastModifiedBy>Laura Millward</cp:lastModifiedBy>
  <cp:revision>179</cp:revision>
  <cp:lastPrinted>2017-09-26T17:53:30Z</cp:lastPrinted>
  <dcterms:created xsi:type="dcterms:W3CDTF">2014-01-13T12:35:22Z</dcterms:created>
  <dcterms:modified xsi:type="dcterms:W3CDTF">2021-05-05T07:38:38Z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0x010100210B9C7AB51615419ABE7528D36A1017</vt:lpwstr>
  </property>
</Properties>
</file>