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sldIdLst>
    <p:sldId id="270" r:id="rId2"/>
    <p:sldId id="2353" r:id="rId3"/>
    <p:sldId id="2356" r:id="rId4"/>
    <p:sldId id="2357" r:id="rId5"/>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9" userDrawn="1">
          <p15:clr>
            <a:srgbClr val="A4A3A4"/>
          </p15:clr>
        </p15:guide>
        <p15:guide id="2" orient="horz" pos="3906" userDrawn="1">
          <p15:clr>
            <a:srgbClr val="A4A3A4"/>
          </p15:clr>
        </p15:guide>
        <p15:guide id="3" pos="5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ED1C24"/>
    <a:srgbClr val="39B54A"/>
    <a:srgbClr val="D70B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19" autoAdjust="0"/>
    <p:restoredTop sz="93961" autoAdjust="0"/>
  </p:normalViewPr>
  <p:slideViewPr>
    <p:cSldViewPr snapToGrid="0">
      <p:cViewPr varScale="1">
        <p:scale>
          <a:sx n="112" d="100"/>
          <a:sy n="112" d="100"/>
        </p:scale>
        <p:origin x="600" y="176"/>
      </p:cViewPr>
      <p:guideLst>
        <p:guide orient="horz" pos="1139"/>
        <p:guide orient="horz" pos="3906"/>
        <p:guide pos="529"/>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2787B248-394A-450D-AEEA-DCF4FAC7F662}" type="datetimeFigureOut">
              <a:rPr lang="en-GB" smtClean="0"/>
              <a:t>10/11/2021</a:t>
            </a:fld>
            <a:endParaRPr lang="en-GB"/>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0FA066F9-353A-4FAE-883A-85F2C3D04A3C}" type="slidenum">
              <a:rPr lang="en-GB" smtClean="0"/>
              <a:t>‹#›</a:t>
            </a:fld>
            <a:endParaRPr lang="en-GB"/>
          </a:p>
        </p:txBody>
      </p:sp>
    </p:spTree>
    <p:extLst>
      <p:ext uri="{BB962C8B-B14F-4D97-AF65-F5344CB8AC3E}">
        <p14:creationId xmlns:p14="http://schemas.microsoft.com/office/powerpoint/2010/main" val="232194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northeastlondonhcp.nhs.uk/"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twitter.com/nelhc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Tree>
    <p:extLst>
      <p:ext uri="{BB962C8B-B14F-4D97-AF65-F5344CB8AC3E}">
        <p14:creationId xmlns:p14="http://schemas.microsoft.com/office/powerpoint/2010/main" val="254187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LHCP end slide">
    <p:spTree>
      <p:nvGrpSpPr>
        <p:cNvPr id="1" name=""/>
        <p:cNvGrpSpPr/>
        <p:nvPr/>
      </p:nvGrpSpPr>
      <p:grpSpPr>
        <a:xfrm>
          <a:off x="0" y="0"/>
          <a:ext cx="0" cy="0"/>
          <a:chOff x="0" y="0"/>
          <a:chExt cx="0" cy="0"/>
        </a:xfrm>
      </p:grpSpPr>
      <p:sp>
        <p:nvSpPr>
          <p:cNvPr id="9" name="Rectangle 8"/>
          <p:cNvSpPr/>
          <p:nvPr userDrawn="1"/>
        </p:nvSpPr>
        <p:spPr>
          <a:xfrm>
            <a:off x="0" y="4920735"/>
            <a:ext cx="12192000" cy="1937266"/>
          </a:xfrm>
          <a:prstGeom prst="rect">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136" y="2762480"/>
            <a:ext cx="2913544" cy="744351"/>
          </a:xfrm>
          <a:prstGeom prst="rect">
            <a:avLst/>
          </a:prstGeom>
        </p:spPr>
      </p:pic>
      <p:sp>
        <p:nvSpPr>
          <p:cNvPr id="3" name="TextBox 2"/>
          <p:cNvSpPr txBox="1"/>
          <p:nvPr userDrawn="1"/>
        </p:nvSpPr>
        <p:spPr>
          <a:xfrm>
            <a:off x="839788" y="646225"/>
            <a:ext cx="4991100" cy="769441"/>
          </a:xfrm>
          <a:prstGeom prst="rect">
            <a:avLst/>
          </a:prstGeom>
          <a:noFill/>
        </p:spPr>
        <p:txBody>
          <a:bodyPr wrap="square" rtlCol="0">
            <a:spAutoFit/>
          </a:bodyPr>
          <a:lstStyle/>
          <a:p>
            <a:r>
              <a:rPr lang="en-GB" sz="4400" b="0" i="0" kern="1200" dirty="0">
                <a:solidFill>
                  <a:schemeClr val="tx1"/>
                </a:solidFill>
                <a:latin typeface="Arial" panose="020B0604020202020204" pitchFamily="34" charset="0"/>
                <a:ea typeface="+mj-ea"/>
                <a:cs typeface="Arial" panose="020B0604020202020204" pitchFamily="34" charset="0"/>
              </a:rPr>
              <a:t>Thank</a:t>
            </a:r>
            <a:r>
              <a:rPr lang="en-GB" sz="4400" dirty="0">
                <a:latin typeface="Arial" panose="020B0604020202020204" pitchFamily="34" charset="0"/>
                <a:cs typeface="Arial" panose="020B0604020202020204" pitchFamily="34" charset="0"/>
              </a:rPr>
              <a:t> You</a:t>
            </a:r>
          </a:p>
        </p:txBody>
      </p:sp>
      <p:sp>
        <p:nvSpPr>
          <p:cNvPr id="4" name="TextBox 3"/>
          <p:cNvSpPr txBox="1"/>
          <p:nvPr userDrawn="1"/>
        </p:nvSpPr>
        <p:spPr>
          <a:xfrm>
            <a:off x="838199" y="3624183"/>
            <a:ext cx="8102601" cy="116955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North East London Health and Care Partnership is our integrated care system, which brings together NHS organisations, local authorities, community organisations and local people to ensure our residents can live healthier, happier lives.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rPr>
              <a:t>www.northeastlondonhcp.nhs.uk</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Follow us on Twitter </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ction="ppaction://hlinkfile"/>
              </a:rPr>
              <a:t>@</a:t>
            </a:r>
            <a:r>
              <a:rPr kumimoji="0" lang="en-GB" altLang="en-US" sz="14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ction="ppaction://hlinkfile"/>
              </a:rPr>
              <a:t>nelhcp</a:t>
            </a:r>
            <a:endParaRPr lang="en-GB" dirty="0"/>
          </a:p>
        </p:txBody>
      </p:sp>
      <p:sp>
        <p:nvSpPr>
          <p:cNvPr id="5" name="TextBox 4"/>
          <p:cNvSpPr txBox="1"/>
          <p:nvPr userDrawn="1"/>
        </p:nvSpPr>
        <p:spPr>
          <a:xfrm>
            <a:off x="850900" y="5116396"/>
            <a:ext cx="8089900" cy="1754326"/>
          </a:xfrm>
          <a:prstGeom prst="rect">
            <a:avLst/>
          </a:prstGeom>
          <a:noFill/>
        </p:spPr>
        <p:txBody>
          <a:bodyPr wrap="square" rtlCol="0">
            <a:spAutoFit/>
          </a:bodyPr>
          <a:lstStyle/>
          <a:p>
            <a:r>
              <a:rPr lang="en-GB" sz="1800" b="0" i="0" dirty="0">
                <a:solidFill>
                  <a:schemeClr val="bg1"/>
                </a:solidFill>
                <a:latin typeface="Arial" panose="020B0604020202020204" pitchFamily="34" charset="0"/>
                <a:cs typeface="Arial" panose="020B0604020202020204" pitchFamily="34" charset="0"/>
              </a:rPr>
              <a:t>North East London Health and Care Partnership</a:t>
            </a:r>
            <a:endParaRPr lang="en-GB" sz="1800" b="0" i="0" baseline="0" dirty="0">
              <a:solidFill>
                <a:schemeClr val="bg1"/>
              </a:solidFill>
              <a:latin typeface="Arial" panose="020B0604020202020204" pitchFamily="34" charset="0"/>
              <a:cs typeface="Arial" panose="020B0604020202020204" pitchFamily="34" charset="0"/>
            </a:endParaRPr>
          </a:p>
          <a:p>
            <a:r>
              <a:rPr lang="en-GB" sz="1800" b="0" i="0" baseline="0" dirty="0">
                <a:solidFill>
                  <a:schemeClr val="bg1"/>
                </a:solidFill>
                <a:latin typeface="Arial" panose="020B0604020202020204" pitchFamily="34" charset="0"/>
                <a:cs typeface="Arial" panose="020B0604020202020204" pitchFamily="34" charset="0"/>
              </a:rPr>
              <a:t>Citizen’s Panel</a:t>
            </a:r>
          </a:p>
          <a:p>
            <a:endParaRPr lang="en-GB" sz="1200" b="0" i="0" baseline="0" dirty="0">
              <a:solidFill>
                <a:schemeClr val="bg1"/>
              </a:solidFill>
              <a:latin typeface="Arial" panose="020B0604020202020204" pitchFamily="34" charset="0"/>
              <a:cs typeface="Arial" panose="020B0604020202020204" pitchFamily="34" charset="0"/>
            </a:endParaRPr>
          </a:p>
          <a:p>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Join our</a:t>
            </a:r>
            <a:r>
              <a:rPr lang="en-GB" sz="1400" b="0" i="0" u="none" strike="noStrike" kern="1200" baseline="0" dirty="0">
                <a:solidFill>
                  <a:schemeClr val="bg1"/>
                </a:solidFill>
                <a:effectLst/>
                <a:latin typeface="Arial" panose="020B0604020202020204" pitchFamily="34" charset="0"/>
                <a:ea typeface="+mn-ea"/>
                <a:cs typeface="Arial" panose="020B0604020202020204" pitchFamily="34" charset="0"/>
              </a:rPr>
              <a:t> </a:t>
            </a:r>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Citizen’s Panel and help us shape health services in north east London. </a:t>
            </a:r>
          </a:p>
          <a:p>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Help create services that work for you and others in your area</a:t>
            </a:r>
            <a:r>
              <a:rPr lang="en-GB" sz="1400" b="0" i="0" u="none" strike="noStrike" kern="1200" baseline="0" dirty="0">
                <a:solidFill>
                  <a:schemeClr val="bg1"/>
                </a:solidFill>
                <a:effectLst/>
                <a:latin typeface="Arial" panose="020B0604020202020204" pitchFamily="34" charset="0"/>
                <a:ea typeface="+mn-ea"/>
                <a:cs typeface="Arial" panose="020B0604020202020204" pitchFamily="34" charset="0"/>
              </a:rPr>
              <a:t> and g</a:t>
            </a:r>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et your voice heard.</a:t>
            </a:r>
          </a:p>
          <a:p>
            <a:r>
              <a:rPr lang="en-GB" sz="1400" b="0" i="0" dirty="0">
                <a:solidFill>
                  <a:schemeClr val="bg1"/>
                </a:solidFill>
                <a:latin typeface="Arial" panose="020B0604020202020204" pitchFamily="34" charset="0"/>
                <a:cs typeface="Arial" panose="020B0604020202020204" pitchFamily="34" charset="0"/>
              </a:rPr>
              <a:t>enquiries@northeastlondonhcp.nhs.uk</a:t>
            </a:r>
          </a:p>
          <a:p>
            <a:endParaRPr lang="en-GB" dirty="0"/>
          </a:p>
        </p:txBody>
      </p:sp>
    </p:spTree>
    <p:extLst>
      <p:ext uri="{BB962C8B-B14F-4D97-AF65-F5344CB8AC3E}">
        <p14:creationId xmlns:p14="http://schemas.microsoft.com/office/powerpoint/2010/main" val="2594866624"/>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39362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Tree>
    <p:extLst>
      <p:ext uri="{BB962C8B-B14F-4D97-AF65-F5344CB8AC3E}">
        <p14:creationId xmlns:p14="http://schemas.microsoft.com/office/powerpoint/2010/main" val="7253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457200" indent="-457200">
              <a:buClr>
                <a:srgbClr val="0071BC"/>
              </a:buClr>
              <a:buFont typeface="Arial" panose="020B0604020202020204" pitchFamily="34" charset="0"/>
              <a:buChar char="•"/>
              <a:defRPr/>
            </a:lvl1pPr>
            <a:lvl2pPr marL="800100" indent="-342900">
              <a:buClr>
                <a:srgbClr val="0071BC"/>
              </a:buClr>
              <a:buFont typeface="Arial" panose="020B0604020202020204" pitchFamily="34" charset="0"/>
              <a:buChar char="•"/>
              <a:defRPr/>
            </a:lvl2pPr>
            <a:lvl3pPr marL="1257300" indent="-342900">
              <a:buClr>
                <a:srgbClr val="0071BC"/>
              </a:buClr>
              <a:buFont typeface="Arial" panose="020B0604020202020204" pitchFamily="34" charset="0"/>
              <a:buChar char="•"/>
              <a:defRPr/>
            </a:lvl3pPr>
            <a:lvl4pPr marL="1657350" indent="-285750">
              <a:buClr>
                <a:srgbClr val="0071BC"/>
              </a:buClr>
              <a:buFont typeface="Arial" panose="020B0604020202020204" pitchFamily="34" charset="0"/>
              <a:buChar char="•"/>
              <a:defRPr/>
            </a:lvl4pPr>
            <a:lvl5pPr marL="2114550" indent="-285750">
              <a:buClr>
                <a:srgbClr val="0071BC"/>
              </a:buClr>
              <a:buFont typeface="Arial" panose="020B0604020202020204" pitchFamily="34" charset="0"/>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lvl1pPr marL="457200" indent="-457200">
              <a:buClr>
                <a:srgbClr val="0071BC"/>
              </a:buClr>
              <a:buFont typeface="Arial" panose="020B0604020202020204" pitchFamily="34" charset="0"/>
              <a:buChar char="•"/>
              <a:defRPr/>
            </a:lvl1pPr>
            <a:lvl2pPr marL="800100" indent="-342900">
              <a:buClr>
                <a:srgbClr val="0071BC"/>
              </a:buClr>
              <a:buFont typeface="Arial" panose="020B0604020202020204" pitchFamily="34" charset="0"/>
              <a:buChar char="•"/>
              <a:defRPr/>
            </a:lvl2pPr>
            <a:lvl3pPr marL="1257300" indent="-342900">
              <a:buClr>
                <a:srgbClr val="0071BC"/>
              </a:buClr>
              <a:buFont typeface="Arial" panose="020B0604020202020204" pitchFamily="34" charset="0"/>
              <a:buChar char="•"/>
              <a:defRPr/>
            </a:lvl3pPr>
            <a:lvl4pPr marL="1657350" indent="-285750">
              <a:buClr>
                <a:srgbClr val="0071BC"/>
              </a:buClr>
              <a:buFont typeface="Arial" panose="020B0604020202020204" pitchFamily="34" charset="0"/>
              <a:buChar char="•"/>
              <a:defRPr/>
            </a:lvl4pPr>
            <a:lvl5pPr marL="2114550" indent="-285750">
              <a:buClr>
                <a:srgbClr val="0071BC"/>
              </a:buClr>
              <a:buFont typeface="Arial" panose="020B0604020202020204" pitchFamily="34" charset="0"/>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77437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8657138"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49940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355197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343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1600" y="1257300"/>
            <a:ext cx="6172200" cy="4873625"/>
          </a:xfrm>
        </p:spPr>
        <p:txBody>
          <a:bodyPr/>
          <a:lstStyle>
            <a:lvl1pPr>
              <a:buClr>
                <a:srgbClr val="0071BC"/>
              </a:buClr>
              <a:defRPr sz="3200"/>
            </a:lvl1pPr>
            <a:lvl2pPr>
              <a:buClr>
                <a:srgbClr val="0071BC"/>
              </a:buClr>
              <a:defRPr sz="2800"/>
            </a:lvl2pPr>
            <a:lvl3pPr>
              <a:buClr>
                <a:srgbClr val="0071BC"/>
              </a:buClr>
              <a:defRPr sz="2400"/>
            </a:lvl3pPr>
            <a:lvl4pPr>
              <a:buClr>
                <a:srgbClr val="0071BC"/>
              </a:buClr>
              <a:defRPr sz="2000"/>
            </a:lvl4pPr>
            <a:lvl5pPr>
              <a:buClr>
                <a:srgbClr val="0071BC"/>
              </a:buCl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46946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p:cNvSpPr>
          <p:nvPr>
            <p:ph type="pic" idx="1"/>
          </p:nvPr>
        </p:nvSpPr>
        <p:spPr>
          <a:xfrm>
            <a:off x="5295483" y="12573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336704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6396425"/>
            <a:ext cx="12192000" cy="489284"/>
          </a:xfrm>
          <a:prstGeom prst="rect">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365125"/>
            <a:ext cx="8209547" cy="1325563"/>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pic>
        <p:nvPicPr>
          <p:cNvPr id="7" name="Picture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375393" y="374361"/>
            <a:ext cx="2516570" cy="632402"/>
          </a:xfrm>
          <a:prstGeom prst="rect">
            <a:avLst/>
          </a:prstGeom>
        </p:spPr>
      </p:pic>
    </p:spTree>
    <p:extLst>
      <p:ext uri="{BB962C8B-B14F-4D97-AF65-F5344CB8AC3E}">
        <p14:creationId xmlns:p14="http://schemas.microsoft.com/office/powerpoint/2010/main" val="3320071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17" r:id="rId10"/>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491" userDrawn="1">
          <p15:clr>
            <a:srgbClr val="F26B43"/>
          </p15:clr>
        </p15:guide>
        <p15:guide id="2" orient="horz" pos="2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084" y="3477491"/>
            <a:ext cx="9828212" cy="1288586"/>
          </a:xfrm>
        </p:spPr>
        <p:txBody>
          <a:bodyPr>
            <a:normAutofit fontScale="90000"/>
          </a:bodyPr>
          <a:lstStyle/>
          <a:p>
            <a:pPr algn="l"/>
            <a:br>
              <a:rPr lang="en-GB" b="1" dirty="0"/>
            </a:br>
            <a:br>
              <a:rPr lang="en-GB" b="1" dirty="0"/>
            </a:br>
            <a:br>
              <a:rPr lang="en-GB" b="1" dirty="0"/>
            </a:br>
            <a:br>
              <a:rPr lang="en-GB" b="1" dirty="0"/>
            </a:br>
            <a:br>
              <a:rPr lang="en-GB" b="1" dirty="0"/>
            </a:br>
            <a:br>
              <a:rPr lang="en-GB" b="1" dirty="0"/>
            </a:br>
            <a:r>
              <a:rPr lang="en-GB" b="1" dirty="0"/>
              <a:t>Integrated Care System </a:t>
            </a:r>
            <a:br>
              <a:rPr lang="en-GB" b="1" dirty="0"/>
            </a:br>
            <a:r>
              <a:rPr lang="en-GB" b="1" dirty="0"/>
              <a:t>in North East London</a:t>
            </a:r>
            <a:br>
              <a:rPr lang="en-GB" b="1" dirty="0"/>
            </a:br>
            <a:r>
              <a:rPr lang="en-GB" b="1" dirty="0"/>
              <a:t> </a:t>
            </a:r>
            <a:br>
              <a:rPr lang="en-GB" b="1" dirty="0"/>
            </a:br>
            <a:br>
              <a:rPr lang="en-GB" sz="4000" b="1" dirty="0"/>
            </a:br>
            <a:r>
              <a:rPr lang="en-GB" sz="4000" b="1" dirty="0"/>
              <a:t>Ellie Hobart </a:t>
            </a:r>
          </a:p>
        </p:txBody>
      </p:sp>
      <p:sp>
        <p:nvSpPr>
          <p:cNvPr id="3" name="Subtitle 2"/>
          <p:cNvSpPr>
            <a:spLocks noGrp="1"/>
          </p:cNvSpPr>
          <p:nvPr>
            <p:ph type="subTitle" idx="1"/>
          </p:nvPr>
        </p:nvSpPr>
        <p:spPr>
          <a:xfrm>
            <a:off x="645102" y="4539998"/>
            <a:ext cx="9828212" cy="1655762"/>
          </a:xfrm>
        </p:spPr>
        <p:txBody>
          <a:bodyPr>
            <a:noAutofit/>
          </a:bodyPr>
          <a:lstStyle/>
          <a:p>
            <a:pPr algn="l"/>
            <a:br>
              <a:rPr lang="en-GB" sz="2800" b="1" dirty="0"/>
            </a:br>
            <a:r>
              <a:rPr lang="en-GB" sz="2800" b="1" dirty="0"/>
              <a:t>11 Nov 2021</a:t>
            </a:r>
          </a:p>
          <a:p>
            <a:pPr algn="l"/>
            <a:endParaRPr lang="en-GB" sz="1800" dirty="0"/>
          </a:p>
        </p:txBody>
      </p:sp>
    </p:spTree>
    <p:extLst>
      <p:ext uri="{BB962C8B-B14F-4D97-AF65-F5344CB8AC3E}">
        <p14:creationId xmlns:p14="http://schemas.microsoft.com/office/powerpoint/2010/main" val="248804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diagram&#10;&#10;Description automatically generated">
            <a:extLst>
              <a:ext uri="{FF2B5EF4-FFF2-40B4-BE49-F238E27FC236}">
                <a16:creationId xmlns:a16="http://schemas.microsoft.com/office/drawing/2014/main" id="{DACAB466-8BF5-4B64-A5CB-9D8FBA18C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785" y="3909336"/>
            <a:ext cx="2648908" cy="2408428"/>
          </a:xfrm>
          <a:prstGeom prst="rect">
            <a:avLst/>
          </a:prstGeom>
        </p:spPr>
      </p:pic>
      <p:pic>
        <p:nvPicPr>
          <p:cNvPr id="11" name="Picture 10">
            <a:extLst>
              <a:ext uri="{FF2B5EF4-FFF2-40B4-BE49-F238E27FC236}">
                <a16:creationId xmlns:a16="http://schemas.microsoft.com/office/drawing/2014/main" id="{A79D6C47-B62B-4DF7-AD9A-314941091AA9}"/>
              </a:ext>
            </a:extLst>
          </p:cNvPr>
          <p:cNvPicPr/>
          <p:nvPr/>
        </p:nvPicPr>
        <p:blipFill>
          <a:blip r:embed="rId3">
            <a:extLst>
              <a:ext uri="{28A0092B-C50C-407E-A947-70E740481C1C}">
                <a14:useLocalDpi xmlns:a14="http://schemas.microsoft.com/office/drawing/2010/main" val="0"/>
              </a:ext>
            </a:extLst>
          </a:blip>
          <a:stretch>
            <a:fillRect/>
          </a:stretch>
        </p:blipFill>
        <p:spPr>
          <a:xfrm>
            <a:off x="7650027" y="1051704"/>
            <a:ext cx="4411345" cy="2760345"/>
          </a:xfrm>
          <a:prstGeom prst="rect">
            <a:avLst/>
          </a:prstGeom>
        </p:spPr>
      </p:pic>
      <p:sp>
        <p:nvSpPr>
          <p:cNvPr id="2" name="Title 1"/>
          <p:cNvSpPr>
            <a:spLocks noGrp="1"/>
          </p:cNvSpPr>
          <p:nvPr>
            <p:ph type="title"/>
          </p:nvPr>
        </p:nvSpPr>
        <p:spPr>
          <a:xfrm>
            <a:off x="516670" y="175541"/>
            <a:ext cx="10295021" cy="876163"/>
          </a:xfrm>
        </p:spPr>
        <p:txBody>
          <a:bodyPr>
            <a:normAutofit/>
          </a:bodyPr>
          <a:lstStyle/>
          <a:p>
            <a:r>
              <a:rPr lang="en-GB" sz="3200" dirty="0"/>
              <a:t>Background</a:t>
            </a:r>
          </a:p>
        </p:txBody>
      </p:sp>
      <p:sp>
        <p:nvSpPr>
          <p:cNvPr id="4" name="Content Placeholder 3"/>
          <p:cNvSpPr>
            <a:spLocks noGrp="1"/>
          </p:cNvSpPr>
          <p:nvPr>
            <p:ph idx="1"/>
          </p:nvPr>
        </p:nvSpPr>
        <p:spPr>
          <a:xfrm>
            <a:off x="4571865" y="4023209"/>
            <a:ext cx="6792688" cy="2294555"/>
          </a:xfrm>
          <a:ln>
            <a:solidFill>
              <a:schemeClr val="accent1"/>
            </a:solidFill>
          </a:ln>
        </p:spPr>
        <p:txBody>
          <a:bodyPr>
            <a:noAutofit/>
          </a:bodyPr>
          <a:lstStyle/>
          <a:p>
            <a:pPr marL="0" indent="0">
              <a:lnSpc>
                <a:spcPct val="100000"/>
              </a:lnSpc>
              <a:buNone/>
            </a:pPr>
            <a:r>
              <a:rPr lang="en-GB" sz="1200" b="1" dirty="0">
                <a:solidFill>
                  <a:srgbClr val="0070C0"/>
                </a:solidFill>
                <a:latin typeface="Arial" panose="020B0604020202020204" pitchFamily="34" charset="0"/>
                <a:cs typeface="Arial" panose="020B0604020202020204" pitchFamily="34" charset="0"/>
              </a:rPr>
              <a:t>North East London ICS</a:t>
            </a:r>
          </a:p>
          <a:p>
            <a:pPr marL="0" indent="0">
              <a:lnSpc>
                <a:spcPct val="100000"/>
              </a:lnSpc>
              <a:buNone/>
            </a:pPr>
            <a:r>
              <a:rPr lang="en-GB" sz="1100" dirty="0">
                <a:latin typeface="Arial" panose="020B0604020202020204" pitchFamily="34" charset="0"/>
                <a:cs typeface="Arial" panose="020B0604020202020204" pitchFamily="34" charset="0"/>
              </a:rPr>
              <a:t>NEL ICS serves a population of about 2m people, consists of 5 NHS Trusts, 8 local authorities,  49 PCNs, 276 GP practices and a myriad of other stakeholders.</a:t>
            </a:r>
          </a:p>
          <a:p>
            <a:pPr marL="0" indent="0">
              <a:lnSpc>
                <a:spcPct val="100000"/>
              </a:lnSpc>
              <a:spcBef>
                <a:spcPts val="600"/>
              </a:spcBef>
              <a:buNone/>
              <a:tabLst>
                <a:tab pos="269875" algn="l"/>
              </a:tabLst>
            </a:pPr>
            <a:r>
              <a:rPr lang="en-GB" sz="1100" dirty="0">
                <a:latin typeface="Arial" panose="020B0604020202020204" pitchFamily="34" charset="0"/>
                <a:cs typeface="Arial" panose="020B0604020202020204" pitchFamily="34" charset="0"/>
              </a:rPr>
              <a:t>We operate a federated model, where decision-making takes place as close to the patient as possible but where we come together to strategically plan, co-ordinate delivery and manage performance.</a:t>
            </a:r>
          </a:p>
          <a:p>
            <a:pPr marL="0" indent="0" defTabSz="1081088">
              <a:lnSpc>
                <a:spcPct val="100000"/>
              </a:lnSpc>
              <a:spcBef>
                <a:spcPts val="600"/>
              </a:spcBef>
              <a:buNone/>
              <a:tabLst>
                <a:tab pos="266700" algn="l"/>
              </a:tabLst>
            </a:pPr>
            <a:r>
              <a:rPr lang="en-GB" sz="1100" dirty="0">
                <a:latin typeface="Arial" panose="020B0604020202020204" pitchFamily="34" charset="0"/>
                <a:cs typeface="Arial" panose="020B0604020202020204" pitchFamily="34" charset="0"/>
              </a:rPr>
              <a:t>The building block is the borough-based partnerships where the NHS works closely with Local Authority and other partners to help people stay healthy and tackle inequalities.</a:t>
            </a:r>
          </a:p>
          <a:p>
            <a:pPr marL="0" indent="0" defTabSz="1081088">
              <a:lnSpc>
                <a:spcPct val="100000"/>
              </a:lnSpc>
              <a:spcBef>
                <a:spcPts val="600"/>
              </a:spcBef>
              <a:buNone/>
              <a:tabLst>
                <a:tab pos="266700" algn="l"/>
              </a:tabLst>
            </a:pPr>
            <a:r>
              <a:rPr lang="en-GB" sz="1100" dirty="0">
                <a:latin typeface="Arial" panose="020B0604020202020204" pitchFamily="34" charset="0"/>
                <a:cs typeface="Arial" panose="020B0604020202020204" pitchFamily="34" charset="0"/>
              </a:rPr>
              <a:t>Our boroughs come together into local Integrated Care Partnerships (ICPs) across ‘places’ in City and Hackney (C&amp;H), Barking and Dagenham, Havering and Redbridge (BHR), and Tower Hamlets, Newham and Waltham Forest (TNW).</a:t>
            </a:r>
          </a:p>
        </p:txBody>
      </p:sp>
      <p:sp>
        <p:nvSpPr>
          <p:cNvPr id="6" name="Slide Number Placeholder 4">
            <a:extLst>
              <a:ext uri="{FF2B5EF4-FFF2-40B4-BE49-F238E27FC236}">
                <a16:creationId xmlns:a16="http://schemas.microsoft.com/office/drawing/2014/main" id="{85A10EE3-C0F2-4863-BABC-4968B632B2A4}"/>
              </a:ext>
            </a:extLst>
          </p:cNvPr>
          <p:cNvSpPr>
            <a:spLocks noGrp="1"/>
          </p:cNvSpPr>
          <p:nvPr>
            <p:ph type="sldNum" sz="quarter" idx="4294967295"/>
          </p:nvPr>
        </p:nvSpPr>
        <p:spPr>
          <a:xfrm>
            <a:off x="8610600" y="64928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5E01E0D-5BAF-4EE7-B927-9F54345CA562}" type="slidenum">
              <a:rPr lang="en-GB" smtClean="0"/>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ontent Placeholder 3">
            <a:extLst>
              <a:ext uri="{FF2B5EF4-FFF2-40B4-BE49-F238E27FC236}">
                <a16:creationId xmlns:a16="http://schemas.microsoft.com/office/drawing/2014/main" id="{DAE10ABD-99B4-4F5F-A079-91B4AA7DCE68}"/>
              </a:ext>
            </a:extLst>
          </p:cNvPr>
          <p:cNvSpPr txBox="1">
            <a:spLocks/>
          </p:cNvSpPr>
          <p:nvPr/>
        </p:nvSpPr>
        <p:spPr>
          <a:xfrm>
            <a:off x="561219" y="965281"/>
            <a:ext cx="7215374" cy="2944055"/>
          </a:xfrm>
          <a:prstGeom prst="rect">
            <a:avLst/>
          </a:prstGeom>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0071BC"/>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71BC"/>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71BC"/>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71BC"/>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71BC"/>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200" b="1" dirty="0">
                <a:solidFill>
                  <a:srgbClr val="0070C0"/>
                </a:solidFill>
                <a:latin typeface="Arial" panose="020B0604020202020204" pitchFamily="34" charset="0"/>
                <a:cs typeface="Arial" panose="020B0604020202020204" pitchFamily="34" charset="0"/>
              </a:rPr>
              <a:t>ICS – a new way of working for health and care</a:t>
            </a:r>
          </a:p>
          <a:p>
            <a:pPr marL="0" indent="0">
              <a:lnSpc>
                <a:spcPct val="100000"/>
              </a:lnSpc>
              <a:buNone/>
            </a:pPr>
            <a:r>
              <a:rPr lang="en-GB" sz="1100" dirty="0">
                <a:latin typeface="Arial" panose="020B0604020202020204" pitchFamily="34" charset="0"/>
                <a:cs typeface="Arial" panose="020B0604020202020204" pitchFamily="34" charset="0"/>
              </a:rPr>
              <a:t>An Integrated Care System (ICS) is the place where all NHS bodies and their partners come together to co-operate in delivering the “Triple Aim” of: better care for all patients, better health and wellbeing for everyone, and sustainable use of NHS resources.</a:t>
            </a:r>
          </a:p>
          <a:p>
            <a:pPr marL="0" indent="0">
              <a:lnSpc>
                <a:spcPct val="100000"/>
              </a:lnSpc>
              <a:buNone/>
            </a:pPr>
            <a:r>
              <a:rPr lang="en-GB" sz="1100" dirty="0">
                <a:latin typeface="Arial" panose="020B0604020202020204" pitchFamily="34" charset="0"/>
                <a:cs typeface="Arial" panose="020B0604020202020204" pitchFamily="34" charset="0"/>
              </a:rPr>
              <a:t>It replaces the previous arrangements of competition between bodies to one of co-operation and integration, with all organisations working to the common purpose of improving population health.</a:t>
            </a:r>
          </a:p>
          <a:p>
            <a:pPr marL="0" indent="0">
              <a:lnSpc>
                <a:spcPct val="100000"/>
              </a:lnSpc>
              <a:buNone/>
            </a:pPr>
            <a:r>
              <a:rPr lang="en-GB" sz="1100" dirty="0">
                <a:latin typeface="Arial" panose="020B0604020202020204" pitchFamily="34" charset="0"/>
                <a:cs typeface="Arial" panose="020B0604020202020204" pitchFamily="34" charset="0"/>
              </a:rPr>
              <a:t>ICS’s strengthen this way of working with the expected creation of statutory NHS Integrated Care Systems in April 2022, that will take over the commissioning role of CCGs (which will be abolished) and some strategic commissioning  responsibilities from NHS England. The ICS will also include system leaders from constituent local organisations like NHS Trusts and Local Authorities. </a:t>
            </a:r>
          </a:p>
          <a:p>
            <a:pPr marL="0" lvl="0" indent="0">
              <a:buNone/>
            </a:pPr>
            <a:r>
              <a:rPr lang="en-GB" sz="1100" dirty="0">
                <a:latin typeface="Arial" panose="020B0604020202020204" pitchFamily="34" charset="0"/>
                <a:cs typeface="Arial" panose="020B0604020202020204" pitchFamily="34" charset="0"/>
              </a:rPr>
              <a:t>NHS Trusts and Foundation Trusts (FTs) will remain separate statutory bodies with their functions and duties broadly as they are in the current legislation. But they will be part of the ICS and performance and financial regimes will tie these organisations more closely together, with financial allocation and other financial objectives set at a system level for all organisations to deliver.</a:t>
            </a:r>
          </a:p>
          <a:p>
            <a:pPr marL="0" lvl="0" indent="0">
              <a:buNone/>
            </a:pP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82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5450" y="132917"/>
            <a:ext cx="8021350" cy="5945236"/>
          </a:xfrm>
          <a:prstGeom prst="rect">
            <a:avLst/>
          </a:prstGeom>
        </p:spPr>
      </p:pic>
    </p:spTree>
    <p:extLst>
      <p:ext uri="{BB962C8B-B14F-4D97-AF65-F5344CB8AC3E}">
        <p14:creationId xmlns:p14="http://schemas.microsoft.com/office/powerpoint/2010/main" val="1934442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Homeless Health in NEL 	</a:t>
            </a:r>
          </a:p>
        </p:txBody>
      </p:sp>
      <p:sp>
        <p:nvSpPr>
          <p:cNvPr id="3" name="Content Placeholder 2"/>
          <p:cNvSpPr>
            <a:spLocks noGrp="1"/>
          </p:cNvSpPr>
          <p:nvPr>
            <p:ph idx="1"/>
          </p:nvPr>
        </p:nvSpPr>
        <p:spPr/>
        <p:txBody>
          <a:bodyPr>
            <a:normAutofit fontScale="92500" lnSpcReduction="10000"/>
          </a:bodyPr>
          <a:lstStyle/>
          <a:p>
            <a:r>
              <a:rPr lang="en-GB" dirty="0"/>
              <a:t>North East London (NEL) has almost a quarter of the capital’s total of people sleeping rough.    </a:t>
            </a:r>
          </a:p>
          <a:p>
            <a:r>
              <a:rPr lang="en-GB" dirty="0"/>
              <a:t>More than half of those who sleep rough in north east London report issues with mental illness, physical ill health and substance misuse.</a:t>
            </a:r>
          </a:p>
          <a:p>
            <a:r>
              <a:rPr lang="en-GB" dirty="0"/>
              <a:t>Three dedicated GP practices for homeless in City &amp; Hackney, Tower Hamlets and Newham </a:t>
            </a:r>
          </a:p>
          <a:p>
            <a:r>
              <a:rPr lang="en-GB" dirty="0"/>
              <a:t>Pathway teams in Royal London and Homerton </a:t>
            </a:r>
          </a:p>
          <a:p>
            <a:r>
              <a:rPr lang="en-GB" dirty="0"/>
              <a:t>Community outreach provision in across NEL – providing healthcare assessments and supporting registration with a GP</a:t>
            </a:r>
          </a:p>
          <a:p>
            <a:r>
              <a:rPr lang="en-GB" dirty="0"/>
              <a:t>Mix of CVS provision across the NEL footprint working with statutory providers and commissioners to improve </a:t>
            </a:r>
            <a:r>
              <a:rPr lang="en-GB"/>
              <a:t>health outcomes    </a:t>
            </a:r>
            <a:endParaRPr lang="en-GB" dirty="0"/>
          </a:p>
          <a:p>
            <a:endParaRPr lang="en-GB" dirty="0"/>
          </a:p>
          <a:p>
            <a:pPr marL="0" indent="0">
              <a:buNone/>
            </a:pPr>
            <a:endParaRPr lang="en-GB" dirty="0"/>
          </a:p>
        </p:txBody>
      </p:sp>
    </p:spTree>
    <p:extLst>
      <p:ext uri="{BB962C8B-B14F-4D97-AF65-F5344CB8AC3E}">
        <p14:creationId xmlns:p14="http://schemas.microsoft.com/office/powerpoint/2010/main" val="3966561007"/>
      </p:ext>
    </p:extLst>
  </p:cSld>
  <p:clrMapOvr>
    <a:masterClrMapping/>
  </p:clrMapOvr>
</p:sld>
</file>

<file path=ppt/theme/theme1.xml><?xml version="1.0" encoding="utf-8"?>
<a:theme xmlns:a="http://schemas.openxmlformats.org/drawingml/2006/main" name="ELHCP Blue">
  <a:themeElements>
    <a:clrScheme name="ELHCP Brand">
      <a:dk1>
        <a:sysClr val="windowText" lastClr="000000"/>
      </a:dk1>
      <a:lt1>
        <a:sysClr val="window" lastClr="FFFFFF"/>
      </a:lt1>
      <a:dk2>
        <a:srgbClr val="44546A"/>
      </a:dk2>
      <a:lt2>
        <a:srgbClr val="E7E6E6"/>
      </a:lt2>
      <a:accent1>
        <a:srgbClr val="0071BC"/>
      </a:accent1>
      <a:accent2>
        <a:srgbClr val="D70B8C"/>
      </a:accent2>
      <a:accent3>
        <a:srgbClr val="A5A5A5"/>
      </a:accent3>
      <a:accent4>
        <a:srgbClr val="FFC000"/>
      </a:accent4>
      <a:accent5>
        <a:srgbClr val="0071BC"/>
      </a:accent5>
      <a:accent6>
        <a:srgbClr val="39B54A"/>
      </a:accent6>
      <a:hlink>
        <a:srgbClr val="0071BC"/>
      </a:hlink>
      <a:folHlink>
        <a:srgbClr val="ED1C2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HCP PRESENTATION TEMPLATE " id="{B7312E50-40D2-4931-B14D-A4B5F2B67F7E}" vid="{5FDA91C8-C1CD-4E4A-9B3C-3CA7CF350F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ELHCP Blue</Template>
  <TotalTime>1071</TotalTime>
  <Words>491</Words>
  <Application>Microsoft Macintosh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ELHCP Blue</vt:lpstr>
      <vt:lpstr>      Integrated Care System  in North East London    Ellie Hobart </vt:lpstr>
      <vt:lpstr>Background</vt:lpstr>
      <vt:lpstr>PowerPoint Presentation</vt:lpstr>
      <vt:lpstr>Homeless Health in NEL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BATT, Vicki (NHS NEL CSU)</dc:creator>
  <cp:lastModifiedBy>Vicky Album</cp:lastModifiedBy>
  <cp:revision>79</cp:revision>
  <cp:lastPrinted>2021-04-20T08:49:30Z</cp:lastPrinted>
  <dcterms:created xsi:type="dcterms:W3CDTF">2019-11-22T08:10:59Z</dcterms:created>
  <dcterms:modified xsi:type="dcterms:W3CDTF">2021-11-10T10:41:49Z</dcterms:modified>
</cp:coreProperties>
</file>