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13"/>
  </p:notesMasterIdLst>
  <p:sldIdLst>
    <p:sldId id="408" r:id="rId3"/>
    <p:sldId id="12434" r:id="rId4"/>
    <p:sldId id="12435" r:id="rId5"/>
    <p:sldId id="838839693" r:id="rId6"/>
    <p:sldId id="12322" r:id="rId7"/>
    <p:sldId id="12446" r:id="rId8"/>
    <p:sldId id="838839616" r:id="rId9"/>
    <p:sldId id="838839694" r:id="rId10"/>
    <p:sldId id="838839695" r:id="rId11"/>
    <p:sldId id="8388396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0" d="100"/>
          <a:sy n="120"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emckclac.sharepoint.com/sites/PHI/Shared%20Documents/KHP-SEL%20Programme/2.%20Cog%202/1.%20Population%20Health%20Dashboard%20project/1.%20Working%20documents/Previous%20models/190915%20GBD%20and%20Health%20inequalities%20-%20SEL%20v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tracey\Desktop\workings%2020210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16267119200401"/>
          <c:y val="2.8876654723265737E-2"/>
          <c:w val="0.5166992437187885"/>
          <c:h val="0.93174608883591736"/>
        </c:manualLayout>
      </c:layout>
      <c:barChart>
        <c:barDir val="bar"/>
        <c:grouping val="clustered"/>
        <c:varyColors val="0"/>
        <c:ser>
          <c:idx val="1"/>
          <c:order val="1"/>
          <c:spPr>
            <a:solidFill>
              <a:srgbClr val="32308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OUTPUT!$G$77:$G$92</c:f>
              <c:strCache>
                <c:ptCount val="16"/>
                <c:pt idx="0">
                  <c:v>Low physical activity</c:v>
                </c:pt>
                <c:pt idx="1">
                  <c:v>Impaired kidney function</c:v>
                </c:pt>
                <c:pt idx="2">
                  <c:v>Occupational ergonomic factors</c:v>
                </c:pt>
                <c:pt idx="3">
                  <c:v>Occupational carcinogens</c:v>
                </c:pt>
                <c:pt idx="4">
                  <c:v>Diet low in nuts and seeds</c:v>
                </c:pt>
                <c:pt idx="5">
                  <c:v>Diet low in fruits</c:v>
                </c:pt>
                <c:pt idx="6">
                  <c:v>Low birth weight and short gestation</c:v>
                </c:pt>
                <c:pt idx="7">
                  <c:v>Diet low in whole grains</c:v>
                </c:pt>
                <c:pt idx="8">
                  <c:v>Particulate matter pollution</c:v>
                </c:pt>
                <c:pt idx="9">
                  <c:v>Drug use</c:v>
                </c:pt>
                <c:pt idx="10">
                  <c:v>High LDL cholesterol</c:v>
                </c:pt>
                <c:pt idx="11">
                  <c:v>Alcohol use</c:v>
                </c:pt>
                <c:pt idx="12">
                  <c:v>High systolic blood pressure</c:v>
                </c:pt>
                <c:pt idx="13">
                  <c:v>High fasting plasma glucose</c:v>
                </c:pt>
                <c:pt idx="14">
                  <c:v>High body-mass index</c:v>
                </c:pt>
                <c:pt idx="15">
                  <c:v>Smoking</c:v>
                </c:pt>
              </c:strCache>
              <c:extLst/>
            </c:strRef>
          </c:cat>
          <c:val>
            <c:numRef>
              <c:f>OUTPUT!$I$77:$I$92</c:f>
              <c:numCache>
                <c:formatCode>0.00</c:formatCode>
                <c:ptCount val="16"/>
                <c:pt idx="0">
                  <c:v>3765.7708847841445</c:v>
                </c:pt>
                <c:pt idx="1">
                  <c:v>4938.1816973601062</c:v>
                </c:pt>
                <c:pt idx="2">
                  <c:v>5300.9652394179066</c:v>
                </c:pt>
                <c:pt idx="3">
                  <c:v>5452.8057919822204</c:v>
                </c:pt>
                <c:pt idx="4">
                  <c:v>5498.8719320906139</c:v>
                </c:pt>
                <c:pt idx="5">
                  <c:v>6276.5204334662931</c:v>
                </c:pt>
                <c:pt idx="6">
                  <c:v>7353.061351522907</c:v>
                </c:pt>
                <c:pt idx="7">
                  <c:v>9414.4250215257416</c:v>
                </c:pt>
                <c:pt idx="8">
                  <c:v>10035.584799940601</c:v>
                </c:pt>
                <c:pt idx="9">
                  <c:v>10640.989044932805</c:v>
                </c:pt>
                <c:pt idx="10">
                  <c:v>11983.95637439151</c:v>
                </c:pt>
                <c:pt idx="11">
                  <c:v>18438.191284176864</c:v>
                </c:pt>
                <c:pt idx="12">
                  <c:v>23216.527873466541</c:v>
                </c:pt>
                <c:pt idx="13">
                  <c:v>25355.314786645107</c:v>
                </c:pt>
                <c:pt idx="14">
                  <c:v>29147.35588864332</c:v>
                </c:pt>
                <c:pt idx="15">
                  <c:v>36910.528709182101</c:v>
                </c:pt>
              </c:numCache>
              <c:extLst/>
            </c:numRef>
          </c:val>
          <c:extLst>
            <c:ext xmlns:c16="http://schemas.microsoft.com/office/drawing/2014/chart" uri="{C3380CC4-5D6E-409C-BE32-E72D297353CC}">
              <c16:uniqueId val="{00000000-7406-4D93-94E2-0B2E438865B8}"/>
            </c:ext>
          </c:extLst>
        </c:ser>
        <c:dLbls>
          <c:showLegendKey val="0"/>
          <c:showVal val="0"/>
          <c:showCatName val="0"/>
          <c:showSerName val="0"/>
          <c:showPercent val="0"/>
          <c:showBubbleSize val="0"/>
        </c:dLbls>
        <c:gapWidth val="54"/>
        <c:axId val="532181944"/>
        <c:axId val="53217800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OUTPUT!$G$77:$G$92</c15:sqref>
                        </c15:formulaRef>
                      </c:ext>
                    </c:extLst>
                    <c:strCache>
                      <c:ptCount val="16"/>
                      <c:pt idx="0">
                        <c:v>Low physical activity</c:v>
                      </c:pt>
                      <c:pt idx="1">
                        <c:v>Impaired kidney function</c:v>
                      </c:pt>
                      <c:pt idx="2">
                        <c:v>Occupational ergonomic factors</c:v>
                      </c:pt>
                      <c:pt idx="3">
                        <c:v>Occupational carcinogens</c:v>
                      </c:pt>
                      <c:pt idx="4">
                        <c:v>Diet low in nuts and seeds</c:v>
                      </c:pt>
                      <c:pt idx="5">
                        <c:v>Diet low in fruits</c:v>
                      </c:pt>
                      <c:pt idx="6">
                        <c:v>Low birth weight and short gestation</c:v>
                      </c:pt>
                      <c:pt idx="7">
                        <c:v>Diet low in whole grains</c:v>
                      </c:pt>
                      <c:pt idx="8">
                        <c:v>Particulate matter pollution</c:v>
                      </c:pt>
                      <c:pt idx="9">
                        <c:v>Drug use</c:v>
                      </c:pt>
                      <c:pt idx="10">
                        <c:v>High LDL cholesterol</c:v>
                      </c:pt>
                      <c:pt idx="11">
                        <c:v>Alcohol use</c:v>
                      </c:pt>
                      <c:pt idx="12">
                        <c:v>High systolic blood pressure</c:v>
                      </c:pt>
                      <c:pt idx="13">
                        <c:v>High fasting plasma glucose</c:v>
                      </c:pt>
                      <c:pt idx="14">
                        <c:v>High body-mass index</c:v>
                      </c:pt>
                      <c:pt idx="15">
                        <c:v>Smoking</c:v>
                      </c:pt>
                    </c:strCache>
                  </c:strRef>
                </c:cat>
                <c:val>
                  <c:numRef>
                    <c:extLst>
                      <c:ext uri="{02D57815-91ED-43cb-92C2-25804820EDAC}">
                        <c15:formulaRef>
                          <c15:sqref>OUTPUT!$D$77:$D$92</c15:sqref>
                        </c15:formulaRef>
                      </c:ext>
                    </c:extLst>
                    <c:numCache>
                      <c:formatCode>0.00</c:formatCode>
                      <c:ptCount val="16"/>
                      <c:pt idx="0">
                        <c:v>510.05730398248818</c:v>
                      </c:pt>
                      <c:pt idx="1">
                        <c:v>521.62434388718452</c:v>
                      </c:pt>
                      <c:pt idx="2">
                        <c:v>575.03970944990863</c:v>
                      </c:pt>
                      <c:pt idx="3">
                        <c:v>438.62108536476808</c:v>
                      </c:pt>
                      <c:pt idx="4">
                        <c:v>796.07324383892126</c:v>
                      </c:pt>
                      <c:pt idx="5">
                        <c:v>554.02183785003444</c:v>
                      </c:pt>
                      <c:pt idx="6">
                        <c:v>612.29384395418992</c:v>
                      </c:pt>
                      <c:pt idx="7">
                        <c:v>522.81407774089394</c:v>
                      </c:pt>
                      <c:pt idx="8">
                        <c:v>82.523325377698711</c:v>
                      </c:pt>
                      <c:pt idx="9">
                        <c:v>1025.9397834903152</c:v>
                      </c:pt>
                      <c:pt idx="10">
                        <c:v>997.86911019687273</c:v>
                      </c:pt>
                      <c:pt idx="11">
                        <c:v>2105.800467076936</c:v>
                      </c:pt>
                      <c:pt idx="12">
                        <c:v>1403.7144051693519</c:v>
                      </c:pt>
                      <c:pt idx="13">
                        <c:v>1574.0440997755063</c:v>
                      </c:pt>
                      <c:pt idx="14">
                        <c:v>4109.891423202218</c:v>
                      </c:pt>
                      <c:pt idx="15">
                        <c:v>4175.3947485934432</c:v>
                      </c:pt>
                    </c:numCache>
                  </c:numRef>
                </c:val>
                <c:extLst>
                  <c:ext xmlns:c16="http://schemas.microsoft.com/office/drawing/2014/chart" uri="{C3380CC4-5D6E-409C-BE32-E72D297353CC}">
                    <c16:uniqueId val="{00000001-7406-4D93-94E2-0B2E438865B8}"/>
                  </c:ext>
                </c:extLst>
              </c15:ser>
            </c15:filteredBarSeries>
          </c:ext>
        </c:extLst>
      </c:barChart>
      <c:catAx>
        <c:axId val="53218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2178008"/>
        <c:crosses val="autoZero"/>
        <c:auto val="1"/>
        <c:lblAlgn val="ctr"/>
        <c:lblOffset val="100"/>
        <c:noMultiLvlLbl val="0"/>
      </c:catAx>
      <c:valAx>
        <c:axId val="532178008"/>
        <c:scaling>
          <c:orientation val="minMax"/>
        </c:scaling>
        <c:delete val="1"/>
        <c:axPos val="b"/>
        <c:numFmt formatCode="#,##0" sourceLinked="0"/>
        <c:majorTickMark val="none"/>
        <c:minorTickMark val="none"/>
        <c:tickLblPos val="nextTo"/>
        <c:crossAx val="532181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511343025392"/>
          <c:y val="1.3891813401224558E-2"/>
          <c:w val="0.56141605511969772"/>
          <c:h val="0.8094737792022052"/>
        </c:manualLayout>
      </c:layout>
      <c:barChart>
        <c:barDir val="bar"/>
        <c:grouping val="percentStacked"/>
        <c:varyColors val="0"/>
        <c:ser>
          <c:idx val="0"/>
          <c:order val="0"/>
          <c:tx>
            <c:strRef>
              <c:f>Sheet4!$B$4</c:f>
              <c:strCache>
                <c:ptCount val="1"/>
                <c:pt idx="0">
                  <c:v>No impact</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Sheet4!$A$5:$A$9</c:f>
              <c:strCache>
                <c:ptCount val="5"/>
                <c:pt idx="0">
                  <c:v>Southwark </c:v>
                </c:pt>
                <c:pt idx="1">
                  <c:v>Mixed/ Other</c:v>
                </c:pt>
                <c:pt idx="2">
                  <c:v>Asian</c:v>
                </c:pt>
                <c:pt idx="3">
                  <c:v>Black</c:v>
                </c:pt>
                <c:pt idx="4">
                  <c:v>White</c:v>
                </c:pt>
              </c:strCache>
            </c:strRef>
          </c:cat>
          <c:val>
            <c:numRef>
              <c:f>Sheet4!$B$5:$B$9</c:f>
              <c:numCache>
                <c:formatCode>General</c:formatCode>
                <c:ptCount val="5"/>
                <c:pt idx="0" formatCode="0">
                  <c:v>57.2</c:v>
                </c:pt>
                <c:pt idx="1">
                  <c:v>43</c:v>
                </c:pt>
                <c:pt idx="2">
                  <c:v>54</c:v>
                </c:pt>
                <c:pt idx="3">
                  <c:v>50</c:v>
                </c:pt>
                <c:pt idx="4">
                  <c:v>63</c:v>
                </c:pt>
              </c:numCache>
            </c:numRef>
          </c:val>
          <c:extLst>
            <c:ext xmlns:c16="http://schemas.microsoft.com/office/drawing/2014/chart" uri="{C3380CC4-5D6E-409C-BE32-E72D297353CC}">
              <c16:uniqueId val="{00000000-50E7-4197-82E6-1224DE616F85}"/>
            </c:ext>
          </c:extLst>
        </c:ser>
        <c:ser>
          <c:idx val="1"/>
          <c:order val="1"/>
          <c:tx>
            <c:strRef>
              <c:f>Sheet4!$C$4</c:f>
              <c:strCache>
                <c:ptCount val="1"/>
                <c:pt idx="0">
                  <c:v>Reduced</c:v>
                </c:pt>
              </c:strCache>
            </c:strRef>
          </c:tx>
          <c:spPr>
            <a:solidFill>
              <a:srgbClr val="CF007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Sheet4!$A$5:$A$9</c:f>
              <c:strCache>
                <c:ptCount val="5"/>
                <c:pt idx="0">
                  <c:v>Southwark </c:v>
                </c:pt>
                <c:pt idx="1">
                  <c:v>Mixed/ Other</c:v>
                </c:pt>
                <c:pt idx="2">
                  <c:v>Asian</c:v>
                </c:pt>
                <c:pt idx="3">
                  <c:v>Black</c:v>
                </c:pt>
                <c:pt idx="4">
                  <c:v>White</c:v>
                </c:pt>
              </c:strCache>
            </c:strRef>
          </c:cat>
          <c:val>
            <c:numRef>
              <c:f>Sheet4!$C$5:$C$9</c:f>
              <c:numCache>
                <c:formatCode>General</c:formatCode>
                <c:ptCount val="5"/>
                <c:pt idx="0" formatCode="0">
                  <c:v>37.4</c:v>
                </c:pt>
                <c:pt idx="1">
                  <c:v>54</c:v>
                </c:pt>
                <c:pt idx="2">
                  <c:v>41</c:v>
                </c:pt>
                <c:pt idx="3">
                  <c:v>42</c:v>
                </c:pt>
                <c:pt idx="4">
                  <c:v>32</c:v>
                </c:pt>
              </c:numCache>
            </c:numRef>
          </c:val>
          <c:extLst>
            <c:ext xmlns:c16="http://schemas.microsoft.com/office/drawing/2014/chart" uri="{C3380CC4-5D6E-409C-BE32-E72D297353CC}">
              <c16:uniqueId val="{00000001-50E7-4197-82E6-1224DE616F85}"/>
            </c:ext>
          </c:extLst>
        </c:ser>
        <c:ser>
          <c:idx val="2"/>
          <c:order val="2"/>
          <c:tx>
            <c:strRef>
              <c:f>Sheet4!$D$4</c:f>
              <c:strCache>
                <c:ptCount val="1"/>
                <c:pt idx="0">
                  <c:v>Increased</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Sheet4!$A$5:$A$9</c:f>
              <c:strCache>
                <c:ptCount val="5"/>
                <c:pt idx="0">
                  <c:v>Southwark </c:v>
                </c:pt>
                <c:pt idx="1">
                  <c:v>Mixed/ Other</c:v>
                </c:pt>
                <c:pt idx="2">
                  <c:v>Asian</c:v>
                </c:pt>
                <c:pt idx="3">
                  <c:v>Black</c:v>
                </c:pt>
                <c:pt idx="4">
                  <c:v>White</c:v>
                </c:pt>
              </c:strCache>
            </c:strRef>
          </c:cat>
          <c:val>
            <c:numRef>
              <c:f>Sheet4!$D$5:$D$9</c:f>
              <c:numCache>
                <c:formatCode>General</c:formatCode>
                <c:ptCount val="5"/>
                <c:pt idx="0" formatCode="0">
                  <c:v>5.4</c:v>
                </c:pt>
                <c:pt idx="1">
                  <c:v>2</c:v>
                </c:pt>
                <c:pt idx="2">
                  <c:v>5</c:v>
                </c:pt>
                <c:pt idx="3">
                  <c:v>8</c:v>
                </c:pt>
                <c:pt idx="4">
                  <c:v>5</c:v>
                </c:pt>
              </c:numCache>
            </c:numRef>
          </c:val>
          <c:extLst>
            <c:ext xmlns:c16="http://schemas.microsoft.com/office/drawing/2014/chart" uri="{C3380CC4-5D6E-409C-BE32-E72D297353CC}">
              <c16:uniqueId val="{00000002-50E7-4197-82E6-1224DE616F85}"/>
            </c:ext>
          </c:extLst>
        </c:ser>
        <c:dLbls>
          <c:dLblPos val="ctr"/>
          <c:showLegendKey val="0"/>
          <c:showVal val="1"/>
          <c:showCatName val="0"/>
          <c:showSerName val="0"/>
          <c:showPercent val="0"/>
          <c:showBubbleSize val="0"/>
        </c:dLbls>
        <c:gapWidth val="48"/>
        <c:overlap val="100"/>
        <c:axId val="211726720"/>
        <c:axId val="211728256"/>
      </c:barChart>
      <c:catAx>
        <c:axId val="21172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728256"/>
        <c:crosses val="autoZero"/>
        <c:auto val="1"/>
        <c:lblAlgn val="ctr"/>
        <c:lblOffset val="100"/>
        <c:noMultiLvlLbl val="0"/>
      </c:catAx>
      <c:valAx>
        <c:axId val="2117282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726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3CA9B-44BD-496A-8C07-A058117F5AEC}"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E7098-E79A-482A-845B-173D7A31F48B}" type="slidenum">
              <a:rPr lang="en-GB" smtClean="0"/>
              <a:t>‹#›</a:t>
            </a:fld>
            <a:endParaRPr lang="en-GB"/>
          </a:p>
        </p:txBody>
      </p:sp>
    </p:spTree>
    <p:extLst>
      <p:ext uri="{BB962C8B-B14F-4D97-AF65-F5344CB8AC3E}">
        <p14:creationId xmlns:p14="http://schemas.microsoft.com/office/powerpoint/2010/main" val="358197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4E092C-A987-4A67-A652-DB7BAC1B4620}"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060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64E092C-A987-4A67-A652-DB7BAC1B4620}"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373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64E092C-A987-4A67-A652-DB7BAC1B4620}"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571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6" name="Google Shape;15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5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64E092C-A987-4A67-A652-DB7BAC1B4620}"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998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4E092C-A987-4A67-A652-DB7BAC1B4620}"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72853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7" name="Google Shape;158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1"/>
          <p:cNvSpPr/>
          <p:nvPr/>
        </p:nvSpPr>
        <p:spPr>
          <a:xfrm>
            <a:off x="0" y="6539345"/>
            <a:ext cx="12192000" cy="318655"/>
          </a:xfrm>
          <a:prstGeom prst="rect">
            <a:avLst/>
          </a:prstGeom>
          <a:solidFill>
            <a:srgbClr val="93B3D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51"/>
          <p:cNvSpPr txBox="1">
            <a:spLocks noGrp="1"/>
          </p:cNvSpPr>
          <p:nvPr>
            <p:ph type="body" idx="1"/>
          </p:nvPr>
        </p:nvSpPr>
        <p:spPr>
          <a:xfrm>
            <a:off x="479857" y="1203793"/>
            <a:ext cx="11232285" cy="476879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7DB8"/>
              </a:buClr>
              <a:buSzPts val="3200"/>
              <a:buChar char="•"/>
              <a:defRPr>
                <a:solidFill>
                  <a:srgbClr val="244061"/>
                </a:solidFill>
              </a:defRPr>
            </a:lvl1pPr>
            <a:lvl2pPr marL="914400" lvl="1" indent="-406400" algn="l">
              <a:spcBef>
                <a:spcPts val="560"/>
              </a:spcBef>
              <a:spcAft>
                <a:spcPts val="0"/>
              </a:spcAft>
              <a:buClr>
                <a:srgbClr val="007DB8"/>
              </a:buClr>
              <a:buSzPts val="2800"/>
              <a:buChar char="–"/>
              <a:defRPr>
                <a:solidFill>
                  <a:srgbClr val="244061"/>
                </a:solidFill>
              </a:defRPr>
            </a:lvl2pPr>
            <a:lvl3pPr marL="1371600" lvl="2" indent="-381000" algn="l">
              <a:spcBef>
                <a:spcPts val="480"/>
              </a:spcBef>
              <a:spcAft>
                <a:spcPts val="0"/>
              </a:spcAft>
              <a:buClr>
                <a:srgbClr val="007DB8"/>
              </a:buClr>
              <a:buSzPts val="2400"/>
              <a:buChar char="•"/>
              <a:defRPr>
                <a:solidFill>
                  <a:srgbClr val="244061"/>
                </a:solidFill>
              </a:defRPr>
            </a:lvl3pPr>
            <a:lvl4pPr marL="1828800" lvl="3" indent="-355600" algn="l">
              <a:spcBef>
                <a:spcPts val="400"/>
              </a:spcBef>
              <a:spcAft>
                <a:spcPts val="0"/>
              </a:spcAft>
              <a:buClr>
                <a:srgbClr val="007DB8"/>
              </a:buClr>
              <a:buSzPts val="2000"/>
              <a:buChar char="–"/>
              <a:defRPr>
                <a:solidFill>
                  <a:srgbClr val="244061"/>
                </a:solidFill>
              </a:defRPr>
            </a:lvl4pPr>
            <a:lvl5pPr marL="2286000" lvl="4" indent="-355600" algn="l">
              <a:spcBef>
                <a:spcPts val="400"/>
              </a:spcBef>
              <a:spcAft>
                <a:spcPts val="0"/>
              </a:spcAft>
              <a:buClr>
                <a:srgbClr val="007DB8"/>
              </a:buClr>
              <a:buSzPts val="2000"/>
              <a:buChar char="»"/>
              <a:defRPr>
                <a:solidFill>
                  <a:srgbClr val="24406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51"/>
          <p:cNvSpPr/>
          <p:nvPr/>
        </p:nvSpPr>
        <p:spPr>
          <a:xfrm>
            <a:off x="232914" y="118228"/>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51"/>
          <p:cNvSpPr/>
          <p:nvPr/>
        </p:nvSpPr>
        <p:spPr>
          <a:xfrm>
            <a:off x="8131835" y="140564"/>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51"/>
          <p:cNvSpPr txBox="1"/>
          <p:nvPr/>
        </p:nvSpPr>
        <p:spPr>
          <a:xfrm>
            <a:off x="11395967" y="6561681"/>
            <a:ext cx="635007" cy="24468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1">
                <a:solidFill>
                  <a:srgbClr val="17365D"/>
                </a:solidFill>
                <a:latin typeface="Calibri"/>
                <a:ea typeface="Calibri"/>
                <a:cs typeface="Calibri"/>
                <a:sym typeface="Calibri"/>
              </a:rPr>
              <a:t>‹#›</a:t>
            </a:fld>
            <a:endParaRPr sz="1200" b="1">
              <a:solidFill>
                <a:srgbClr val="17365D"/>
              </a:solidFill>
              <a:latin typeface="Calibri"/>
              <a:ea typeface="Calibri"/>
              <a:cs typeface="Calibri"/>
              <a:sym typeface="Calibri"/>
            </a:endParaRPr>
          </a:p>
        </p:txBody>
      </p:sp>
      <p:sp>
        <p:nvSpPr>
          <p:cNvPr id="26" name="Google Shape;26;p51"/>
          <p:cNvSpPr txBox="1">
            <a:spLocks noGrp="1"/>
          </p:cNvSpPr>
          <p:nvPr>
            <p:ph type="title"/>
          </p:nvPr>
        </p:nvSpPr>
        <p:spPr>
          <a:xfrm>
            <a:off x="161026" y="103577"/>
            <a:ext cx="11232285" cy="8374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2800"/>
              <a:buFont typeface="Calibri"/>
              <a:buNone/>
              <a:defRPr sz="2800">
                <a:solidFill>
                  <a:srgbClr val="24406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1"/>
          <p:cNvPicPr preferRelativeResize="0"/>
          <p:nvPr/>
        </p:nvPicPr>
        <p:blipFill rotWithShape="1">
          <a:blip r:embed="rId3">
            <a:alphaModFix/>
          </a:blip>
          <a:srcRect/>
          <a:stretch/>
        </p:blipFill>
        <p:spPr>
          <a:xfrm>
            <a:off x="10268396" y="118227"/>
            <a:ext cx="1748201" cy="509101"/>
          </a:xfrm>
          <a:prstGeom prst="rect">
            <a:avLst/>
          </a:prstGeom>
          <a:noFill/>
          <a:ln>
            <a:noFill/>
          </a:ln>
        </p:spPr>
      </p:pic>
    </p:spTree>
    <p:extLst>
      <p:ext uri="{BB962C8B-B14F-4D97-AF65-F5344CB8AC3E}">
        <p14:creationId xmlns:p14="http://schemas.microsoft.com/office/powerpoint/2010/main" val="233257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6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 name="Google Shape;90;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414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3"/>
        <p:cNvGrpSpPr/>
        <p:nvPr/>
      </p:nvGrpSpPr>
      <p:grpSpPr>
        <a:xfrm>
          <a:off x="0" y="0"/>
          <a:ext cx="0" cy="0"/>
          <a:chOff x="0" y="0"/>
          <a:chExt cx="0" cy="0"/>
        </a:xfrm>
      </p:grpSpPr>
      <p:sp>
        <p:nvSpPr>
          <p:cNvPr id="94" name="Google Shape;94;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607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9"/>
        <p:cNvGrpSpPr/>
        <p:nvPr/>
      </p:nvGrpSpPr>
      <p:grpSpPr>
        <a:xfrm>
          <a:off x="0" y="0"/>
          <a:ext cx="0" cy="0"/>
          <a:chOff x="0" y="0"/>
          <a:chExt cx="0" cy="0"/>
        </a:xfrm>
      </p:grpSpPr>
      <p:sp>
        <p:nvSpPr>
          <p:cNvPr id="100" name="Google Shape;100;p6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6948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66"/>
          <p:cNvSpPr/>
          <p:nvPr/>
        </p:nvSpPr>
        <p:spPr>
          <a:xfrm>
            <a:off x="232914" y="118228"/>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66"/>
          <p:cNvSpPr/>
          <p:nvPr/>
        </p:nvSpPr>
        <p:spPr>
          <a:xfrm>
            <a:off x="8131835" y="140564"/>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66"/>
          <p:cNvSpPr txBox="1"/>
          <p:nvPr/>
        </p:nvSpPr>
        <p:spPr>
          <a:xfrm>
            <a:off x="11395967" y="6561681"/>
            <a:ext cx="635007" cy="24468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1">
                <a:solidFill>
                  <a:srgbClr val="17365D"/>
                </a:solidFill>
                <a:latin typeface="Calibri"/>
                <a:ea typeface="Calibri"/>
                <a:cs typeface="Calibri"/>
                <a:sym typeface="Calibri"/>
              </a:rPr>
              <a:t>‹#›</a:t>
            </a:fld>
            <a:endParaRPr sz="1200" b="1">
              <a:solidFill>
                <a:srgbClr val="17365D"/>
              </a:solidFill>
              <a:latin typeface="Calibri"/>
              <a:ea typeface="Calibri"/>
              <a:cs typeface="Calibri"/>
              <a:sym typeface="Calibri"/>
            </a:endParaRPr>
          </a:p>
        </p:txBody>
      </p:sp>
      <p:pic>
        <p:nvPicPr>
          <p:cNvPr id="109" name="Google Shape;109;p66"/>
          <p:cNvPicPr preferRelativeResize="0"/>
          <p:nvPr/>
        </p:nvPicPr>
        <p:blipFill rotWithShape="1">
          <a:blip r:embed="rId3">
            <a:alphaModFix/>
          </a:blip>
          <a:srcRect/>
          <a:stretch/>
        </p:blipFill>
        <p:spPr>
          <a:xfrm>
            <a:off x="10268396" y="118227"/>
            <a:ext cx="1748201" cy="509101"/>
          </a:xfrm>
          <a:prstGeom prst="rect">
            <a:avLst/>
          </a:prstGeom>
          <a:noFill/>
          <a:ln>
            <a:noFill/>
          </a:ln>
        </p:spPr>
      </p:pic>
    </p:spTree>
    <p:extLst>
      <p:ext uri="{BB962C8B-B14F-4D97-AF65-F5344CB8AC3E}">
        <p14:creationId xmlns:p14="http://schemas.microsoft.com/office/powerpoint/2010/main" val="1459596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3_Custom Layout">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54"/>
          <p:cNvSpPr/>
          <p:nvPr/>
        </p:nvSpPr>
        <p:spPr>
          <a:xfrm>
            <a:off x="0" y="6539345"/>
            <a:ext cx="12192000" cy="318655"/>
          </a:xfrm>
          <a:prstGeom prst="rect">
            <a:avLst/>
          </a:prstGeom>
          <a:solidFill>
            <a:srgbClr val="93B3D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54"/>
          <p:cNvSpPr txBox="1">
            <a:spLocks noGrp="1"/>
          </p:cNvSpPr>
          <p:nvPr>
            <p:ph type="body" idx="1"/>
          </p:nvPr>
        </p:nvSpPr>
        <p:spPr>
          <a:xfrm>
            <a:off x="479857" y="1203793"/>
            <a:ext cx="11232285" cy="47687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7DB8"/>
              </a:buClr>
              <a:buSzPts val="2400"/>
              <a:buChar char="•"/>
              <a:defRPr sz="2400">
                <a:solidFill>
                  <a:srgbClr val="244061"/>
                </a:solidFill>
                <a:latin typeface="Arial"/>
                <a:ea typeface="Arial"/>
                <a:cs typeface="Arial"/>
                <a:sym typeface="Arial"/>
              </a:defRPr>
            </a:lvl1pPr>
            <a:lvl2pPr marL="914400" lvl="1" indent="-355600" algn="l">
              <a:spcBef>
                <a:spcPts val="400"/>
              </a:spcBef>
              <a:spcAft>
                <a:spcPts val="0"/>
              </a:spcAft>
              <a:buClr>
                <a:srgbClr val="007DB8"/>
              </a:buClr>
              <a:buSzPts val="2000"/>
              <a:buChar char="–"/>
              <a:defRPr sz="2000">
                <a:solidFill>
                  <a:srgbClr val="244061"/>
                </a:solidFill>
                <a:latin typeface="Arial"/>
                <a:ea typeface="Arial"/>
                <a:cs typeface="Arial"/>
                <a:sym typeface="Arial"/>
              </a:defRPr>
            </a:lvl2pPr>
            <a:lvl3pPr marL="1371600" lvl="2" indent="-342900" algn="l">
              <a:spcBef>
                <a:spcPts val="360"/>
              </a:spcBef>
              <a:spcAft>
                <a:spcPts val="0"/>
              </a:spcAft>
              <a:buClr>
                <a:srgbClr val="007DB8"/>
              </a:buClr>
              <a:buSzPts val="1800"/>
              <a:buChar char="•"/>
              <a:defRPr sz="1800">
                <a:solidFill>
                  <a:srgbClr val="244061"/>
                </a:solidFill>
                <a:latin typeface="Arial"/>
                <a:ea typeface="Arial"/>
                <a:cs typeface="Arial"/>
                <a:sym typeface="Arial"/>
              </a:defRPr>
            </a:lvl3pPr>
            <a:lvl4pPr marL="1828800" lvl="3" indent="-330200" algn="l">
              <a:spcBef>
                <a:spcPts val="320"/>
              </a:spcBef>
              <a:spcAft>
                <a:spcPts val="0"/>
              </a:spcAft>
              <a:buClr>
                <a:srgbClr val="007DB8"/>
              </a:buClr>
              <a:buSzPts val="1600"/>
              <a:buChar char="–"/>
              <a:defRPr sz="1600">
                <a:solidFill>
                  <a:srgbClr val="244061"/>
                </a:solidFill>
                <a:latin typeface="Arial"/>
                <a:ea typeface="Arial"/>
                <a:cs typeface="Arial"/>
                <a:sym typeface="Arial"/>
              </a:defRPr>
            </a:lvl4pPr>
            <a:lvl5pPr marL="2286000" lvl="4" indent="-330200" algn="l">
              <a:spcBef>
                <a:spcPts val="320"/>
              </a:spcBef>
              <a:spcAft>
                <a:spcPts val="0"/>
              </a:spcAft>
              <a:buClr>
                <a:srgbClr val="007DB8"/>
              </a:buClr>
              <a:buSzPts val="1600"/>
              <a:buChar char="»"/>
              <a:defRPr sz="1600">
                <a:solidFill>
                  <a:srgbClr val="24406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54"/>
          <p:cNvSpPr/>
          <p:nvPr/>
        </p:nvSpPr>
        <p:spPr>
          <a:xfrm>
            <a:off x="232914" y="118228"/>
            <a:ext cx="6193765"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54"/>
          <p:cNvSpPr/>
          <p:nvPr/>
        </p:nvSpPr>
        <p:spPr>
          <a:xfrm>
            <a:off x="8131835" y="140564"/>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54"/>
          <p:cNvSpPr txBox="1"/>
          <p:nvPr/>
        </p:nvSpPr>
        <p:spPr>
          <a:xfrm>
            <a:off x="11395967" y="6561681"/>
            <a:ext cx="635007" cy="24468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1">
                <a:solidFill>
                  <a:srgbClr val="17365D"/>
                </a:solidFill>
                <a:latin typeface="Calibri"/>
                <a:ea typeface="Calibri"/>
                <a:cs typeface="Calibri"/>
                <a:sym typeface="Calibri"/>
              </a:rPr>
              <a:t>‹#›</a:t>
            </a:fld>
            <a:endParaRPr sz="1200" b="1">
              <a:solidFill>
                <a:srgbClr val="17365D"/>
              </a:solidFill>
              <a:latin typeface="Calibri"/>
              <a:ea typeface="Calibri"/>
              <a:cs typeface="Calibri"/>
              <a:sym typeface="Calibri"/>
            </a:endParaRPr>
          </a:p>
        </p:txBody>
      </p:sp>
      <p:sp>
        <p:nvSpPr>
          <p:cNvPr id="122" name="Google Shape;122;p54"/>
          <p:cNvSpPr txBox="1">
            <a:spLocks noGrp="1"/>
          </p:cNvSpPr>
          <p:nvPr>
            <p:ph type="title"/>
          </p:nvPr>
        </p:nvSpPr>
        <p:spPr>
          <a:xfrm>
            <a:off x="123644" y="0"/>
            <a:ext cx="11232285" cy="71348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2400"/>
              <a:buFont typeface="Arial"/>
              <a:buNone/>
              <a:defRPr sz="2400">
                <a:solidFill>
                  <a:srgbClr val="24406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54"/>
          <p:cNvPicPr preferRelativeResize="0"/>
          <p:nvPr/>
        </p:nvPicPr>
        <p:blipFill rotWithShape="1">
          <a:blip r:embed="rId3">
            <a:alphaModFix/>
          </a:blip>
          <a:srcRect/>
          <a:stretch/>
        </p:blipFill>
        <p:spPr>
          <a:xfrm>
            <a:off x="10268396" y="118227"/>
            <a:ext cx="1748201" cy="509101"/>
          </a:xfrm>
          <a:prstGeom prst="rect">
            <a:avLst/>
          </a:prstGeom>
          <a:noFill/>
          <a:ln>
            <a:noFill/>
          </a:ln>
        </p:spPr>
      </p:pic>
    </p:spTree>
    <p:extLst>
      <p:ext uri="{BB962C8B-B14F-4D97-AF65-F5344CB8AC3E}">
        <p14:creationId xmlns:p14="http://schemas.microsoft.com/office/powerpoint/2010/main" val="4045644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9F3A34-17B2-4BA5-815E-A085245004FA}"/>
              </a:ext>
            </a:extLst>
          </p:cNvPr>
          <p:cNvGraphicFramePr>
            <a:graphicFrameLocks noChangeAspect="1"/>
          </p:cNvGraphicFramePr>
          <p:nvPr userDrawn="1">
            <p:custDataLst>
              <p:tags r:id="rId2"/>
            </p:custDataLst>
            <p:extLst>
              <p:ext uri="{D42A27DB-BD31-4B8C-83A1-F6EECF244321}">
                <p14:modId xmlns:p14="http://schemas.microsoft.com/office/powerpoint/2010/main" val="661399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5" imgW="421" imgH="423" progId="TCLayout.ActiveDocument.1">
                  <p:embed/>
                </p:oleObj>
              </mc:Choice>
              <mc:Fallback>
                <p:oleObj name="think-cell Slide" r:id="rId5" imgW="421" imgH="423" progId="TCLayout.ActiveDocument.1">
                  <p:embed/>
                  <p:pic>
                    <p:nvPicPr>
                      <p:cNvPr id="7" name="Object 6" hidden="1">
                        <a:extLst>
                          <a:ext uri="{FF2B5EF4-FFF2-40B4-BE49-F238E27FC236}">
                            <a16:creationId xmlns:a16="http://schemas.microsoft.com/office/drawing/2014/main" id="{DB9F3A34-17B2-4BA5-815E-A085245004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7DC756B-5101-443C-ABDD-4379B8232F31}"/>
              </a:ext>
            </a:extLst>
          </p:cNvPr>
          <p:cNvSpPr/>
          <p:nvPr userDrawn="1"/>
        </p:nvSpPr>
        <p:spPr>
          <a:xfrm>
            <a:off x="0" y="6539345"/>
            <a:ext cx="12192000" cy="318655"/>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Content Placeholder 3"/>
          <p:cNvSpPr>
            <a:spLocks noGrp="1"/>
          </p:cNvSpPr>
          <p:nvPr>
            <p:ph sz="quarter" idx="10"/>
          </p:nvPr>
        </p:nvSpPr>
        <p:spPr>
          <a:xfrm>
            <a:off x="479857" y="1203793"/>
            <a:ext cx="11232285" cy="4768791"/>
          </a:xfrm>
          <a:prstGeom prst="rect">
            <a:avLst/>
          </a:prstGeom>
        </p:spPr>
        <p:txBody>
          <a:bodyPr vert="horz">
            <a:normAutofit/>
          </a:bodyPr>
          <a:lstStyle>
            <a:lvl1pPr>
              <a:buClr>
                <a:srgbClr val="007DB8"/>
              </a:buClr>
              <a:defRPr sz="2400">
                <a:solidFill>
                  <a:schemeClr val="accent1">
                    <a:lumMod val="50000"/>
                  </a:schemeClr>
                </a:solidFill>
                <a:latin typeface="Arial" panose="020B0604020202020204" pitchFamily="34" charset="0"/>
                <a:cs typeface="Arial" panose="020B0604020202020204" pitchFamily="34" charset="0"/>
              </a:defRPr>
            </a:lvl1pPr>
            <a:lvl2pPr>
              <a:buClr>
                <a:srgbClr val="007DB8"/>
              </a:buClr>
              <a:defRPr sz="2000">
                <a:solidFill>
                  <a:schemeClr val="accent1">
                    <a:lumMod val="50000"/>
                  </a:schemeClr>
                </a:solidFill>
                <a:latin typeface="Arial" panose="020B0604020202020204" pitchFamily="34" charset="0"/>
                <a:cs typeface="Arial" panose="020B0604020202020204" pitchFamily="34" charset="0"/>
              </a:defRPr>
            </a:lvl2pPr>
            <a:lvl3pPr>
              <a:buClr>
                <a:srgbClr val="007DB8"/>
              </a:buClr>
              <a:defRPr sz="1800">
                <a:solidFill>
                  <a:schemeClr val="accent1">
                    <a:lumMod val="50000"/>
                  </a:schemeClr>
                </a:solidFill>
                <a:latin typeface="Arial" panose="020B0604020202020204" pitchFamily="34" charset="0"/>
                <a:cs typeface="Arial" panose="020B0604020202020204" pitchFamily="34" charset="0"/>
              </a:defRPr>
            </a:lvl3pPr>
            <a:lvl4pPr>
              <a:buClr>
                <a:srgbClr val="007DB8"/>
              </a:buClr>
              <a:defRPr sz="1600">
                <a:solidFill>
                  <a:schemeClr val="accent1">
                    <a:lumMod val="50000"/>
                  </a:schemeClr>
                </a:solidFill>
                <a:latin typeface="Arial" panose="020B0604020202020204" pitchFamily="34" charset="0"/>
                <a:cs typeface="Arial" panose="020B0604020202020204" pitchFamily="34" charset="0"/>
              </a:defRPr>
            </a:lvl4pPr>
            <a:lvl5pPr>
              <a:buClr>
                <a:srgbClr val="007DB8"/>
              </a:buClr>
              <a:defRPr sz="1600">
                <a:solidFill>
                  <a:schemeClr val="accent1">
                    <a:lumMod val="50000"/>
                  </a:schemeClr>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7BD90A41-76AA-438E-A754-29E813FF1F1D}"/>
              </a:ext>
            </a:extLst>
          </p:cNvPr>
          <p:cNvSpPr/>
          <p:nvPr userDrawn="1"/>
        </p:nvSpPr>
        <p:spPr>
          <a:xfrm>
            <a:off x="232914" y="118228"/>
            <a:ext cx="6193765" cy="1062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F12EFC4-17BF-4D89-AD09-6528147B85EF}"/>
              </a:ext>
            </a:extLst>
          </p:cNvPr>
          <p:cNvSpPr/>
          <p:nvPr userDrawn="1"/>
        </p:nvSpPr>
        <p:spPr>
          <a:xfrm>
            <a:off x="8131835" y="140564"/>
            <a:ext cx="3899139" cy="1062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Slide Number Placeholder 3">
            <a:extLst>
              <a:ext uri="{FF2B5EF4-FFF2-40B4-BE49-F238E27FC236}">
                <a16:creationId xmlns:a16="http://schemas.microsoft.com/office/drawing/2014/main" id="{513B7BF8-5382-41BC-9C7A-73F6F1C8771B}"/>
              </a:ext>
            </a:extLst>
          </p:cNvPr>
          <p:cNvSpPr txBox="1">
            <a:spLocks/>
          </p:cNvSpPr>
          <p:nvPr userDrawn="1"/>
        </p:nvSpPr>
        <p:spPr>
          <a:xfrm>
            <a:off x="11395967" y="6561681"/>
            <a:ext cx="635007" cy="244683"/>
          </a:xfrm>
          <a:prstGeom prst="rect">
            <a:avLst/>
          </a:prstGeom>
        </p:spPr>
        <p:txBody>
          <a:bodyPr/>
          <a:lstStyle/>
          <a:p>
            <a:pPr algn="r" eaLnBrk="1" hangingPunct="1"/>
            <a:fld id="{3E06C394-3A6A-4C5C-9CDF-32BDD295CB7F}" type="slidenum">
              <a:rPr lang="en-US" altLang="en-US" sz="1200" b="1">
                <a:solidFill>
                  <a:schemeClr val="bg2"/>
                </a:solidFill>
              </a:rPr>
              <a:pPr algn="r" eaLnBrk="1" hangingPunct="1"/>
              <a:t>‹#›</a:t>
            </a:fld>
            <a:endParaRPr lang="en-US" altLang="en-US" sz="1200" b="1">
              <a:solidFill>
                <a:schemeClr val="bg2"/>
              </a:solidFill>
            </a:endParaRPr>
          </a:p>
        </p:txBody>
      </p:sp>
      <p:sp>
        <p:nvSpPr>
          <p:cNvPr id="3" name="Title 1"/>
          <p:cNvSpPr>
            <a:spLocks noGrp="1"/>
          </p:cNvSpPr>
          <p:nvPr>
            <p:ph type="title"/>
          </p:nvPr>
        </p:nvSpPr>
        <p:spPr>
          <a:xfrm>
            <a:off x="123644" y="0"/>
            <a:ext cx="11232285" cy="713488"/>
          </a:xfrm>
          <a:noFill/>
          <a:ln>
            <a:noFill/>
          </a:ln>
          <a:effectLst/>
        </p:spPr>
        <p:style>
          <a:lnRef idx="1">
            <a:schemeClr val="accent1"/>
          </a:lnRef>
          <a:fillRef idx="3">
            <a:schemeClr val="accent1"/>
          </a:fillRef>
          <a:effectRef idx="2">
            <a:schemeClr val="accent1"/>
          </a:effectRef>
          <a:fontRef idx="minor">
            <a:schemeClr val="lt1"/>
          </a:fontRef>
        </p:style>
        <p:txBody>
          <a:bodyPr vert="horz" rtlCol="0" anchor="ctr">
            <a:normAutofit/>
          </a:bodyPr>
          <a:lstStyle>
            <a:lvl1pPr algn="l">
              <a:defRPr lang="en-US" sz="2400" dirty="0">
                <a:solidFill>
                  <a:schemeClr val="accent1">
                    <a:lumMod val="50000"/>
                  </a:schemeClr>
                </a:solidFill>
                <a:latin typeface="Arial" panose="020B0604020202020204" pitchFamily="34" charset="0"/>
                <a:ea typeface="+mn-ea"/>
                <a:cs typeface="Arial" panose="020B0604020202020204" pitchFamily="34" charset="0"/>
              </a:defRPr>
            </a:lvl1pPr>
          </a:lstStyle>
          <a:p>
            <a:pPr marL="0" lvl="0" algn="l" defTabSz="914400"/>
            <a:r>
              <a:rPr lang="en-GB"/>
              <a:t>Click to edit Master title style</a:t>
            </a:r>
            <a:endParaRPr lang="en-US"/>
          </a:p>
        </p:txBody>
      </p:sp>
      <p:pic>
        <p:nvPicPr>
          <p:cNvPr id="5" name="Picture 2">
            <a:extLst>
              <a:ext uri="{FF2B5EF4-FFF2-40B4-BE49-F238E27FC236}">
                <a16:creationId xmlns:a16="http://schemas.microsoft.com/office/drawing/2014/main" id="{792384B0-729A-4A0F-B476-F8A7402F138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268396" y="118227"/>
            <a:ext cx="1748201" cy="509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94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9F3A34-17B2-4BA5-815E-A085245004FA}"/>
              </a:ext>
            </a:extLst>
          </p:cNvPr>
          <p:cNvGraphicFramePr>
            <a:graphicFrameLocks noChangeAspect="1"/>
          </p:cNvGraphicFramePr>
          <p:nvPr userDrawn="1">
            <p:custDataLst>
              <p:tags r:id="rId2"/>
            </p:custDataLst>
            <p:extLst>
              <p:ext uri="{D42A27DB-BD31-4B8C-83A1-F6EECF244321}">
                <p14:modId xmlns:p14="http://schemas.microsoft.com/office/powerpoint/2010/main" val="250119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5" imgW="421" imgH="423" progId="TCLayout.ActiveDocument.1">
                  <p:embed/>
                </p:oleObj>
              </mc:Choice>
              <mc:Fallback>
                <p:oleObj name="think-cell Slide" r:id="rId5" imgW="421" imgH="423" progId="TCLayout.ActiveDocument.1">
                  <p:embed/>
                  <p:pic>
                    <p:nvPicPr>
                      <p:cNvPr id="7" name="Object 6" hidden="1">
                        <a:extLst>
                          <a:ext uri="{FF2B5EF4-FFF2-40B4-BE49-F238E27FC236}">
                            <a16:creationId xmlns:a16="http://schemas.microsoft.com/office/drawing/2014/main" id="{DB9F3A34-17B2-4BA5-815E-A085245004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7DC756B-5101-443C-ABDD-4379B8232F31}"/>
              </a:ext>
            </a:extLst>
          </p:cNvPr>
          <p:cNvSpPr/>
          <p:nvPr userDrawn="1"/>
        </p:nvSpPr>
        <p:spPr>
          <a:xfrm>
            <a:off x="0" y="6539345"/>
            <a:ext cx="12192000" cy="318655"/>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Content Placeholder 3"/>
          <p:cNvSpPr>
            <a:spLocks noGrp="1"/>
          </p:cNvSpPr>
          <p:nvPr>
            <p:ph sz="quarter" idx="10"/>
          </p:nvPr>
        </p:nvSpPr>
        <p:spPr>
          <a:xfrm>
            <a:off x="479857" y="1203793"/>
            <a:ext cx="11232285" cy="4768791"/>
          </a:xfrm>
          <a:prstGeom prst="rect">
            <a:avLst/>
          </a:prstGeom>
        </p:spPr>
        <p:txBody>
          <a:bodyPr vert="horz"/>
          <a:lstStyle>
            <a:lvl1pPr>
              <a:buClr>
                <a:srgbClr val="007DB8"/>
              </a:buClr>
              <a:defRPr>
                <a:solidFill>
                  <a:schemeClr val="accent1">
                    <a:lumMod val="50000"/>
                  </a:schemeClr>
                </a:solidFill>
              </a:defRPr>
            </a:lvl1pPr>
            <a:lvl2pPr>
              <a:buClr>
                <a:srgbClr val="007DB8"/>
              </a:buClr>
              <a:defRPr>
                <a:solidFill>
                  <a:schemeClr val="accent1">
                    <a:lumMod val="50000"/>
                  </a:schemeClr>
                </a:solidFill>
              </a:defRPr>
            </a:lvl2pPr>
            <a:lvl3pPr>
              <a:buClr>
                <a:srgbClr val="007DB8"/>
              </a:buClr>
              <a:defRPr>
                <a:solidFill>
                  <a:schemeClr val="accent1">
                    <a:lumMod val="50000"/>
                  </a:schemeClr>
                </a:solidFill>
              </a:defRPr>
            </a:lvl3pPr>
            <a:lvl4pPr>
              <a:buClr>
                <a:srgbClr val="007DB8"/>
              </a:buClr>
              <a:defRPr>
                <a:solidFill>
                  <a:schemeClr val="accent1">
                    <a:lumMod val="50000"/>
                  </a:schemeClr>
                </a:solidFill>
              </a:defRPr>
            </a:lvl4pPr>
            <a:lvl5pPr>
              <a:buClr>
                <a:srgbClr val="007DB8"/>
              </a:buClr>
              <a:defRPr>
                <a:solidFill>
                  <a:schemeClr val="accent1">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Rectangle 1">
            <a:extLst>
              <a:ext uri="{FF2B5EF4-FFF2-40B4-BE49-F238E27FC236}">
                <a16:creationId xmlns:a16="http://schemas.microsoft.com/office/drawing/2014/main" id="{7BD90A41-76AA-438E-A754-29E813FF1F1D}"/>
              </a:ext>
            </a:extLst>
          </p:cNvPr>
          <p:cNvSpPr/>
          <p:nvPr userDrawn="1"/>
        </p:nvSpPr>
        <p:spPr>
          <a:xfrm>
            <a:off x="232914" y="118228"/>
            <a:ext cx="3899139" cy="1062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F12EFC4-17BF-4D89-AD09-6528147B85EF}"/>
              </a:ext>
            </a:extLst>
          </p:cNvPr>
          <p:cNvSpPr/>
          <p:nvPr userDrawn="1"/>
        </p:nvSpPr>
        <p:spPr>
          <a:xfrm>
            <a:off x="8131835" y="140564"/>
            <a:ext cx="3899139" cy="1062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Slide Number Placeholder 3">
            <a:extLst>
              <a:ext uri="{FF2B5EF4-FFF2-40B4-BE49-F238E27FC236}">
                <a16:creationId xmlns:a16="http://schemas.microsoft.com/office/drawing/2014/main" id="{513B7BF8-5382-41BC-9C7A-73F6F1C8771B}"/>
              </a:ext>
            </a:extLst>
          </p:cNvPr>
          <p:cNvSpPr txBox="1">
            <a:spLocks/>
          </p:cNvSpPr>
          <p:nvPr userDrawn="1"/>
        </p:nvSpPr>
        <p:spPr>
          <a:xfrm>
            <a:off x="11395967" y="6561681"/>
            <a:ext cx="635007" cy="244683"/>
          </a:xfrm>
          <a:prstGeom prst="rect">
            <a:avLst/>
          </a:prstGeom>
        </p:spPr>
        <p:txBody>
          <a:bodyPr/>
          <a:lstStyle/>
          <a:p>
            <a:pPr algn="r" eaLnBrk="1" hangingPunct="1"/>
            <a:fld id="{3E06C394-3A6A-4C5C-9CDF-32BDD295CB7F}" type="slidenum">
              <a:rPr lang="en-US" altLang="en-US" sz="1200" b="1">
                <a:solidFill>
                  <a:schemeClr val="bg2"/>
                </a:solidFill>
              </a:rPr>
              <a:pPr algn="r" eaLnBrk="1" hangingPunct="1"/>
              <a:t>‹#›</a:t>
            </a:fld>
            <a:endParaRPr lang="en-US" altLang="en-US" sz="1200" b="1">
              <a:solidFill>
                <a:schemeClr val="bg2"/>
              </a:solidFill>
            </a:endParaRPr>
          </a:p>
        </p:txBody>
      </p:sp>
      <p:sp>
        <p:nvSpPr>
          <p:cNvPr id="3" name="Title 1"/>
          <p:cNvSpPr>
            <a:spLocks noGrp="1"/>
          </p:cNvSpPr>
          <p:nvPr>
            <p:ph type="title"/>
          </p:nvPr>
        </p:nvSpPr>
        <p:spPr>
          <a:xfrm>
            <a:off x="161026" y="103577"/>
            <a:ext cx="11232285" cy="837487"/>
          </a:xfrm>
          <a:no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lvl1pPr algn="l">
              <a:defRPr lang="en-US" sz="2800" dirty="0">
                <a:solidFill>
                  <a:schemeClr val="accent1">
                    <a:lumMod val="50000"/>
                  </a:schemeClr>
                </a:solidFill>
                <a:ea typeface="+mn-ea"/>
                <a:cs typeface="Arial" panose="020B0604020202020204" pitchFamily="34" charset="0"/>
              </a:defRPr>
            </a:lvl1pPr>
          </a:lstStyle>
          <a:p>
            <a:pPr marL="0" lvl="0" algn="l" defTabSz="914400"/>
            <a:r>
              <a:rPr lang="en-GB"/>
              <a:t>Click to edit Master title style</a:t>
            </a:r>
            <a:endParaRPr lang="en-US"/>
          </a:p>
        </p:txBody>
      </p:sp>
      <p:pic>
        <p:nvPicPr>
          <p:cNvPr id="5" name="Picture 2">
            <a:extLst>
              <a:ext uri="{FF2B5EF4-FFF2-40B4-BE49-F238E27FC236}">
                <a16:creationId xmlns:a16="http://schemas.microsoft.com/office/drawing/2014/main" id="{792384B0-729A-4A0F-B476-F8A7402F138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268396" y="118227"/>
            <a:ext cx="1748201" cy="509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4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85291" y="1555197"/>
            <a:ext cx="11089637" cy="1439547"/>
          </a:xfrm>
          <a:prstGeom prst="rect">
            <a:avLst/>
          </a:prstGeom>
        </p:spPr>
        <p:txBody>
          <a:bodyPr>
            <a:normAutofit/>
          </a:bodyPr>
          <a:lstStyle>
            <a:lvl1pPr>
              <a:defRPr sz="6160"/>
            </a:lvl1pPr>
          </a:lstStyle>
          <a:p>
            <a:pPr lvl="0"/>
            <a:r>
              <a:rPr lang="en-GB"/>
              <a:t>A two line title goes here</a:t>
            </a:r>
            <a:br>
              <a:rPr lang="en-GB"/>
            </a:br>
            <a:r>
              <a:rPr lang="en-GB"/>
              <a:t>line title goes here</a:t>
            </a:r>
            <a:endParaRPr lang="en-US"/>
          </a:p>
        </p:txBody>
      </p:sp>
    </p:spTree>
    <p:extLst>
      <p:ext uri="{BB962C8B-B14F-4D97-AF65-F5344CB8AC3E}">
        <p14:creationId xmlns:p14="http://schemas.microsoft.com/office/powerpoint/2010/main" val="260032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2_Custom Layou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2"/>
          <p:cNvSpPr/>
          <p:nvPr/>
        </p:nvSpPr>
        <p:spPr>
          <a:xfrm>
            <a:off x="0" y="6539345"/>
            <a:ext cx="12192000" cy="318655"/>
          </a:xfrm>
          <a:prstGeom prst="rect">
            <a:avLst/>
          </a:prstGeom>
          <a:solidFill>
            <a:srgbClr val="93B3D7"/>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 name="Google Shape;30;p52"/>
          <p:cNvSpPr txBox="1">
            <a:spLocks noGrp="1"/>
          </p:cNvSpPr>
          <p:nvPr>
            <p:ph type="body" idx="1"/>
          </p:nvPr>
        </p:nvSpPr>
        <p:spPr>
          <a:xfrm>
            <a:off x="479857" y="1203793"/>
            <a:ext cx="11232285" cy="476879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7DB8"/>
              </a:buClr>
              <a:buSzPts val="3200"/>
              <a:buChar char="•"/>
              <a:defRPr>
                <a:solidFill>
                  <a:srgbClr val="244061"/>
                </a:solidFill>
              </a:defRPr>
            </a:lvl1pPr>
            <a:lvl2pPr marL="914400" lvl="1" indent="-406400" algn="l">
              <a:spcBef>
                <a:spcPts val="560"/>
              </a:spcBef>
              <a:spcAft>
                <a:spcPts val="0"/>
              </a:spcAft>
              <a:buClr>
                <a:srgbClr val="007DB8"/>
              </a:buClr>
              <a:buSzPts val="2800"/>
              <a:buChar char="–"/>
              <a:defRPr>
                <a:solidFill>
                  <a:srgbClr val="244061"/>
                </a:solidFill>
              </a:defRPr>
            </a:lvl2pPr>
            <a:lvl3pPr marL="1371600" lvl="2" indent="-381000" algn="l">
              <a:spcBef>
                <a:spcPts val="480"/>
              </a:spcBef>
              <a:spcAft>
                <a:spcPts val="0"/>
              </a:spcAft>
              <a:buClr>
                <a:srgbClr val="007DB8"/>
              </a:buClr>
              <a:buSzPts val="2400"/>
              <a:buChar char="•"/>
              <a:defRPr>
                <a:solidFill>
                  <a:srgbClr val="244061"/>
                </a:solidFill>
              </a:defRPr>
            </a:lvl3pPr>
            <a:lvl4pPr marL="1828800" lvl="3" indent="-355600" algn="l">
              <a:spcBef>
                <a:spcPts val="400"/>
              </a:spcBef>
              <a:spcAft>
                <a:spcPts val="0"/>
              </a:spcAft>
              <a:buClr>
                <a:srgbClr val="007DB8"/>
              </a:buClr>
              <a:buSzPts val="2000"/>
              <a:buChar char="–"/>
              <a:defRPr>
                <a:solidFill>
                  <a:srgbClr val="244061"/>
                </a:solidFill>
              </a:defRPr>
            </a:lvl4pPr>
            <a:lvl5pPr marL="2286000" lvl="4" indent="-355600" algn="l">
              <a:spcBef>
                <a:spcPts val="400"/>
              </a:spcBef>
              <a:spcAft>
                <a:spcPts val="0"/>
              </a:spcAft>
              <a:buClr>
                <a:srgbClr val="007DB8"/>
              </a:buClr>
              <a:buSzPts val="2000"/>
              <a:buChar char="»"/>
              <a:defRPr>
                <a:solidFill>
                  <a:srgbClr val="24406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2"/>
          <p:cNvSpPr/>
          <p:nvPr/>
        </p:nvSpPr>
        <p:spPr>
          <a:xfrm>
            <a:off x="232914" y="118228"/>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 name="Google Shape;32;p52"/>
          <p:cNvSpPr/>
          <p:nvPr/>
        </p:nvSpPr>
        <p:spPr>
          <a:xfrm>
            <a:off x="8131835" y="140564"/>
            <a:ext cx="3899139" cy="1062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 name="Google Shape;33;p52"/>
          <p:cNvSpPr txBox="1"/>
          <p:nvPr/>
        </p:nvSpPr>
        <p:spPr>
          <a:xfrm>
            <a:off x="11395967" y="6561681"/>
            <a:ext cx="635007" cy="24468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17365D"/>
              </a:buClr>
              <a:buSzPts val="1200"/>
              <a:buFont typeface="Calibri"/>
              <a:buNone/>
            </a:pPr>
            <a:fld id="{00000000-1234-1234-1234-123412341234}" type="slidenum">
              <a:rPr lang="en-GB" sz="1200" b="1">
                <a:solidFill>
                  <a:srgbClr val="17365D"/>
                </a:solidFill>
                <a:latin typeface="Calibri"/>
                <a:ea typeface="Calibri"/>
                <a:cs typeface="Calibri"/>
                <a:sym typeface="Calibri"/>
              </a:rPr>
              <a:t>‹#›</a:t>
            </a:fld>
            <a:endParaRPr sz="1200" b="1">
              <a:solidFill>
                <a:srgbClr val="17365D"/>
              </a:solidFill>
              <a:latin typeface="Calibri"/>
              <a:ea typeface="Calibri"/>
              <a:cs typeface="Calibri"/>
              <a:sym typeface="Calibri"/>
            </a:endParaRPr>
          </a:p>
        </p:txBody>
      </p:sp>
      <p:sp>
        <p:nvSpPr>
          <p:cNvPr id="34" name="Google Shape;34;p52"/>
          <p:cNvSpPr txBox="1">
            <a:spLocks noGrp="1"/>
          </p:cNvSpPr>
          <p:nvPr>
            <p:ph type="title"/>
          </p:nvPr>
        </p:nvSpPr>
        <p:spPr>
          <a:xfrm>
            <a:off x="161026" y="103577"/>
            <a:ext cx="11232285" cy="8374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2800"/>
              <a:buFont typeface="Calibri"/>
              <a:buNone/>
              <a:defRPr sz="2800">
                <a:solidFill>
                  <a:srgbClr val="24406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52"/>
          <p:cNvPicPr preferRelativeResize="0"/>
          <p:nvPr/>
        </p:nvPicPr>
        <p:blipFill rotWithShape="1">
          <a:blip r:embed="rId3">
            <a:alphaModFix/>
          </a:blip>
          <a:srcRect/>
          <a:stretch/>
        </p:blipFill>
        <p:spPr>
          <a:xfrm>
            <a:off x="10268396" y="118227"/>
            <a:ext cx="1748201" cy="509101"/>
          </a:xfrm>
          <a:prstGeom prst="rect">
            <a:avLst/>
          </a:prstGeom>
          <a:noFill/>
          <a:ln>
            <a:noFill/>
          </a:ln>
        </p:spPr>
      </p:pic>
    </p:spTree>
    <p:extLst>
      <p:ext uri="{BB962C8B-B14F-4D97-AF65-F5344CB8AC3E}">
        <p14:creationId xmlns:p14="http://schemas.microsoft.com/office/powerpoint/2010/main" val="144658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5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346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
        <p:cNvGrpSpPr/>
        <p:nvPr/>
      </p:nvGrpSpPr>
      <p:grpSpPr>
        <a:xfrm>
          <a:off x="0" y="0"/>
          <a:ext cx="0" cy="0"/>
          <a:chOff x="0" y="0"/>
          <a:chExt cx="0" cy="0"/>
        </a:xfrm>
      </p:grpSpPr>
      <p:sp>
        <p:nvSpPr>
          <p:cNvPr id="49" name="Google Shape;49;p5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1" name="Google Shape;51;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5445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4"/>
        <p:cNvGrpSpPr/>
        <p:nvPr/>
      </p:nvGrpSpPr>
      <p:grpSpPr>
        <a:xfrm>
          <a:off x="0" y="0"/>
          <a:ext cx="0" cy="0"/>
          <a:chOff x="0" y="0"/>
          <a:chExt cx="0" cy="0"/>
        </a:xfrm>
      </p:grpSpPr>
      <p:sp>
        <p:nvSpPr>
          <p:cNvPr id="55" name="Google Shape;55;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5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4952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5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5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5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756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3664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865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2" name="Google Shape;82;p6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3" name="Google Shape;83;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0613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4.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C089A-950D-4B88-879C-8CA48A447184}"/>
              </a:ext>
            </a:extLst>
          </p:cNvPr>
          <p:cNvGraphicFramePr>
            <a:graphicFrameLocks noChangeAspect="1"/>
          </p:cNvGraphicFramePr>
          <p:nvPr userDrawn="1">
            <p:custDataLst>
              <p:tags r:id="rId19"/>
            </p:custDataLst>
            <p:extLst>
              <p:ext uri="{D42A27DB-BD31-4B8C-83A1-F6EECF244321}">
                <p14:modId xmlns:p14="http://schemas.microsoft.com/office/powerpoint/2010/main" val="3656165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0" imgW="421" imgH="423" progId="TCLayout.ActiveDocument.1">
                  <p:embed/>
                </p:oleObj>
              </mc:Choice>
              <mc:Fallback>
                <p:oleObj name="think-cell Slide" r:id="rId20" imgW="421" imgH="423" progId="TCLayout.ActiveDocument.1">
                  <p:embed/>
                  <p:pic>
                    <p:nvPicPr>
                      <p:cNvPr id="2" name="Object 1" hidden="1">
                        <a:extLst>
                          <a:ext uri="{FF2B5EF4-FFF2-40B4-BE49-F238E27FC236}">
                            <a16:creationId xmlns:a16="http://schemas.microsoft.com/office/drawing/2014/main" id="{379C089A-950D-4B88-879C-8CA48A44718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5" name="Google Shape;15;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5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642533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A73840-DC5D-4E47-83FB-81B367777406}"/>
              </a:ext>
            </a:extLst>
          </p:cNvPr>
          <p:cNvGraphicFramePr>
            <a:graphicFrameLocks noChangeAspect="1"/>
          </p:cNvGraphicFramePr>
          <p:nvPr userDrawn="1">
            <p:custDataLst>
              <p:tags r:id="rId4"/>
            </p:custDataLst>
            <p:extLst>
              <p:ext uri="{D42A27DB-BD31-4B8C-83A1-F6EECF244321}">
                <p14:modId xmlns:p14="http://schemas.microsoft.com/office/powerpoint/2010/main" val="115213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6" imgW="421" imgH="423" progId="TCLayout.ActiveDocument.1">
                  <p:embed/>
                </p:oleObj>
              </mc:Choice>
              <mc:Fallback>
                <p:oleObj name="think-cell Slide" r:id="rId6" imgW="421" imgH="423" progId="TCLayout.ActiveDocument.1">
                  <p:embed/>
                  <p:pic>
                    <p:nvPicPr>
                      <p:cNvPr id="4" name="Object 3" hidden="1">
                        <a:extLst>
                          <a:ext uri="{FF2B5EF4-FFF2-40B4-BE49-F238E27FC236}">
                            <a16:creationId xmlns:a16="http://schemas.microsoft.com/office/drawing/2014/main" id="{20A73840-DC5D-4E47-83FB-81B3677774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26" name="Title Placeholder 1">
            <a:extLst>
              <a:ext uri="{FF2B5EF4-FFF2-40B4-BE49-F238E27FC236}">
                <a16:creationId xmlns:a16="http://schemas.microsoft.com/office/drawing/2014/main" id="{F849EDA2-8350-4F20-91F8-B1089BD0F2F3}"/>
              </a:ext>
            </a:extLst>
          </p:cNvPr>
          <p:cNvSpPr>
            <a:spLocks noGrp="1"/>
          </p:cNvSpPr>
          <p:nvPr>
            <p:ph type="title"/>
          </p:nvPr>
        </p:nvSpPr>
        <p:spPr bwMode="auto">
          <a:xfrm>
            <a:off x="485291" y="1554711"/>
            <a:ext cx="11232285" cy="1439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A two line title goes here</a:t>
            </a:r>
            <a:br>
              <a:rPr lang="en-GB" altLang="en-US"/>
            </a:br>
            <a:r>
              <a:rPr lang="en-GB" altLang="en-US"/>
              <a:t>line title goes here</a:t>
            </a:r>
            <a:endParaRPr lang="en-US" altLang="en-US"/>
          </a:p>
        </p:txBody>
      </p:sp>
      <p:sp>
        <p:nvSpPr>
          <p:cNvPr id="2" name="Rectangle 1">
            <a:extLst>
              <a:ext uri="{FF2B5EF4-FFF2-40B4-BE49-F238E27FC236}">
                <a16:creationId xmlns:a16="http://schemas.microsoft.com/office/drawing/2014/main" id="{F45BE7B1-6E12-460F-9FE0-E29845AD67F4}"/>
              </a:ext>
            </a:extLst>
          </p:cNvPr>
          <p:cNvSpPr/>
          <p:nvPr userDrawn="1"/>
        </p:nvSpPr>
        <p:spPr>
          <a:xfrm>
            <a:off x="0" y="5303289"/>
            <a:ext cx="4664135" cy="1692558"/>
          </a:xfrm>
          <a:prstGeom prst="rect">
            <a:avLst/>
          </a:prstGeom>
          <a:solidFill>
            <a:srgbClr val="004F93"/>
          </a:solidFill>
          <a:ln>
            <a:noFill/>
          </a:ln>
          <a:effectLst>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518048"/>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425088" rtl="0" eaLnBrk="0" fontAlgn="base" hangingPunct="0">
        <a:lnSpc>
          <a:spcPts val="5219"/>
        </a:lnSpc>
        <a:spcBef>
          <a:spcPct val="0"/>
        </a:spcBef>
        <a:spcAft>
          <a:spcPct val="0"/>
        </a:spcAft>
        <a:defRPr sz="5219" b="1" kern="1200">
          <a:solidFill>
            <a:schemeClr val="bg1"/>
          </a:solidFill>
          <a:latin typeface="+mj-lt"/>
          <a:ea typeface="ヒラギノ角ゴ Pro W3" charset="0"/>
          <a:cs typeface="ヒラギノ角ゴ Pro W3" charset="0"/>
        </a:defRPr>
      </a:lvl1pPr>
      <a:lvl2pPr algn="l" defTabSz="425088" rtl="0" eaLnBrk="0" fontAlgn="base" hangingPunct="0">
        <a:lnSpc>
          <a:spcPts val="5219"/>
        </a:lnSpc>
        <a:spcBef>
          <a:spcPct val="0"/>
        </a:spcBef>
        <a:spcAft>
          <a:spcPct val="0"/>
        </a:spcAft>
        <a:defRPr sz="5219" b="1">
          <a:solidFill>
            <a:schemeClr val="bg1"/>
          </a:solidFill>
          <a:latin typeface="Calibri" charset="0"/>
          <a:ea typeface="ヒラギノ角ゴ Pro W3" charset="0"/>
          <a:cs typeface="ヒラギノ角ゴ Pro W3" charset="0"/>
        </a:defRPr>
      </a:lvl2pPr>
      <a:lvl3pPr algn="l" defTabSz="425088" rtl="0" eaLnBrk="0" fontAlgn="base" hangingPunct="0">
        <a:lnSpc>
          <a:spcPts val="5219"/>
        </a:lnSpc>
        <a:spcBef>
          <a:spcPct val="0"/>
        </a:spcBef>
        <a:spcAft>
          <a:spcPct val="0"/>
        </a:spcAft>
        <a:defRPr sz="5219" b="1">
          <a:solidFill>
            <a:schemeClr val="bg1"/>
          </a:solidFill>
          <a:latin typeface="Calibri" charset="0"/>
          <a:ea typeface="ヒラギノ角ゴ Pro W3" charset="0"/>
          <a:cs typeface="ヒラギノ角ゴ Pro W3" charset="0"/>
        </a:defRPr>
      </a:lvl3pPr>
      <a:lvl4pPr algn="l" defTabSz="425088" rtl="0" eaLnBrk="0" fontAlgn="base" hangingPunct="0">
        <a:lnSpc>
          <a:spcPts val="5219"/>
        </a:lnSpc>
        <a:spcBef>
          <a:spcPct val="0"/>
        </a:spcBef>
        <a:spcAft>
          <a:spcPct val="0"/>
        </a:spcAft>
        <a:defRPr sz="5219" b="1">
          <a:solidFill>
            <a:schemeClr val="bg1"/>
          </a:solidFill>
          <a:latin typeface="Calibri" charset="0"/>
          <a:ea typeface="ヒラギノ角ゴ Pro W3" charset="0"/>
          <a:cs typeface="ヒラギノ角ゴ Pro W3" charset="0"/>
        </a:defRPr>
      </a:lvl4pPr>
      <a:lvl5pPr algn="l" defTabSz="425088" rtl="0" eaLnBrk="0" fontAlgn="base" hangingPunct="0">
        <a:lnSpc>
          <a:spcPts val="5219"/>
        </a:lnSpc>
        <a:spcBef>
          <a:spcPct val="0"/>
        </a:spcBef>
        <a:spcAft>
          <a:spcPct val="0"/>
        </a:spcAft>
        <a:defRPr sz="5219" b="1">
          <a:solidFill>
            <a:schemeClr val="bg1"/>
          </a:solidFill>
          <a:latin typeface="Calibri" charset="0"/>
          <a:ea typeface="ヒラギノ角ゴ Pro W3" charset="0"/>
          <a:cs typeface="ヒラギノ角ゴ Pro W3" charset="0"/>
        </a:defRPr>
      </a:lvl5pPr>
      <a:lvl6pPr marL="425829" algn="l" defTabSz="425829" rtl="0" eaLnBrk="1" fontAlgn="base" hangingPunct="1">
        <a:lnSpc>
          <a:spcPts val="5216"/>
        </a:lnSpc>
        <a:spcBef>
          <a:spcPct val="0"/>
        </a:spcBef>
        <a:spcAft>
          <a:spcPct val="0"/>
        </a:spcAft>
        <a:defRPr sz="5219" b="1">
          <a:solidFill>
            <a:schemeClr val="tx1"/>
          </a:solidFill>
          <a:latin typeface="Calibri" charset="0"/>
          <a:ea typeface="ヒラギノ角ゴ Pro W3" charset="0"/>
          <a:cs typeface="ヒラギノ角ゴ Pro W3" charset="0"/>
        </a:defRPr>
      </a:lvl6pPr>
      <a:lvl7pPr marL="851656" algn="l" defTabSz="425829" rtl="0" eaLnBrk="1" fontAlgn="base" hangingPunct="1">
        <a:lnSpc>
          <a:spcPts val="5216"/>
        </a:lnSpc>
        <a:spcBef>
          <a:spcPct val="0"/>
        </a:spcBef>
        <a:spcAft>
          <a:spcPct val="0"/>
        </a:spcAft>
        <a:defRPr sz="5219" b="1">
          <a:solidFill>
            <a:schemeClr val="tx1"/>
          </a:solidFill>
          <a:latin typeface="Calibri" charset="0"/>
          <a:ea typeface="ヒラギノ角ゴ Pro W3" charset="0"/>
          <a:cs typeface="ヒラギノ角ゴ Pro W3" charset="0"/>
        </a:defRPr>
      </a:lvl7pPr>
      <a:lvl8pPr marL="1277485" algn="l" defTabSz="425829" rtl="0" eaLnBrk="1" fontAlgn="base" hangingPunct="1">
        <a:lnSpc>
          <a:spcPts val="5216"/>
        </a:lnSpc>
        <a:spcBef>
          <a:spcPct val="0"/>
        </a:spcBef>
        <a:spcAft>
          <a:spcPct val="0"/>
        </a:spcAft>
        <a:defRPr sz="5219" b="1">
          <a:solidFill>
            <a:schemeClr val="tx1"/>
          </a:solidFill>
          <a:latin typeface="Calibri" charset="0"/>
          <a:ea typeface="ヒラギノ角ゴ Pro W3" charset="0"/>
          <a:cs typeface="ヒラギノ角ゴ Pro W3" charset="0"/>
        </a:defRPr>
      </a:lvl8pPr>
      <a:lvl9pPr marL="1703313" algn="l" defTabSz="425829" rtl="0" eaLnBrk="1" fontAlgn="base" hangingPunct="1">
        <a:lnSpc>
          <a:spcPts val="5216"/>
        </a:lnSpc>
        <a:spcBef>
          <a:spcPct val="0"/>
        </a:spcBef>
        <a:spcAft>
          <a:spcPct val="0"/>
        </a:spcAft>
        <a:defRPr sz="5219" b="1">
          <a:solidFill>
            <a:schemeClr val="tx1"/>
          </a:solidFill>
          <a:latin typeface="Calibri" charset="0"/>
          <a:ea typeface="ヒラギノ角ゴ Pro W3" charset="0"/>
          <a:cs typeface="ヒラギノ角ゴ Pro W3" charset="0"/>
        </a:defRPr>
      </a:lvl9pPr>
    </p:titleStyle>
    <p:bodyStyle>
      <a:lvl1pPr marL="319155" indent="-319155" algn="l" defTabSz="425088" rtl="0" eaLnBrk="0" fontAlgn="base" hangingPunct="0">
        <a:spcBef>
          <a:spcPct val="20000"/>
        </a:spcBef>
        <a:spcAft>
          <a:spcPct val="0"/>
        </a:spcAft>
        <a:buFont typeface="Arial" panose="020B0604020202020204" pitchFamily="34" charset="0"/>
        <a:buChar char="•"/>
        <a:defRPr sz="2994" kern="1200">
          <a:solidFill>
            <a:schemeClr val="tx1"/>
          </a:solidFill>
          <a:latin typeface="+mn-lt"/>
          <a:ea typeface="ヒラギノ角ゴ Pro W3" charset="0"/>
          <a:cs typeface="ヒラギノ角ゴ Pro W3" charset="0"/>
        </a:defRPr>
      </a:lvl1pPr>
      <a:lvl2pPr marL="691277" indent="-264831" algn="l" defTabSz="425088" rtl="0" eaLnBrk="0" fontAlgn="base" hangingPunct="0">
        <a:spcBef>
          <a:spcPct val="20000"/>
        </a:spcBef>
        <a:spcAft>
          <a:spcPct val="0"/>
        </a:spcAft>
        <a:buFont typeface="Arial" panose="020B0604020202020204" pitchFamily="34" charset="0"/>
        <a:buChar char="–"/>
        <a:defRPr sz="2567" kern="1200">
          <a:solidFill>
            <a:schemeClr val="tx1"/>
          </a:solidFill>
          <a:latin typeface="+mn-lt"/>
          <a:ea typeface="ヒラギノ角ゴ Pro W3" charset="0"/>
          <a:cs typeface="ヒラギノ角ゴ Pro W3" charset="0"/>
        </a:defRPr>
      </a:lvl2pPr>
      <a:lvl3pPr marL="1063398" indent="-211865" algn="l" defTabSz="425088" rtl="0" eaLnBrk="0" fontAlgn="base" hangingPunct="0">
        <a:spcBef>
          <a:spcPct val="20000"/>
        </a:spcBef>
        <a:spcAft>
          <a:spcPct val="0"/>
        </a:spcAft>
        <a:buFont typeface="Arial" panose="020B0604020202020204" pitchFamily="34" charset="0"/>
        <a:buChar char="•"/>
        <a:defRPr sz="2224" kern="1200">
          <a:solidFill>
            <a:schemeClr val="tx1"/>
          </a:solidFill>
          <a:latin typeface="+mn-lt"/>
          <a:ea typeface="ヒラギノ角ゴ Pro W3" charset="0"/>
          <a:cs typeface="ヒラギノ角ゴ Pro W3" charset="0"/>
        </a:defRPr>
      </a:lvl3pPr>
      <a:lvl4pPr marL="1489843" indent="-211865" algn="l" defTabSz="425088" rtl="0" eaLnBrk="0" fontAlgn="base" hangingPunct="0">
        <a:spcBef>
          <a:spcPct val="20000"/>
        </a:spcBef>
        <a:spcAft>
          <a:spcPct val="0"/>
        </a:spcAft>
        <a:buFont typeface="Arial" panose="020B0604020202020204" pitchFamily="34" charset="0"/>
        <a:buChar char="–"/>
        <a:defRPr sz="1882" kern="1200">
          <a:solidFill>
            <a:schemeClr val="tx1"/>
          </a:solidFill>
          <a:latin typeface="+mn-lt"/>
          <a:ea typeface="ヒラギノ角ゴ Pro W3" charset="0"/>
          <a:cs typeface="ヒラギノ角ゴ Pro W3" charset="0"/>
        </a:defRPr>
      </a:lvl4pPr>
      <a:lvl5pPr marL="1914930" indent="-211865" algn="l" defTabSz="425088" rtl="0" eaLnBrk="0" fontAlgn="base" hangingPunct="0">
        <a:spcBef>
          <a:spcPct val="20000"/>
        </a:spcBef>
        <a:spcAft>
          <a:spcPct val="0"/>
        </a:spcAft>
        <a:buFont typeface="Arial" panose="020B0604020202020204" pitchFamily="34" charset="0"/>
        <a:buChar char="»"/>
        <a:defRPr sz="1882" kern="1200">
          <a:solidFill>
            <a:schemeClr val="tx1"/>
          </a:solidFill>
          <a:latin typeface="+mn-lt"/>
          <a:ea typeface="ヒラギノ角ゴ Pro W3" charset="0"/>
          <a:cs typeface="ヒラギノ角ゴ Pro W3" charset="0"/>
        </a:defRPr>
      </a:lvl5pPr>
      <a:lvl6pPr marL="2342055" indent="-212914" algn="l" defTabSz="425829" rtl="0" eaLnBrk="1" latinLnBrk="0" hangingPunct="1">
        <a:spcBef>
          <a:spcPct val="20000"/>
        </a:spcBef>
        <a:buFont typeface="Arial"/>
        <a:buChar char="•"/>
        <a:defRPr sz="1882" kern="1200">
          <a:solidFill>
            <a:schemeClr val="tx1"/>
          </a:solidFill>
          <a:latin typeface="+mn-lt"/>
          <a:ea typeface="+mn-ea"/>
          <a:cs typeface="+mn-cs"/>
        </a:defRPr>
      </a:lvl6pPr>
      <a:lvl7pPr marL="2767884" indent="-212914" algn="l" defTabSz="425829" rtl="0" eaLnBrk="1" latinLnBrk="0" hangingPunct="1">
        <a:spcBef>
          <a:spcPct val="20000"/>
        </a:spcBef>
        <a:buFont typeface="Arial"/>
        <a:buChar char="•"/>
        <a:defRPr sz="1882" kern="1200">
          <a:solidFill>
            <a:schemeClr val="tx1"/>
          </a:solidFill>
          <a:latin typeface="+mn-lt"/>
          <a:ea typeface="+mn-ea"/>
          <a:cs typeface="+mn-cs"/>
        </a:defRPr>
      </a:lvl7pPr>
      <a:lvl8pPr marL="3193712" indent="-212914" algn="l" defTabSz="425829" rtl="0" eaLnBrk="1" latinLnBrk="0" hangingPunct="1">
        <a:spcBef>
          <a:spcPct val="20000"/>
        </a:spcBef>
        <a:buFont typeface="Arial"/>
        <a:buChar char="•"/>
        <a:defRPr sz="1882" kern="1200">
          <a:solidFill>
            <a:schemeClr val="tx1"/>
          </a:solidFill>
          <a:latin typeface="+mn-lt"/>
          <a:ea typeface="+mn-ea"/>
          <a:cs typeface="+mn-cs"/>
        </a:defRPr>
      </a:lvl8pPr>
      <a:lvl9pPr marL="3619540" indent="-212914" algn="l" defTabSz="425829" rtl="0" eaLnBrk="1" latinLnBrk="0" hangingPunct="1">
        <a:spcBef>
          <a:spcPct val="20000"/>
        </a:spcBef>
        <a:buFont typeface="Arial"/>
        <a:buChar char="•"/>
        <a:defRPr sz="1882" kern="1200">
          <a:solidFill>
            <a:schemeClr val="tx1"/>
          </a:solidFill>
          <a:latin typeface="+mn-lt"/>
          <a:ea typeface="+mn-ea"/>
          <a:cs typeface="+mn-cs"/>
        </a:defRPr>
      </a:lvl9pPr>
    </p:bodyStyle>
    <p:otherStyle>
      <a:defPPr>
        <a:defRPr lang="en-US"/>
      </a:defPPr>
      <a:lvl1pPr marL="0" algn="l" defTabSz="425829" rtl="0" eaLnBrk="1" latinLnBrk="0" hangingPunct="1">
        <a:defRPr sz="1711" kern="1200">
          <a:solidFill>
            <a:schemeClr val="tx1"/>
          </a:solidFill>
          <a:latin typeface="+mn-lt"/>
          <a:ea typeface="+mn-ea"/>
          <a:cs typeface="+mn-cs"/>
        </a:defRPr>
      </a:lvl1pPr>
      <a:lvl2pPr marL="425829" algn="l" defTabSz="425829" rtl="0" eaLnBrk="1" latinLnBrk="0" hangingPunct="1">
        <a:defRPr sz="1711" kern="1200">
          <a:solidFill>
            <a:schemeClr val="tx1"/>
          </a:solidFill>
          <a:latin typeface="+mn-lt"/>
          <a:ea typeface="+mn-ea"/>
          <a:cs typeface="+mn-cs"/>
        </a:defRPr>
      </a:lvl2pPr>
      <a:lvl3pPr marL="851656" algn="l" defTabSz="425829" rtl="0" eaLnBrk="1" latinLnBrk="0" hangingPunct="1">
        <a:defRPr sz="1711" kern="1200">
          <a:solidFill>
            <a:schemeClr val="tx1"/>
          </a:solidFill>
          <a:latin typeface="+mn-lt"/>
          <a:ea typeface="+mn-ea"/>
          <a:cs typeface="+mn-cs"/>
        </a:defRPr>
      </a:lvl3pPr>
      <a:lvl4pPr marL="1277485" algn="l" defTabSz="425829" rtl="0" eaLnBrk="1" latinLnBrk="0" hangingPunct="1">
        <a:defRPr sz="1711" kern="1200">
          <a:solidFill>
            <a:schemeClr val="tx1"/>
          </a:solidFill>
          <a:latin typeface="+mn-lt"/>
          <a:ea typeface="+mn-ea"/>
          <a:cs typeface="+mn-cs"/>
        </a:defRPr>
      </a:lvl4pPr>
      <a:lvl5pPr marL="1703313" algn="l" defTabSz="425829" rtl="0" eaLnBrk="1" latinLnBrk="0" hangingPunct="1">
        <a:defRPr sz="1711" kern="1200">
          <a:solidFill>
            <a:schemeClr val="tx1"/>
          </a:solidFill>
          <a:latin typeface="+mn-lt"/>
          <a:ea typeface="+mn-ea"/>
          <a:cs typeface="+mn-cs"/>
        </a:defRPr>
      </a:lvl5pPr>
      <a:lvl6pPr marL="2129141" algn="l" defTabSz="425829" rtl="0" eaLnBrk="1" latinLnBrk="0" hangingPunct="1">
        <a:defRPr sz="1711" kern="1200">
          <a:solidFill>
            <a:schemeClr val="tx1"/>
          </a:solidFill>
          <a:latin typeface="+mn-lt"/>
          <a:ea typeface="+mn-ea"/>
          <a:cs typeface="+mn-cs"/>
        </a:defRPr>
      </a:lvl6pPr>
      <a:lvl7pPr marL="2554970" algn="l" defTabSz="425829" rtl="0" eaLnBrk="1" latinLnBrk="0" hangingPunct="1">
        <a:defRPr sz="1711" kern="1200">
          <a:solidFill>
            <a:schemeClr val="tx1"/>
          </a:solidFill>
          <a:latin typeface="+mn-lt"/>
          <a:ea typeface="+mn-ea"/>
          <a:cs typeface="+mn-cs"/>
        </a:defRPr>
      </a:lvl7pPr>
      <a:lvl8pPr marL="2980797" algn="l" defTabSz="425829" rtl="0" eaLnBrk="1" latinLnBrk="0" hangingPunct="1">
        <a:defRPr sz="1711" kern="1200">
          <a:solidFill>
            <a:schemeClr val="tx1"/>
          </a:solidFill>
          <a:latin typeface="+mn-lt"/>
          <a:ea typeface="+mn-ea"/>
          <a:cs typeface="+mn-cs"/>
        </a:defRPr>
      </a:lvl8pPr>
      <a:lvl9pPr marL="3406626" algn="l" defTabSz="425829" rtl="0" eaLnBrk="1" latinLnBrk="0" hangingPunct="1">
        <a:defRPr sz="17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chart" Target="../charts/char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6.xml"/><Relationship Id="rId7" Type="http://schemas.openxmlformats.org/officeDocument/2006/relationships/hyperlink" Target="https://public.tableau.com/profile/rob.aldridge#!/vizhome/MATI_19_11_25/MATI_dashboard" TargetMode="Externa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565BC2-9B1D-488C-9A5B-2CFCA46858EE}"/>
              </a:ext>
            </a:extLst>
          </p:cNvPr>
          <p:cNvPicPr>
            <a:picLocks noChangeAspect="1"/>
          </p:cNvPicPr>
          <p:nvPr/>
        </p:nvPicPr>
        <p:blipFill rotWithShape="1">
          <a:blip r:embed="rId3"/>
          <a:srcRect l="22574" t="28512" r="53676" b="68523"/>
          <a:stretch/>
        </p:blipFill>
        <p:spPr>
          <a:xfrm>
            <a:off x="224118" y="879899"/>
            <a:ext cx="3685318" cy="251013"/>
          </a:xfrm>
          <a:prstGeom prst="rect">
            <a:avLst/>
          </a:prstGeom>
        </p:spPr>
      </p:pic>
      <p:sp>
        <p:nvSpPr>
          <p:cNvPr id="6" name="TextBox 5">
            <a:extLst>
              <a:ext uri="{FF2B5EF4-FFF2-40B4-BE49-F238E27FC236}">
                <a16:creationId xmlns:a16="http://schemas.microsoft.com/office/drawing/2014/main" id="{46765374-00AC-4E70-A525-2AC9E558888B}"/>
              </a:ext>
            </a:extLst>
          </p:cNvPr>
          <p:cNvSpPr txBox="1"/>
          <p:nvPr/>
        </p:nvSpPr>
        <p:spPr>
          <a:xfrm>
            <a:off x="412550" y="844039"/>
            <a:ext cx="34163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Arial"/>
                <a:sym typeface="Arial"/>
              </a:rPr>
              <a:t>Integrated Care System</a:t>
            </a:r>
          </a:p>
        </p:txBody>
      </p:sp>
      <p:sp>
        <p:nvSpPr>
          <p:cNvPr id="8" name="Title 3">
            <a:extLst>
              <a:ext uri="{FF2B5EF4-FFF2-40B4-BE49-F238E27FC236}">
                <a16:creationId xmlns:a16="http://schemas.microsoft.com/office/drawing/2014/main" id="{1E6A4419-CBC7-4526-8E7A-1B2B573025D0}"/>
              </a:ext>
            </a:extLst>
          </p:cNvPr>
          <p:cNvSpPr txBox="1">
            <a:spLocks/>
          </p:cNvSpPr>
          <p:nvPr/>
        </p:nvSpPr>
        <p:spPr bwMode="auto">
          <a:xfrm>
            <a:off x="486440" y="1952643"/>
            <a:ext cx="9965587" cy="2821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450614" rtl="0" eaLnBrk="0" fontAlgn="base" hangingPunct="0">
              <a:lnSpc>
                <a:spcPts val="5532"/>
              </a:lnSpc>
              <a:spcBef>
                <a:spcPct val="0"/>
              </a:spcBef>
              <a:spcAft>
                <a:spcPct val="0"/>
              </a:spcAft>
              <a:defRPr sz="6529" b="1" kern="1200">
                <a:solidFill>
                  <a:schemeClr val="bg1"/>
                </a:solidFill>
                <a:latin typeface="+mj-lt"/>
                <a:ea typeface="ヒラギノ角ゴ Pro W3" charset="0"/>
                <a:cs typeface="ヒラギノ角ゴ Pro W3" charset="0"/>
              </a:defRPr>
            </a:lvl1pPr>
            <a:lvl2pPr algn="l" defTabSz="450614" rtl="0" eaLnBrk="0" fontAlgn="base" hangingPunct="0">
              <a:lnSpc>
                <a:spcPts val="5532"/>
              </a:lnSpc>
              <a:spcBef>
                <a:spcPct val="0"/>
              </a:spcBef>
              <a:spcAft>
                <a:spcPct val="0"/>
              </a:spcAft>
              <a:defRPr sz="5532" b="1">
                <a:solidFill>
                  <a:schemeClr val="bg1"/>
                </a:solidFill>
                <a:latin typeface="Calibri" charset="0"/>
                <a:ea typeface="ヒラギノ角ゴ Pro W3" charset="0"/>
                <a:cs typeface="ヒラギノ角ゴ Pro W3" charset="0"/>
              </a:defRPr>
            </a:lvl2pPr>
            <a:lvl3pPr algn="l" defTabSz="450614" rtl="0" eaLnBrk="0" fontAlgn="base" hangingPunct="0">
              <a:lnSpc>
                <a:spcPts val="5532"/>
              </a:lnSpc>
              <a:spcBef>
                <a:spcPct val="0"/>
              </a:spcBef>
              <a:spcAft>
                <a:spcPct val="0"/>
              </a:spcAft>
              <a:defRPr sz="5532" b="1">
                <a:solidFill>
                  <a:schemeClr val="bg1"/>
                </a:solidFill>
                <a:latin typeface="Calibri" charset="0"/>
                <a:ea typeface="ヒラギノ角ゴ Pro W3" charset="0"/>
                <a:cs typeface="ヒラギノ角ゴ Pro W3" charset="0"/>
              </a:defRPr>
            </a:lvl3pPr>
            <a:lvl4pPr algn="l" defTabSz="450614" rtl="0" eaLnBrk="0" fontAlgn="base" hangingPunct="0">
              <a:lnSpc>
                <a:spcPts val="5532"/>
              </a:lnSpc>
              <a:spcBef>
                <a:spcPct val="0"/>
              </a:spcBef>
              <a:spcAft>
                <a:spcPct val="0"/>
              </a:spcAft>
              <a:defRPr sz="5532" b="1">
                <a:solidFill>
                  <a:schemeClr val="bg1"/>
                </a:solidFill>
                <a:latin typeface="Calibri" charset="0"/>
                <a:ea typeface="ヒラギノ角ゴ Pro W3" charset="0"/>
                <a:cs typeface="ヒラギノ角ゴ Pro W3" charset="0"/>
              </a:defRPr>
            </a:lvl4pPr>
            <a:lvl5pPr algn="l" defTabSz="450614" rtl="0" eaLnBrk="0" fontAlgn="base" hangingPunct="0">
              <a:lnSpc>
                <a:spcPts val="5532"/>
              </a:lnSpc>
              <a:spcBef>
                <a:spcPct val="0"/>
              </a:spcBef>
              <a:spcAft>
                <a:spcPct val="0"/>
              </a:spcAft>
              <a:defRPr sz="5532" b="1">
                <a:solidFill>
                  <a:schemeClr val="bg1"/>
                </a:solidFill>
                <a:latin typeface="Calibri" charset="0"/>
                <a:ea typeface="ヒラギノ角ゴ Pro W3" charset="0"/>
                <a:cs typeface="ヒラギノ角ゴ Pro W3" charset="0"/>
              </a:defRPr>
            </a:lvl5pPr>
            <a:lvl6pPr marL="451400" algn="l" defTabSz="451400" rtl="0" eaLnBrk="1" fontAlgn="base" hangingPunct="1">
              <a:lnSpc>
                <a:spcPts val="5529"/>
              </a:lnSpc>
              <a:spcBef>
                <a:spcPct val="0"/>
              </a:spcBef>
              <a:spcAft>
                <a:spcPct val="0"/>
              </a:spcAft>
              <a:defRPr sz="5532" b="1">
                <a:solidFill>
                  <a:schemeClr val="tx1"/>
                </a:solidFill>
                <a:latin typeface="Calibri" charset="0"/>
                <a:ea typeface="ヒラギノ角ゴ Pro W3" charset="0"/>
                <a:cs typeface="ヒラギノ角ゴ Pro W3" charset="0"/>
              </a:defRPr>
            </a:lvl6pPr>
            <a:lvl7pPr marL="902800" algn="l" defTabSz="451400" rtl="0" eaLnBrk="1" fontAlgn="base" hangingPunct="1">
              <a:lnSpc>
                <a:spcPts val="5529"/>
              </a:lnSpc>
              <a:spcBef>
                <a:spcPct val="0"/>
              </a:spcBef>
              <a:spcAft>
                <a:spcPct val="0"/>
              </a:spcAft>
              <a:defRPr sz="5532" b="1">
                <a:solidFill>
                  <a:schemeClr val="tx1"/>
                </a:solidFill>
                <a:latin typeface="Calibri" charset="0"/>
                <a:ea typeface="ヒラギノ角ゴ Pro W3" charset="0"/>
                <a:cs typeface="ヒラギノ角ゴ Pro W3" charset="0"/>
              </a:defRPr>
            </a:lvl7pPr>
            <a:lvl8pPr marL="1354199" algn="l" defTabSz="451400" rtl="0" eaLnBrk="1" fontAlgn="base" hangingPunct="1">
              <a:lnSpc>
                <a:spcPts val="5529"/>
              </a:lnSpc>
              <a:spcBef>
                <a:spcPct val="0"/>
              </a:spcBef>
              <a:spcAft>
                <a:spcPct val="0"/>
              </a:spcAft>
              <a:defRPr sz="5532" b="1">
                <a:solidFill>
                  <a:schemeClr val="tx1"/>
                </a:solidFill>
                <a:latin typeface="Calibri" charset="0"/>
                <a:ea typeface="ヒラギノ角ゴ Pro W3" charset="0"/>
                <a:cs typeface="ヒラギノ角ゴ Pro W3" charset="0"/>
              </a:defRPr>
            </a:lvl8pPr>
            <a:lvl9pPr marL="1805599" algn="l" defTabSz="451400" rtl="0" eaLnBrk="1" fontAlgn="base" hangingPunct="1">
              <a:lnSpc>
                <a:spcPts val="5529"/>
              </a:lnSpc>
              <a:spcBef>
                <a:spcPct val="0"/>
              </a:spcBef>
              <a:spcAft>
                <a:spcPct val="0"/>
              </a:spcAft>
              <a:defRPr sz="5532" b="1">
                <a:solidFill>
                  <a:schemeClr val="tx1"/>
                </a:solidFill>
                <a:latin typeface="Calibri" charset="0"/>
                <a:ea typeface="ヒラギノ角ゴ Pro W3" charset="0"/>
                <a:cs typeface="ヒラギノ角ゴ Pro W3" charset="0"/>
              </a:defRPr>
            </a:lvl9pPr>
          </a:lstStyle>
          <a:p>
            <a:pPr marL="0" marR="0" lvl="0" indent="0" algn="l" defTabSz="450614" rtl="0" eaLnBrk="0" fontAlgn="base" latinLnBrk="0" hangingPunct="0">
              <a:lnSpc>
                <a:spcPct val="100000"/>
              </a:lnSpc>
              <a:spcBef>
                <a:spcPct val="0"/>
              </a:spcBef>
              <a:spcAft>
                <a:spcPct val="0"/>
              </a:spcAft>
              <a:buClrTx/>
              <a:buSzTx/>
              <a:buFontTx/>
              <a:buNone/>
              <a:tabLst/>
              <a:defRPr/>
            </a:pPr>
            <a:r>
              <a:rPr kumimoji="0" lang="en-GB" altLang="en-US" sz="3420" b="1" i="0" u="none" strike="noStrike" kern="1200" cap="none" spc="0" normalizeH="0" baseline="0" noProof="0" dirty="0">
                <a:ln>
                  <a:noFill/>
                </a:ln>
                <a:solidFill>
                  <a:prstClr val="white"/>
                </a:solidFill>
                <a:effectLst/>
                <a:uLnTx/>
                <a:uFillTx/>
                <a:latin typeface="Calibri"/>
                <a:ea typeface="ヒラギノ角ゴ Pro W3" charset="-128"/>
                <a:sym typeface="Arial"/>
              </a:rPr>
              <a:t>SEL Integrated Care System</a:t>
            </a:r>
            <a:endParaRPr kumimoji="0" lang="en-GB" altLang="en-US" sz="240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342900" marR="0" lvl="0" indent="-342900" algn="l" defTabSz="450614" rtl="0" eaLnBrk="0" fontAlgn="base" latinLnBrk="0" hangingPunct="0">
              <a:lnSpc>
                <a:spcPct val="100000"/>
              </a:lnSpc>
              <a:spcBef>
                <a:spcPct val="0"/>
              </a:spcBef>
              <a:spcAft>
                <a:spcPct val="0"/>
              </a:spcAft>
              <a:buClrTx/>
              <a:buSzTx/>
              <a:buFont typeface="Arial"/>
              <a:buChar char="•"/>
              <a:tabLst/>
              <a:defRPr/>
            </a:pPr>
            <a:endParaRPr kumimoji="0" lang="en-GB" altLang="en-US" sz="240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342900" marR="0" lvl="0" indent="-342900" algn="l" defTabSz="450614" rtl="0" eaLnBrk="0" fontAlgn="base" latinLnBrk="0" hangingPunct="0">
              <a:lnSpc>
                <a:spcPct val="100000"/>
              </a:lnSpc>
              <a:spcBef>
                <a:spcPct val="0"/>
              </a:spcBef>
              <a:spcAft>
                <a:spcPct val="0"/>
              </a:spcAft>
              <a:buClrTx/>
              <a:buSzTx/>
              <a:buFont typeface="Arial"/>
              <a:buChar char="•"/>
              <a:tabLst/>
              <a:defRPr/>
            </a:pPr>
            <a:endParaRPr kumimoji="0" lang="en-GB" altLang="en-US" sz="240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342900" marR="0" lvl="0" indent="-342900" algn="l" defTabSz="450614" rtl="0" eaLnBrk="0" fontAlgn="base" latinLnBrk="0" hangingPunct="0">
              <a:lnSpc>
                <a:spcPct val="100000"/>
              </a:lnSpc>
              <a:spcBef>
                <a:spcPct val="0"/>
              </a:spcBef>
              <a:spcAft>
                <a:spcPct val="0"/>
              </a:spcAft>
              <a:buClrTx/>
              <a:buSzTx/>
              <a:buFont typeface="Arial"/>
              <a:buChar char="•"/>
              <a:tabLst/>
              <a:defRPr/>
            </a:pPr>
            <a:endParaRPr kumimoji="0" lang="en-GB" altLang="en-US" sz="240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0" marR="0" lvl="0" indent="0" algn="l" defTabSz="450614" rtl="0" eaLnBrk="0" fontAlgn="base" latinLnBrk="0" hangingPunct="0">
              <a:lnSpc>
                <a:spcPct val="100000"/>
              </a:lnSpc>
              <a:spcBef>
                <a:spcPct val="0"/>
              </a:spcBef>
              <a:spcAft>
                <a:spcPct val="0"/>
              </a:spcAft>
              <a:buClrTx/>
              <a:buSzTx/>
              <a:buFontTx/>
              <a:buNone/>
              <a:tabLst/>
              <a:defRPr/>
            </a:pPr>
            <a:endParaRPr kumimoji="0" lang="en-GB" altLang="en-US" sz="320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0" marR="0" lvl="0" indent="0" algn="l" defTabSz="450614" rtl="0" eaLnBrk="0" fontAlgn="base" latinLnBrk="0" hangingPunct="0">
              <a:lnSpc>
                <a:spcPct val="100000"/>
              </a:lnSpc>
              <a:spcBef>
                <a:spcPct val="0"/>
              </a:spcBef>
              <a:spcAft>
                <a:spcPct val="0"/>
              </a:spcAft>
              <a:buClrTx/>
              <a:buSzTx/>
              <a:buFontTx/>
              <a:buNone/>
              <a:tabLst/>
              <a:defRPr/>
            </a:pPr>
            <a:endParaRPr kumimoji="0" lang="en-GB" altLang="en-US" sz="3420" b="1" i="0" u="none" strike="noStrike" kern="1200" cap="none" spc="0" normalizeH="0" baseline="0" noProof="0" dirty="0">
              <a:ln>
                <a:noFill/>
              </a:ln>
              <a:solidFill>
                <a:prstClr val="white"/>
              </a:solidFill>
              <a:effectLst/>
              <a:uLnTx/>
              <a:uFillTx/>
              <a:latin typeface="Calibri"/>
              <a:ea typeface="ヒラギノ角ゴ Pro W3" charset="-128"/>
              <a:sym typeface="Arial"/>
            </a:endParaRPr>
          </a:p>
          <a:p>
            <a:pPr marL="0" marR="0" lvl="0" indent="0" algn="l" defTabSz="450614" rtl="0" eaLnBrk="0" fontAlgn="base" latinLnBrk="0" hangingPunct="0">
              <a:lnSpc>
                <a:spcPct val="100000"/>
              </a:lnSpc>
              <a:spcBef>
                <a:spcPct val="0"/>
              </a:spcBef>
              <a:spcAft>
                <a:spcPct val="0"/>
              </a:spcAft>
              <a:buClrTx/>
              <a:buSzTx/>
              <a:buFontTx/>
              <a:buNone/>
              <a:tabLst/>
              <a:defRPr/>
            </a:pPr>
            <a:endParaRPr kumimoji="0" lang="en-GB" altLang="en-US" sz="3420" b="1" i="0" u="none" strike="noStrike" kern="1200" cap="none" spc="0" normalizeH="0" baseline="0" noProof="0" dirty="0">
              <a:ln>
                <a:noFill/>
              </a:ln>
              <a:solidFill>
                <a:prstClr val="white"/>
              </a:solidFill>
              <a:effectLst/>
              <a:uLnTx/>
              <a:uFillTx/>
              <a:latin typeface="Calibri"/>
              <a:ea typeface="ヒラギノ角ゴ Pro W3" charset="-128"/>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56EDC-6337-4235-B550-B9EBDE61333E}"/>
              </a:ext>
            </a:extLst>
          </p:cNvPr>
          <p:cNvSpPr>
            <a:spLocks noGrp="1"/>
          </p:cNvSpPr>
          <p:nvPr>
            <p:ph type="body" idx="1"/>
          </p:nvPr>
        </p:nvSpPr>
        <p:spPr/>
        <p:txBody>
          <a:bodyPr>
            <a:normAutofit/>
          </a:bodyPr>
          <a:lstStyle/>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Ensuring the SEL homeless population can access and receive the help they need including:  Health Needs Analysis undertaken and acted on, registration/access to GPs, access to accommodation, access to other health services, particularly substance misuse and mental health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Reducing the number of homeless patients currently resorting to hospital urgent care and those admitted to hospital</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Engagement of ICS clinical and operational leaders to ensure that the Inclusion Health agenda is integrated into ICS strategic planning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Establishing effective links and developing common understanding across SEL to maximise opportunities for improvement, including the recognition of areas that have particular challenges in this area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 and maintain communication and engagement with stakeholders that are relevant to homeless health in SEL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 plans to address the complex issues including those with no Recourse to Public Funds, individuals who cannot demonstrate a local connection, etc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Oversight of Vaccination programmes aimed at the Homeless/Rough Sleeper population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Improving Primary Care access and support with an intention to develop a core offer</a:t>
            </a:r>
          </a:p>
          <a:p>
            <a:pPr marL="342900" lvl="0" indent="-342900">
              <a:buFont typeface="Arial" panose="020B0604020202020204" pitchFamily="34" charset="0"/>
              <a:buChar char="•"/>
              <a:tabLst>
                <a:tab pos="457200" algn="l"/>
              </a:tabLst>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Strategic Oversight of Out of Hospital models of care pilots (Shared Outcomes Fund)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3E516618-0813-4F89-AFF5-FE0C2A996C91}"/>
              </a:ext>
            </a:extLst>
          </p:cNvPr>
          <p:cNvSpPr>
            <a:spLocks noGrp="1"/>
          </p:cNvSpPr>
          <p:nvPr>
            <p:ph type="title"/>
          </p:nvPr>
        </p:nvSpPr>
        <p:spPr/>
        <p:txBody>
          <a:bodyPr/>
          <a:lstStyle/>
          <a:p>
            <a:r>
              <a:rPr lang="en-GB" dirty="0"/>
              <a:t>Homeless Health SEL Group key deliverables </a:t>
            </a:r>
          </a:p>
        </p:txBody>
      </p:sp>
    </p:spTree>
    <p:extLst>
      <p:ext uri="{BB962C8B-B14F-4D97-AF65-F5344CB8AC3E}">
        <p14:creationId xmlns:p14="http://schemas.microsoft.com/office/powerpoint/2010/main" val="131681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5277B3CE-B741-40E5-8093-697C581F0D9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421" imgH="423" progId="TCLayout.ActiveDocument.1">
                  <p:embed/>
                </p:oleObj>
              </mc:Choice>
              <mc:Fallback>
                <p:oleObj name="think-cell Slide" r:id="rId5" imgW="421" imgH="423" progId="TCLayout.ActiveDocument.1">
                  <p:embed/>
                  <p:pic>
                    <p:nvPicPr>
                      <p:cNvPr id="23" name="Object 22" hidden="1">
                        <a:extLst>
                          <a:ext uri="{FF2B5EF4-FFF2-40B4-BE49-F238E27FC236}">
                            <a16:creationId xmlns:a16="http://schemas.microsoft.com/office/drawing/2014/main" id="{5277B3CE-B741-40E5-8093-697C581F0D9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10C7C7A-2360-4025-B578-ACC81B8A7DB5}"/>
              </a:ext>
            </a:extLst>
          </p:cNvPr>
          <p:cNvSpPr>
            <a:spLocks noGrp="1"/>
          </p:cNvSpPr>
          <p:nvPr>
            <p:ph type="title"/>
          </p:nvPr>
        </p:nvSpPr>
        <p:spPr>
          <a:xfrm>
            <a:off x="27711" y="16926"/>
            <a:ext cx="10308091" cy="837487"/>
          </a:xfrm>
        </p:spPr>
        <p:txBody>
          <a:bodyPr vert="horz">
            <a:noAutofit/>
          </a:bodyPr>
          <a:lstStyle/>
          <a:p>
            <a:r>
              <a:rPr lang="en-GB" sz="2200" dirty="0">
                <a:latin typeface="Arial" panose="020B0604020202020204" pitchFamily="34" charset="0"/>
              </a:rPr>
              <a:t>Our partnership brings together health care organisations, local authorities and other partners from across our six boroughs</a:t>
            </a:r>
          </a:p>
        </p:txBody>
      </p:sp>
      <p:pic>
        <p:nvPicPr>
          <p:cNvPr id="20" name="Picture 19">
            <a:extLst>
              <a:ext uri="{FF2B5EF4-FFF2-40B4-BE49-F238E27FC236}">
                <a16:creationId xmlns:a16="http://schemas.microsoft.com/office/drawing/2014/main" id="{1042978C-9E05-45A3-B4A8-28264A43F400}"/>
              </a:ext>
            </a:extLst>
          </p:cNvPr>
          <p:cNvPicPr>
            <a:picLocks noChangeAspect="1"/>
          </p:cNvPicPr>
          <p:nvPr/>
        </p:nvPicPr>
        <p:blipFill>
          <a:blip r:embed="rId7"/>
          <a:stretch>
            <a:fillRect/>
          </a:stretch>
        </p:blipFill>
        <p:spPr>
          <a:xfrm>
            <a:off x="6253020" y="999870"/>
            <a:ext cx="5652653" cy="5291845"/>
          </a:xfrm>
          <a:prstGeom prst="rect">
            <a:avLst/>
          </a:prstGeom>
        </p:spPr>
      </p:pic>
      <p:cxnSp>
        <p:nvCxnSpPr>
          <p:cNvPr id="21" name="Straight Connector 20">
            <a:extLst>
              <a:ext uri="{FF2B5EF4-FFF2-40B4-BE49-F238E27FC236}">
                <a16:creationId xmlns:a16="http://schemas.microsoft.com/office/drawing/2014/main" id="{E7A258EB-6AC3-4232-B189-DE8A6C37882C}"/>
              </a:ext>
            </a:extLst>
          </p:cNvPr>
          <p:cNvCxnSpPr/>
          <p:nvPr/>
        </p:nvCxnSpPr>
        <p:spPr>
          <a:xfrm>
            <a:off x="27711" y="85336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5730E61-91F8-4C36-8F83-07DBED29F367}"/>
              </a:ext>
            </a:extLst>
          </p:cNvPr>
          <p:cNvSpPr txBox="1"/>
          <p:nvPr/>
        </p:nvSpPr>
        <p:spPr bwMode="gray">
          <a:xfrm>
            <a:off x="167987" y="6291715"/>
            <a:ext cx="531841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000" b="0" i="1" u="none" strike="noStrike" kern="1200" cap="none" spc="0" normalizeH="0" baseline="0" noProof="0">
                <a:ln>
                  <a:noFill/>
                </a:ln>
                <a:solidFill>
                  <a:srgbClr val="EEECE1"/>
                </a:solidFill>
                <a:effectLst/>
                <a:uLnTx/>
                <a:uFillTx/>
                <a:latin typeface="Arial"/>
                <a:ea typeface="+mn-ea"/>
                <a:cs typeface="Arial" pitchFamily="34" charset="0"/>
                <a:sym typeface="Arial"/>
              </a:rPr>
              <a:t>* Although Dartford &amp; Gravesham NHS Trust is outside of South East London the trust provides significant numbers of hospital services to Bexley residents </a:t>
            </a:r>
          </a:p>
        </p:txBody>
      </p:sp>
      <p:sp>
        <p:nvSpPr>
          <p:cNvPr id="8" name="TextBox 7">
            <a:extLst>
              <a:ext uri="{FF2B5EF4-FFF2-40B4-BE49-F238E27FC236}">
                <a16:creationId xmlns:a16="http://schemas.microsoft.com/office/drawing/2014/main" id="{6F128269-6BD4-4ED7-A58D-189CAF533A3E}"/>
              </a:ext>
            </a:extLst>
          </p:cNvPr>
          <p:cNvSpPr txBox="1"/>
          <p:nvPr/>
        </p:nvSpPr>
        <p:spPr>
          <a:xfrm>
            <a:off x="286327" y="1172371"/>
            <a:ext cx="6247823" cy="5044971"/>
          </a:xfrm>
          <a:prstGeom prst="rect">
            <a:avLst/>
          </a:prstGeom>
          <a:noFill/>
          <a:ln w="28575">
            <a:noFill/>
          </a:ln>
        </p:spPr>
        <p:txBody>
          <a:bodyPr wrap="square">
            <a:spAutoFit/>
          </a:bodyPr>
          <a:lstStyle/>
          <a:p>
            <a:pPr marL="0" marR="0" lvl="0" indent="0" algn="l" defTabSz="1008400" rtl="0" eaLnBrk="1" fontAlgn="auto" latinLnBrk="0" hangingPunct="1">
              <a:lnSpc>
                <a:spcPct val="100000"/>
              </a:lnSpc>
              <a:spcBef>
                <a:spcPts val="0"/>
              </a:spcBef>
              <a:spcAft>
                <a:spcPts val="1000"/>
              </a:spcAft>
              <a:buClrTx/>
              <a:buSzTx/>
              <a:buFontTx/>
              <a:buNone/>
              <a:tabLst/>
              <a:defRPr/>
            </a:pPr>
            <a:r>
              <a:rPr kumimoji="0" lang="en-GB" sz="1200" b="1"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The London boroughs of Lambeth, Southwark, Lewisham, Greenwich, Bromley and Bexley are home to two million people, supported by:</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The six South East London local authorities, delivering and commissioning a wide range of care services and wider services important to health and well being </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212 individual GP Practices, alongside community pharmacies, dentistry, optometry, or</a:t>
            </a:r>
            <a:r>
              <a:rPr kumimoji="0" lang="en-GB" sz="1200" b="0" i="0" u="none" strike="noStrike" kern="0" cap="none" spc="0" normalizeH="0" baseline="0" noProof="0" dirty="0" err="1">
                <a:ln>
                  <a:noFill/>
                </a:ln>
                <a:solidFill>
                  <a:srgbClr val="003B5B"/>
                </a:solidFill>
                <a:effectLst/>
                <a:uLnTx/>
                <a:uFillTx/>
                <a:latin typeface="Arial" panose="020B0604020202020204" pitchFamily="34" charset="0"/>
                <a:cs typeface="Arial" panose="020B0604020202020204" pitchFamily="34" charset="0"/>
                <a:sym typeface="Arial"/>
              </a:rPr>
              <a:t>ganised</a:t>
            </a: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 within neighbourhood-based 35 Primary Care Networks</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Guy’s &amp; St Thomas' NHS Foundation Trust</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King’s College Hospital NHS Foundation Trust</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Lewisham &amp; Greenwich NHS Trust </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err="1">
                <a:ln>
                  <a:noFill/>
                </a:ln>
                <a:solidFill>
                  <a:srgbClr val="003B5B"/>
                </a:solidFill>
                <a:effectLst/>
                <a:uLnTx/>
                <a:uFillTx/>
                <a:latin typeface="Arial" panose="020B0604020202020204" pitchFamily="34" charset="0"/>
                <a:cs typeface="Arial" panose="020B0604020202020204" pitchFamily="34" charset="0"/>
                <a:sym typeface="Arial"/>
              </a:rPr>
              <a:t>Oxleas</a:t>
            </a: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 NHS Foundation Trust</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South London &amp; Maudsley NHS Foundation Trust</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Bromley Healthcare CIC</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Dartford &amp; Gravesham NHS Trust*</a:t>
            </a:r>
          </a:p>
          <a:p>
            <a:pPr marL="171450" marR="0" lvl="0" indent="-171450" algn="l" defTabSz="1008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King’s Health Partners, our academic health science centre</a:t>
            </a:r>
          </a:p>
          <a:p>
            <a:pPr marL="171450" marR="0" lvl="0" indent="-171450" algn="l" defTabSz="1008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Thousands of local voluntary &amp; community organisations</a:t>
            </a:r>
          </a:p>
          <a:p>
            <a:pPr marL="171450" marR="0" lvl="0" indent="-171450" algn="l" defTabSz="1008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NHS South East London Clinical Commissioning Group</a:t>
            </a:r>
          </a:p>
          <a:p>
            <a:pPr marL="0" marR="0" lvl="0" indent="0" algn="l" defTabSz="1008400" rtl="0" eaLnBrk="1" fontAlgn="auto" latinLnBrk="0" hangingPunct="1">
              <a:lnSpc>
                <a:spcPct val="100000"/>
              </a:lnSpc>
              <a:spcBef>
                <a:spcPts val="600"/>
              </a:spcBef>
              <a:spcAft>
                <a:spcPts val="600"/>
              </a:spcAft>
              <a:buClrTx/>
              <a:buSzTx/>
              <a:buFontTx/>
              <a:buNone/>
              <a:tabLst/>
              <a:defRPr/>
            </a:pPr>
            <a:r>
              <a:rPr kumimoji="0" lang="en-GB" sz="1200" b="1"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We come together to provide health and care support and services as a “system of systems” through:  </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our work as South East London Integrated Care System</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our Provider Collaboratives</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our six Local Care Partnerships</a:t>
            </a:r>
          </a:p>
          <a:p>
            <a:pPr marL="171450" marR="0" lvl="0" indent="-171450" algn="l" defTabSz="1008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3B5B"/>
                </a:solidFill>
                <a:effectLst/>
                <a:uLnTx/>
                <a:uFillTx/>
                <a:latin typeface="Arial" panose="020B0604020202020204" pitchFamily="34" charset="0"/>
                <a:cs typeface="Arial" panose="020B0604020202020204" pitchFamily="34" charset="0"/>
                <a:sym typeface="Arial"/>
              </a:rPr>
              <a:t>our 35 Primary Care Networks</a:t>
            </a:r>
          </a:p>
        </p:txBody>
      </p:sp>
    </p:spTree>
    <p:extLst>
      <p:ext uri="{BB962C8B-B14F-4D97-AF65-F5344CB8AC3E}">
        <p14:creationId xmlns:p14="http://schemas.microsoft.com/office/powerpoint/2010/main" val="196849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2D190A-A00B-457F-B607-9C2A6A4DAA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1F2D190A-A00B-457F-B607-9C2A6A4DAA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7" name="Title 2">
            <a:extLst>
              <a:ext uri="{FF2B5EF4-FFF2-40B4-BE49-F238E27FC236}">
                <a16:creationId xmlns:a16="http://schemas.microsoft.com/office/drawing/2014/main" id="{76705A8F-2FCF-4C23-8100-842D0FFBA028}"/>
              </a:ext>
            </a:extLst>
          </p:cNvPr>
          <p:cNvSpPr>
            <a:spLocks noGrp="1"/>
          </p:cNvSpPr>
          <p:nvPr>
            <p:ph type="title"/>
          </p:nvPr>
        </p:nvSpPr>
        <p:spPr>
          <a:xfrm>
            <a:off x="0" y="24686"/>
            <a:ext cx="10109771" cy="837487"/>
          </a:xfrm>
        </p:spPr>
        <p:txBody>
          <a:bodyPr vert="horz">
            <a:normAutofit fontScale="90000"/>
          </a:bodyPr>
          <a:lstStyle/>
          <a:p>
            <a:r>
              <a:rPr lang="en-GB" sz="2400" dirty="0">
                <a:latin typeface="Arial" panose="020B0604020202020204" pitchFamily="34" charset="0"/>
              </a:rPr>
              <a:t>Our ICS includes local care partnerships at the level of our boroughs, primary care networks and collaborative partnerships bringing together health services</a:t>
            </a:r>
          </a:p>
        </p:txBody>
      </p:sp>
      <p:cxnSp>
        <p:nvCxnSpPr>
          <p:cNvPr id="78" name="Straight Connector 77">
            <a:extLst>
              <a:ext uri="{FF2B5EF4-FFF2-40B4-BE49-F238E27FC236}">
                <a16:creationId xmlns:a16="http://schemas.microsoft.com/office/drawing/2014/main" id="{054F6653-4144-4ADA-B3F8-72C7CE7A3AC6}"/>
              </a:ext>
            </a:extLst>
          </p:cNvPr>
          <p:cNvCxnSpPr/>
          <p:nvPr/>
        </p:nvCxnSpPr>
        <p:spPr>
          <a:xfrm>
            <a:off x="0" y="91018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F88E5D3-B29E-48D7-8C1F-359A44C755CA}"/>
              </a:ext>
            </a:extLst>
          </p:cNvPr>
          <p:cNvPicPr>
            <a:picLocks noChangeAspect="1"/>
          </p:cNvPicPr>
          <p:nvPr/>
        </p:nvPicPr>
        <p:blipFill>
          <a:blip r:embed="rId7"/>
          <a:stretch>
            <a:fillRect/>
          </a:stretch>
        </p:blipFill>
        <p:spPr>
          <a:xfrm>
            <a:off x="533412" y="1077765"/>
            <a:ext cx="11125175" cy="5255943"/>
          </a:xfrm>
          <a:prstGeom prst="rect">
            <a:avLst/>
          </a:prstGeom>
        </p:spPr>
      </p:pic>
    </p:spTree>
    <p:extLst>
      <p:ext uri="{BB962C8B-B14F-4D97-AF65-F5344CB8AC3E}">
        <p14:creationId xmlns:p14="http://schemas.microsoft.com/office/powerpoint/2010/main" val="93043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D4F420-8DFC-47D0-9B17-66763025D3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AFD4F420-8DFC-47D0-9B17-66763025D37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38" name="Google Shape;1538;p37"/>
          <p:cNvSpPr txBox="1">
            <a:spLocks noGrp="1"/>
          </p:cNvSpPr>
          <p:nvPr>
            <p:ph type="title"/>
          </p:nvPr>
        </p:nvSpPr>
        <p:spPr>
          <a:xfrm>
            <a:off x="123644" y="0"/>
            <a:ext cx="11232285" cy="7134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244061"/>
              </a:buClr>
              <a:buSzPts val="2400"/>
              <a:buFont typeface="Arial"/>
              <a:buNone/>
            </a:pPr>
            <a:r>
              <a:rPr lang="en-GB" sz="2400" dirty="0">
                <a:latin typeface="Arial"/>
                <a:ea typeface="Arial"/>
                <a:cs typeface="Arial"/>
                <a:sym typeface="Arial"/>
              </a:rPr>
              <a:t> Overview of our population characteristics in south east London </a:t>
            </a:r>
            <a:endParaRPr dirty="0"/>
          </a:p>
        </p:txBody>
      </p:sp>
      <p:sp>
        <p:nvSpPr>
          <p:cNvPr id="1539" name="Google Shape;1539;p37"/>
          <p:cNvSpPr txBox="1"/>
          <p:nvPr/>
        </p:nvSpPr>
        <p:spPr>
          <a:xfrm>
            <a:off x="132174" y="1022532"/>
            <a:ext cx="4431555" cy="2406468"/>
          </a:xfrm>
          <a:prstGeom prst="rect">
            <a:avLst/>
          </a:prstGeom>
          <a:solidFill>
            <a:schemeClr val="bg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rPr>
              <a:t>Growing and aging</a:t>
            </a:r>
            <a:endParaRPr kumimoji="0" lang="en-GB" sz="11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South east London has a population of around 1.9 million, with some very densely populated areas; Lambeth and Southwark are in the top 9 most densely populated boroughs in England. We forecast yearly population growth over the next ten years, although the rate of growth will lessen over this period.</a:t>
            </a:r>
            <a:endParaRPr kumimoji="0" lang="en-GB" sz="12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The split of young and aging population varies between our boroughs currently but generally, like most of the country, our population is aging. Our forecast population growth is pronounced in the older populations of 64-75 year olds, and there is an increase in the age distribution of over 65s over this ten year period.  </a:t>
            </a:r>
          </a:p>
        </p:txBody>
      </p:sp>
      <p:pic>
        <p:nvPicPr>
          <p:cNvPr id="1540" name="Google Shape;1540;p37"/>
          <p:cNvPicPr preferRelativeResize="0"/>
          <p:nvPr/>
        </p:nvPicPr>
        <p:blipFill rotWithShape="1">
          <a:blip r:embed="rId7">
            <a:alphaModFix/>
          </a:blip>
          <a:srcRect l="44231" t="33248" r="21441" b="12563"/>
          <a:stretch/>
        </p:blipFill>
        <p:spPr>
          <a:xfrm>
            <a:off x="9061199" y="1019942"/>
            <a:ext cx="2998627" cy="2662646"/>
          </a:xfrm>
          <a:prstGeom prst="rect">
            <a:avLst/>
          </a:prstGeom>
          <a:noFill/>
          <a:ln>
            <a:noFill/>
          </a:ln>
        </p:spPr>
      </p:pic>
      <p:cxnSp>
        <p:nvCxnSpPr>
          <p:cNvPr id="1542" name="Google Shape;1542;p37"/>
          <p:cNvCxnSpPr/>
          <p:nvPr/>
        </p:nvCxnSpPr>
        <p:spPr>
          <a:xfrm>
            <a:off x="0" y="713040"/>
            <a:ext cx="12192000" cy="0"/>
          </a:xfrm>
          <a:prstGeom prst="straightConnector1">
            <a:avLst/>
          </a:prstGeom>
          <a:noFill/>
          <a:ln w="5715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0" name="Google Shape;1539;p37">
            <a:extLst>
              <a:ext uri="{FF2B5EF4-FFF2-40B4-BE49-F238E27FC236}">
                <a16:creationId xmlns:a16="http://schemas.microsoft.com/office/drawing/2014/main" id="{9340F062-4A35-440B-B0A7-37FED39AA7E7}"/>
              </a:ext>
            </a:extLst>
          </p:cNvPr>
          <p:cNvSpPr txBox="1"/>
          <p:nvPr/>
        </p:nvSpPr>
        <p:spPr>
          <a:xfrm>
            <a:off x="4728122" y="1048469"/>
            <a:ext cx="4160154" cy="2380531"/>
          </a:xfrm>
          <a:prstGeom prst="rect">
            <a:avLst/>
          </a:prstGeom>
          <a:solidFill>
            <a:schemeClr val="bg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rPr>
              <a:t>Highly diverse</a:t>
            </a:r>
            <a:endParaRPr kumimoji="0" lang="en-GB" sz="11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The proportion of the population who are black and minority ethnic ranges from 19% in Bromley to over 50% in Lambeth. </a:t>
            </a:r>
            <a:endParaRPr kumimoji="0" lang="en-GB" sz="12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South east London has a higher than average proportion of residents that identify as LGBTQI+. Lambeth and Southwark have the second and third largest lesbian, gay and bisexual communities in England. </a:t>
            </a:r>
            <a:endParaRPr kumimoji="0" lang="en-GB" sz="12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There is a large prison population, with over 3,500 adult men and young adults across four prisons situated in Greenwich and Lambeth. </a:t>
            </a:r>
            <a:endParaRPr kumimoji="0" lang="en-GB" sz="1200" b="0" i="0" u="none" strike="noStrike" kern="0" cap="none" spc="0" normalizeH="0" baseline="0" noProof="0">
              <a:ln>
                <a:noFill/>
              </a:ln>
              <a:solidFill>
                <a:srgbClr val="4F81BD">
                  <a:lumMod val="50000"/>
                </a:srgbClr>
              </a:solidFill>
              <a:effectLst/>
              <a:uLnTx/>
              <a:uFillTx/>
              <a:latin typeface="Arial"/>
              <a:cs typeface="Arial"/>
              <a:sym typeface="Arial"/>
            </a:endParaRPr>
          </a:p>
        </p:txBody>
      </p:sp>
      <p:pic>
        <p:nvPicPr>
          <p:cNvPr id="12" name="Google Shape;1551;p38">
            <a:extLst>
              <a:ext uri="{FF2B5EF4-FFF2-40B4-BE49-F238E27FC236}">
                <a16:creationId xmlns:a16="http://schemas.microsoft.com/office/drawing/2014/main" id="{063D7509-20F0-4FEA-8ECD-9A947A235F46}"/>
              </a:ext>
            </a:extLst>
          </p:cNvPr>
          <p:cNvPicPr preferRelativeResize="0"/>
          <p:nvPr/>
        </p:nvPicPr>
        <p:blipFill rotWithShape="1">
          <a:blip r:embed="rId8">
            <a:alphaModFix/>
          </a:blip>
          <a:srcRect/>
          <a:stretch/>
        </p:blipFill>
        <p:spPr>
          <a:xfrm>
            <a:off x="223614" y="3726691"/>
            <a:ext cx="3876579" cy="2986862"/>
          </a:xfrm>
          <a:prstGeom prst="rect">
            <a:avLst/>
          </a:prstGeom>
          <a:noFill/>
          <a:ln>
            <a:noFill/>
          </a:ln>
        </p:spPr>
      </p:pic>
      <p:sp>
        <p:nvSpPr>
          <p:cNvPr id="13" name="Google Shape;1550;p38">
            <a:extLst>
              <a:ext uri="{FF2B5EF4-FFF2-40B4-BE49-F238E27FC236}">
                <a16:creationId xmlns:a16="http://schemas.microsoft.com/office/drawing/2014/main" id="{005A5413-6D3D-4DD5-9737-A10327AC3C56}"/>
              </a:ext>
            </a:extLst>
          </p:cNvPr>
          <p:cNvSpPr txBox="1"/>
          <p:nvPr/>
        </p:nvSpPr>
        <p:spPr>
          <a:xfrm>
            <a:off x="4372318" y="3880940"/>
            <a:ext cx="7248027" cy="813462"/>
          </a:xfrm>
          <a:prstGeom prst="rect">
            <a:avLst/>
          </a:prstGeom>
          <a:solidFill>
            <a:schemeClr val="bg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rPr>
              <a:t>Significant Levels of Deprivation</a:t>
            </a:r>
          </a:p>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Four of our six boroughs, Lambeth, Southwark, Lewisham and Greenwich, rank amongst the 15% most deprived local authority areas in the country</a:t>
            </a:r>
            <a:endParaRPr kumimoji="0" lang="en-GB" sz="1050" b="1"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p:txBody>
      </p:sp>
      <p:sp>
        <p:nvSpPr>
          <p:cNvPr id="14" name="Google Shape;1550;p38">
            <a:extLst>
              <a:ext uri="{FF2B5EF4-FFF2-40B4-BE49-F238E27FC236}">
                <a16:creationId xmlns:a16="http://schemas.microsoft.com/office/drawing/2014/main" id="{CD15A997-935A-49E9-8E78-F2199D20EDC9}"/>
              </a:ext>
            </a:extLst>
          </p:cNvPr>
          <p:cNvSpPr txBox="1"/>
          <p:nvPr/>
        </p:nvSpPr>
        <p:spPr>
          <a:xfrm>
            <a:off x="4372318" y="4892754"/>
            <a:ext cx="7248027" cy="1589325"/>
          </a:xfrm>
          <a:prstGeom prst="rect">
            <a:avLst/>
          </a:prstGeom>
          <a:solidFill>
            <a:schemeClr val="bg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1" i="0" u="none" strike="noStrike" kern="0" cap="none" spc="0" normalizeH="0" baseline="0" noProof="0">
                <a:ln>
                  <a:noFill/>
                </a:ln>
                <a:solidFill>
                  <a:srgbClr val="4F81BD">
                    <a:lumMod val="50000"/>
                  </a:srgbClr>
                </a:solidFill>
                <a:effectLst/>
                <a:uLnTx/>
                <a:uFillTx/>
                <a:latin typeface="Arial"/>
                <a:ea typeface="Calibri"/>
                <a:cs typeface="Calibri"/>
                <a:sym typeface="Calibri"/>
              </a:rPr>
              <a:t>Life expectancy and healthy life expectancy</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GB" sz="11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Life expectancy and healthy life expectancy at birth remain below the national and London averages for many of our boroughs. Between our boroughs, life expectancy is similar but healthy life expectancy does vary significantly, particularly for females. </a:t>
            </a:r>
            <a:endParaRPr kumimoji="0" lang="en-GB" sz="1200" b="0" i="0" u="none" strike="noStrike" kern="0" cap="none" spc="0" normalizeH="0" baseline="0" noProof="0">
              <a:ln>
                <a:noFill/>
              </a:ln>
              <a:solidFill>
                <a:srgbClr val="4F81BD">
                  <a:lumMod val="50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rPr>
              <a:t>This difference in life and healthy life expectancy may be attributed to deprivation. Between the least and most deprived areas within a borough, healthy life expectancy can vary by up thirteen years and life expectancy at birth by up to nine years. </a:t>
            </a:r>
          </a:p>
          <a:p>
            <a:pPr marL="0" marR="0" lvl="0" indent="0" algn="l" defTabSz="914400" rtl="0" eaLnBrk="1" fontAlgn="auto" latinLnBrk="0" hangingPunct="1">
              <a:lnSpc>
                <a:spcPct val="107000"/>
              </a:lnSpc>
              <a:spcBef>
                <a:spcPts val="0"/>
              </a:spcBef>
              <a:spcAft>
                <a:spcPts val="0"/>
              </a:spcAft>
              <a:buClr>
                <a:srgbClr val="000000"/>
              </a:buClr>
              <a:buSzPts val="1200"/>
              <a:buFont typeface="Calibri"/>
              <a:buNone/>
              <a:tabLst/>
              <a:defRPr/>
            </a:pPr>
            <a:endParaRPr kumimoji="0" lang="en-GB" sz="1100" b="0" i="0" u="none" strike="noStrike" kern="0" cap="none" spc="0" normalizeH="0" baseline="0" noProof="0">
              <a:ln>
                <a:noFill/>
              </a:ln>
              <a:solidFill>
                <a:srgbClr val="4F81BD">
                  <a:lumMod val="50000"/>
                </a:srgbClr>
              </a:solidFill>
              <a:effectLst/>
              <a:uLnTx/>
              <a:uFillTx/>
              <a:latin typeface="Arial"/>
              <a:ea typeface="Calibri"/>
              <a:cs typeface="Calibri"/>
              <a:sym typeface="Calibri"/>
            </a:endParaRPr>
          </a:p>
        </p:txBody>
      </p:sp>
    </p:spTree>
    <p:extLst>
      <p:ext uri="{BB962C8B-B14F-4D97-AF65-F5344CB8AC3E}">
        <p14:creationId xmlns:p14="http://schemas.microsoft.com/office/powerpoint/2010/main" val="272261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9B5ED8-1F7B-4D27-913A-E89DF0A11DF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421" imgH="423" progId="TCLayout.ActiveDocument.1">
                  <p:embed/>
                </p:oleObj>
              </mc:Choice>
              <mc:Fallback>
                <p:oleObj name="think-cell Slide" r:id="rId5" imgW="421" imgH="423" progId="TCLayout.ActiveDocument.1">
                  <p:embed/>
                  <p:pic>
                    <p:nvPicPr>
                      <p:cNvPr id="5" name="Object 4" hidden="1">
                        <a:extLst>
                          <a:ext uri="{FF2B5EF4-FFF2-40B4-BE49-F238E27FC236}">
                            <a16:creationId xmlns:a16="http://schemas.microsoft.com/office/drawing/2014/main" id="{A49B5ED8-1F7B-4D27-913A-E89DF0A11D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E4010B2-1C4E-4FBF-8487-817A6DB62EE0}"/>
              </a:ext>
            </a:extLst>
          </p:cNvPr>
          <p:cNvSpPr>
            <a:spLocks noGrp="1"/>
          </p:cNvSpPr>
          <p:nvPr>
            <p:ph type="title"/>
          </p:nvPr>
        </p:nvSpPr>
        <p:spPr>
          <a:xfrm>
            <a:off x="149785" y="31003"/>
            <a:ext cx="10186017" cy="985360"/>
          </a:xfrm>
        </p:spPr>
        <p:txBody>
          <a:bodyPr vert="horz">
            <a:normAutofit/>
          </a:bodyPr>
          <a:lstStyle/>
          <a:p>
            <a:r>
              <a:rPr kumimoji="0" lang="en-GB" sz="220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Our borough populations in south east London share some commonalities, but also have their own unique characteristics, complexities and needs</a:t>
            </a:r>
            <a:endParaRPr lang="en-GB" sz="2200" i="1" dirty="0">
              <a:latin typeface="Arial" panose="020B0604020202020204" pitchFamily="34" charset="0"/>
            </a:endParaRPr>
          </a:p>
        </p:txBody>
      </p:sp>
      <p:cxnSp>
        <p:nvCxnSpPr>
          <p:cNvPr id="4" name="Straight Connector 3">
            <a:extLst>
              <a:ext uri="{FF2B5EF4-FFF2-40B4-BE49-F238E27FC236}">
                <a16:creationId xmlns:a16="http://schemas.microsoft.com/office/drawing/2014/main" id="{E21A81B8-888C-40B8-9DFA-E590E233FC9A}"/>
              </a:ext>
            </a:extLst>
          </p:cNvPr>
          <p:cNvCxnSpPr/>
          <p:nvPr/>
        </p:nvCxnSpPr>
        <p:spPr>
          <a:xfrm>
            <a:off x="-1" y="1016363"/>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A2A882ED-C760-4BBA-A14F-AB1D2AA7D11A}"/>
              </a:ext>
            </a:extLst>
          </p:cNvPr>
          <p:cNvPicPr>
            <a:picLocks noChangeAspect="1"/>
          </p:cNvPicPr>
          <p:nvPr/>
        </p:nvPicPr>
        <p:blipFill>
          <a:blip r:embed="rId7"/>
          <a:stretch>
            <a:fillRect/>
          </a:stretch>
        </p:blipFill>
        <p:spPr>
          <a:xfrm rot="20906075">
            <a:off x="822529" y="1465712"/>
            <a:ext cx="3849859" cy="5026389"/>
          </a:xfrm>
          <a:prstGeom prst="rect">
            <a:avLst/>
          </a:prstGeom>
          <a:ln>
            <a:solidFill>
              <a:srgbClr val="3A5767"/>
            </a:solidFill>
          </a:ln>
        </p:spPr>
      </p:pic>
      <p:sp>
        <p:nvSpPr>
          <p:cNvPr id="53" name="TextBox 52">
            <a:extLst>
              <a:ext uri="{FF2B5EF4-FFF2-40B4-BE49-F238E27FC236}">
                <a16:creationId xmlns:a16="http://schemas.microsoft.com/office/drawing/2014/main" id="{E8542ABE-0974-4F25-91A9-069B55EF6874}"/>
              </a:ext>
            </a:extLst>
          </p:cNvPr>
          <p:cNvSpPr txBox="1"/>
          <p:nvPr/>
        </p:nvSpPr>
        <p:spPr>
          <a:xfrm>
            <a:off x="8673341" y="1749468"/>
            <a:ext cx="3324921" cy="436016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Lambeth</a:t>
            </a:r>
            <a:r>
              <a:rPr kumimoji="0" lang="en-GB" sz="1200" b="0" i="0" u="none" strike="noStrike" kern="120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A young and diverse population, 51% are between 20-44 and over 50% of the population are from the black, Asian and minority ethnic (BAME) community. People can live for between 15 and 20 years in poor health.</a:t>
            </a:r>
          </a:p>
          <a:p>
            <a:pPr marL="0" marR="0" lvl="0" indent="0" algn="l" defTabSz="914400" rtl="0" eaLnBrk="1" fontAlgn="auto" latinLnBrk="0" hangingPunct="1">
              <a:lnSpc>
                <a:spcPct val="100000"/>
              </a:lnSpc>
              <a:spcBef>
                <a:spcPts val="0"/>
              </a:spcBef>
              <a:spcAft>
                <a:spcPts val="400"/>
              </a:spcAft>
              <a:buClrTx/>
              <a:buSzTx/>
              <a:buFont typeface="Arial"/>
              <a:buNone/>
              <a:tabLst/>
              <a:defRPr/>
            </a:pPr>
            <a:endPar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Southwark</a:t>
            </a:r>
            <a:r>
              <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A comparatively young and diverse borough with more than 120 languages spoken and 39% of residents born outside the UK. Around 15,000 children under 16 live in low income families. The 40th most deprived local authority in England and the 9th in London.</a:t>
            </a:r>
          </a:p>
          <a:p>
            <a:pPr marL="0" marR="0" lvl="0" indent="0" algn="l" defTabSz="914400" rtl="0" eaLnBrk="1" fontAlgn="auto" latinLnBrk="0" hangingPunct="1">
              <a:lnSpc>
                <a:spcPct val="100000"/>
              </a:lnSpc>
              <a:spcBef>
                <a:spcPts val="0"/>
              </a:spcBef>
              <a:spcAft>
                <a:spcPts val="400"/>
              </a:spcAft>
              <a:buClrTx/>
              <a:buSzTx/>
              <a:buFont typeface="Arial"/>
              <a:buNone/>
              <a:tabLst/>
              <a:defRPr/>
            </a:pPr>
            <a:endParaRPr kumimoji="0" lang="en-GB" sz="1200" b="0" i="0" u="none" strike="noStrike" kern="120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Lewisham</a:t>
            </a:r>
            <a:r>
              <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- 25% of the population are under 19 and almost 10% are over 65. A very diverse borough 47% of the population are from a BAME background. In 2015 Lewisham ranked as the 48th most deprived local authority in England and 10th in London. </a:t>
            </a:r>
          </a:p>
        </p:txBody>
      </p:sp>
      <p:sp>
        <p:nvSpPr>
          <p:cNvPr id="16" name="TextBox 15">
            <a:extLst>
              <a:ext uri="{FF2B5EF4-FFF2-40B4-BE49-F238E27FC236}">
                <a16:creationId xmlns:a16="http://schemas.microsoft.com/office/drawing/2014/main" id="{84B70898-8AF7-4D3E-B302-F311CED23B45}"/>
              </a:ext>
            </a:extLst>
          </p:cNvPr>
          <p:cNvSpPr txBox="1"/>
          <p:nvPr/>
        </p:nvSpPr>
        <p:spPr>
          <a:xfrm>
            <a:off x="5242793" y="1530539"/>
            <a:ext cx="3324922" cy="45961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 typeface="Arial"/>
              <a:buNone/>
              <a:tabLst/>
              <a:defRPr/>
            </a:pPr>
            <a:endPar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Bexley</a:t>
            </a:r>
            <a:r>
              <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Population is estimated to increase by 9% between 2019 and 2030. One in six people are over 65 and projections show that Bexley has a population that is ageing. Bexley has a relatively younger, ethnically diverse and deprived population towards the north. </a:t>
            </a:r>
          </a:p>
          <a:p>
            <a:pPr marL="0" marR="0" lvl="0" indent="0" algn="l" defTabSz="914400" rtl="0" eaLnBrk="1" fontAlgn="auto" latinLnBrk="0" hangingPunct="1">
              <a:lnSpc>
                <a:spcPct val="100000"/>
              </a:lnSpc>
              <a:spcBef>
                <a:spcPts val="0"/>
              </a:spcBef>
              <a:spcAft>
                <a:spcPts val="400"/>
              </a:spcAft>
              <a:buClrTx/>
              <a:buSzTx/>
              <a:buFont typeface="Arial"/>
              <a:buNone/>
              <a:tabLst/>
              <a:defRPr/>
            </a:pPr>
            <a:endPar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Bromley</a:t>
            </a:r>
            <a:r>
              <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An ageing population, the proportion of people aged 65 and over is expected to increase to 19% by 2027. 19% of the population are from BAME backgrounds, with children and young people make up the highest proportion of the BAME population.</a:t>
            </a:r>
          </a:p>
          <a:p>
            <a:pPr marL="0" marR="0" lvl="0" indent="0" algn="l" defTabSz="914400" rtl="0" eaLnBrk="1" fontAlgn="auto" latinLnBrk="0" hangingPunct="1">
              <a:lnSpc>
                <a:spcPct val="100000"/>
              </a:lnSpc>
              <a:spcBef>
                <a:spcPts val="0"/>
              </a:spcBef>
              <a:spcAft>
                <a:spcPts val="400"/>
              </a:spcAft>
              <a:buClrTx/>
              <a:buSzTx/>
              <a:buFont typeface="Arial"/>
              <a:buNone/>
              <a:tabLst/>
              <a:defRPr/>
            </a:pPr>
            <a:endPar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Greenwich</a:t>
            </a:r>
            <a:r>
              <a:rPr kumimoji="0" lang="en-GB" sz="1200" b="0"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 - Almost 25% are under 19 and around 10% are over 65, and about 20% of the population are from BAME backgrounds. Greenwich has particular challenges including high levels of deprivation, inequalities and unemployment. </a:t>
            </a:r>
          </a:p>
        </p:txBody>
      </p:sp>
      <p:sp>
        <p:nvSpPr>
          <p:cNvPr id="19" name="TextBox 18">
            <a:extLst>
              <a:ext uri="{FF2B5EF4-FFF2-40B4-BE49-F238E27FC236}">
                <a16:creationId xmlns:a16="http://schemas.microsoft.com/office/drawing/2014/main" id="{3EC9F5B9-4B13-4B72-AD85-96F9F211F7BC}"/>
              </a:ext>
            </a:extLst>
          </p:cNvPr>
          <p:cNvSpPr txBox="1"/>
          <p:nvPr/>
        </p:nvSpPr>
        <p:spPr>
          <a:xfrm>
            <a:off x="4472477" y="1265017"/>
            <a:ext cx="63325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4F81BD">
                    <a:lumMod val="50000"/>
                  </a:srgbClr>
                </a:solidFill>
                <a:effectLst/>
                <a:uLnTx/>
                <a:uFillTx/>
                <a:latin typeface="Arial" panose="020B0604020202020204" pitchFamily="34" charset="0"/>
                <a:cs typeface="Arial" panose="020B0604020202020204" pitchFamily="34" charset="0"/>
                <a:sym typeface="Arial"/>
              </a:rPr>
              <a:t>Our populations as described in our January 2020 NHS Long Term Plan response:</a:t>
            </a:r>
            <a:endParaRPr kumimoji="0" lang="en-GB" sz="12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104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62FF2B-0271-4EDB-B021-0AE7A4F1C87F}"/>
              </a:ext>
            </a:extLst>
          </p:cNvPr>
          <p:cNvGrpSpPr/>
          <p:nvPr/>
        </p:nvGrpSpPr>
        <p:grpSpPr>
          <a:xfrm>
            <a:off x="7279024" y="1212509"/>
            <a:ext cx="4767671" cy="5262619"/>
            <a:chOff x="4131780" y="1212509"/>
            <a:chExt cx="4767671" cy="5262619"/>
          </a:xfrm>
        </p:grpSpPr>
        <p:graphicFrame>
          <p:nvGraphicFramePr>
            <p:cNvPr id="19" name="Chart 18">
              <a:extLst>
                <a:ext uri="{FF2B5EF4-FFF2-40B4-BE49-F238E27FC236}">
                  <a16:creationId xmlns:a16="http://schemas.microsoft.com/office/drawing/2014/main" id="{B9F32266-7A16-43C5-84D0-CE56FBF70E58}"/>
                </a:ext>
              </a:extLst>
            </p:cNvPr>
            <p:cNvGraphicFramePr>
              <a:graphicFrameLocks/>
            </p:cNvGraphicFramePr>
            <p:nvPr/>
          </p:nvGraphicFramePr>
          <p:xfrm>
            <a:off x="4131780" y="1637310"/>
            <a:ext cx="4767671" cy="483781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7347EB85-10FB-434A-A716-74E5E100CC79}"/>
                </a:ext>
              </a:extLst>
            </p:cNvPr>
            <p:cNvSpPr txBox="1"/>
            <p:nvPr/>
          </p:nvSpPr>
          <p:spPr>
            <a:xfrm>
              <a:off x="4131780" y="1212509"/>
              <a:ext cx="4767671" cy="52322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a:ea typeface="+mn-ea"/>
                  <a:cs typeface="Arial"/>
                  <a:sym typeface="Arial"/>
                </a:rPr>
                <a:t>Disability adjusted life years (DALYs) by risk factor, boroughs in south east London, both sexes, all ages, 2017</a:t>
              </a:r>
            </a:p>
          </p:txBody>
        </p:sp>
        <p:sp>
          <p:nvSpPr>
            <p:cNvPr id="2" name="Rectangle 1">
              <a:extLst>
                <a:ext uri="{FF2B5EF4-FFF2-40B4-BE49-F238E27FC236}">
                  <a16:creationId xmlns:a16="http://schemas.microsoft.com/office/drawing/2014/main" id="{ECECFF3D-7081-4980-9A8B-0BCB7C18373A}"/>
                </a:ext>
              </a:extLst>
            </p:cNvPr>
            <p:cNvSpPr/>
            <p:nvPr/>
          </p:nvSpPr>
          <p:spPr>
            <a:xfrm>
              <a:off x="4131780" y="1794006"/>
              <a:ext cx="1964220" cy="215444"/>
            </a:xfrm>
            <a:prstGeom prst="rect">
              <a:avLst/>
            </a:prstGeom>
            <a:noFill/>
            <a:ln w="19050">
              <a:solidFill>
                <a:srgbClr val="323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1" name="Rectangle 20">
              <a:extLst>
                <a:ext uri="{FF2B5EF4-FFF2-40B4-BE49-F238E27FC236}">
                  <a16:creationId xmlns:a16="http://schemas.microsoft.com/office/drawing/2014/main" id="{D4F82DAC-94DB-4DD6-AB89-733673D8230C}"/>
                </a:ext>
              </a:extLst>
            </p:cNvPr>
            <p:cNvSpPr/>
            <p:nvPr/>
          </p:nvSpPr>
          <p:spPr>
            <a:xfrm>
              <a:off x="4131780" y="2084631"/>
              <a:ext cx="1964220" cy="215444"/>
            </a:xfrm>
            <a:prstGeom prst="rect">
              <a:avLst/>
            </a:prstGeom>
            <a:noFill/>
            <a:ln w="19050">
              <a:solidFill>
                <a:srgbClr val="323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2" name="Rectangle 21">
              <a:extLst>
                <a:ext uri="{FF2B5EF4-FFF2-40B4-BE49-F238E27FC236}">
                  <a16:creationId xmlns:a16="http://schemas.microsoft.com/office/drawing/2014/main" id="{3431D069-EF72-4194-8536-50265C627E41}"/>
                </a:ext>
              </a:extLst>
            </p:cNvPr>
            <p:cNvSpPr/>
            <p:nvPr/>
          </p:nvSpPr>
          <p:spPr>
            <a:xfrm>
              <a:off x="4131780" y="2651708"/>
              <a:ext cx="1964220" cy="215444"/>
            </a:xfrm>
            <a:prstGeom prst="rect">
              <a:avLst/>
            </a:prstGeom>
            <a:noFill/>
            <a:ln w="19050">
              <a:solidFill>
                <a:srgbClr val="323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3" name="Rectangle 22">
              <a:extLst>
                <a:ext uri="{FF2B5EF4-FFF2-40B4-BE49-F238E27FC236}">
                  <a16:creationId xmlns:a16="http://schemas.microsoft.com/office/drawing/2014/main" id="{302FF133-A53D-487C-AEF7-D4DA0D6D7986}"/>
                </a:ext>
              </a:extLst>
            </p:cNvPr>
            <p:cNvSpPr/>
            <p:nvPr/>
          </p:nvSpPr>
          <p:spPr>
            <a:xfrm>
              <a:off x="4131780" y="2931701"/>
              <a:ext cx="1964220" cy="215444"/>
            </a:xfrm>
            <a:prstGeom prst="rect">
              <a:avLst/>
            </a:prstGeom>
            <a:noFill/>
            <a:ln w="19050">
              <a:solidFill>
                <a:srgbClr val="323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sym typeface="Arial"/>
              </a:endParaRPr>
            </a:p>
          </p:txBody>
        </p:sp>
      </p:grpSp>
      <p:graphicFrame>
        <p:nvGraphicFramePr>
          <p:cNvPr id="5" name="Object 4" hidden="1">
            <a:extLst>
              <a:ext uri="{FF2B5EF4-FFF2-40B4-BE49-F238E27FC236}">
                <a16:creationId xmlns:a16="http://schemas.microsoft.com/office/drawing/2014/main" id="{C1E7EFCC-47BA-414E-BA76-709D937A23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6" imgW="421" imgH="423" progId="TCLayout.ActiveDocument.1">
                  <p:embed/>
                </p:oleObj>
              </mc:Choice>
              <mc:Fallback>
                <p:oleObj name="think-cell Slide" r:id="rId6" imgW="421" imgH="423" progId="TCLayout.ActiveDocument.1">
                  <p:embed/>
                  <p:pic>
                    <p:nvPicPr>
                      <p:cNvPr id="5" name="Object 4" hidden="1">
                        <a:extLst>
                          <a:ext uri="{FF2B5EF4-FFF2-40B4-BE49-F238E27FC236}">
                            <a16:creationId xmlns:a16="http://schemas.microsoft.com/office/drawing/2014/main" id="{C1E7EFCC-47BA-414E-BA76-709D937A23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Title 2">
            <a:extLst>
              <a:ext uri="{FF2B5EF4-FFF2-40B4-BE49-F238E27FC236}">
                <a16:creationId xmlns:a16="http://schemas.microsoft.com/office/drawing/2014/main" id="{FBCF91BB-04AC-440E-8486-B197AFBF42D6}"/>
              </a:ext>
            </a:extLst>
          </p:cNvPr>
          <p:cNvSpPr txBox="1">
            <a:spLocks/>
          </p:cNvSpPr>
          <p:nvPr/>
        </p:nvSpPr>
        <p:spPr>
          <a:xfrm>
            <a:off x="220165" y="126114"/>
            <a:ext cx="9981110" cy="837487"/>
          </a:xfrm>
          <a:prstGeom prst="rect">
            <a:avLst/>
          </a:prstGeom>
          <a:noFill/>
          <a:ln w="9525" cap="flat" cmpd="sng" algn="ctr">
            <a:noFill/>
            <a:prstDash val="solid"/>
          </a:ln>
          <a:effectLst/>
        </p:spPr>
        <p:txBody>
          <a:bodyPr vert="horz" lIns="91440" tIns="45720" rIns="91440" bIns="45720" rtlCol="0" anchor="ctr">
            <a:normAutofit fontScale="97500"/>
          </a:bodyPr>
          <a:lstStyle>
            <a:lvl1pPr algn="l" defTabSz="457200" rtl="0" eaLnBrk="1" latinLnBrk="0" hangingPunct="1">
              <a:spcBef>
                <a:spcPct val="0"/>
              </a:spcBef>
              <a:buNone/>
              <a:defRPr lang="en-US" sz="2800" kern="1200" dirty="0">
                <a:solidFill>
                  <a:schemeClr val="accent1">
                    <a:lumMod val="50000"/>
                  </a:schemeClr>
                </a:solidFill>
                <a:latin typeface="+mn-lt"/>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There is a high prevalence of factors that we know have a major impact on health and wellbeing, including obesity, smoking and alcohol consumption</a:t>
            </a:r>
          </a:p>
        </p:txBody>
      </p:sp>
      <p:cxnSp>
        <p:nvCxnSpPr>
          <p:cNvPr id="17" name="Straight Connector 16">
            <a:extLst>
              <a:ext uri="{FF2B5EF4-FFF2-40B4-BE49-F238E27FC236}">
                <a16:creationId xmlns:a16="http://schemas.microsoft.com/office/drawing/2014/main" id="{F0D12DD1-D673-4842-8D98-83BCF9635F56}"/>
              </a:ext>
            </a:extLst>
          </p:cNvPr>
          <p:cNvCxnSpPr/>
          <p:nvPr/>
        </p:nvCxnSpPr>
        <p:spPr>
          <a:xfrm>
            <a:off x="0" y="102887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3E5DDEC-84D2-4739-A5E3-513D96B1B325}"/>
              </a:ext>
            </a:extLst>
          </p:cNvPr>
          <p:cNvPicPr>
            <a:picLocks noChangeAspect="1"/>
          </p:cNvPicPr>
          <p:nvPr/>
        </p:nvPicPr>
        <p:blipFill>
          <a:blip r:embed="rId8"/>
          <a:stretch>
            <a:fillRect/>
          </a:stretch>
        </p:blipFill>
        <p:spPr>
          <a:xfrm>
            <a:off x="776600" y="5166682"/>
            <a:ext cx="5328730" cy="1153775"/>
          </a:xfrm>
          <a:prstGeom prst="rect">
            <a:avLst/>
          </a:prstGeom>
        </p:spPr>
      </p:pic>
      <p:sp>
        <p:nvSpPr>
          <p:cNvPr id="20" name="Content Placeholder 1">
            <a:extLst>
              <a:ext uri="{FF2B5EF4-FFF2-40B4-BE49-F238E27FC236}">
                <a16:creationId xmlns:a16="http://schemas.microsoft.com/office/drawing/2014/main" id="{6A98AEA8-E7EC-45A7-A83D-363F9338AE6B}"/>
              </a:ext>
            </a:extLst>
          </p:cNvPr>
          <p:cNvSpPr>
            <a:spLocks noGrp="1"/>
          </p:cNvSpPr>
          <p:nvPr>
            <p:ph sz="quarter" idx="10"/>
          </p:nvPr>
        </p:nvSpPr>
        <p:spPr>
          <a:xfrm>
            <a:off x="318738" y="1335747"/>
            <a:ext cx="6511754" cy="3114635"/>
          </a:xfrm>
          <a:solidFill>
            <a:schemeClr val="bg1"/>
          </a:solidFill>
          <a:effectLst>
            <a:outerShdw blurRad="50800" dist="38100" dir="2700000" algn="tl" rotWithShape="0">
              <a:prstClr val="black">
                <a:alpha val="40000"/>
              </a:prstClr>
            </a:outerShdw>
          </a:effectLst>
        </p:spPr>
        <p:txBody>
          <a:bodyPr vert="horz" lIns="91440" tIns="45720" rIns="91440" bIns="45720" rtlCol="0" anchor="t">
            <a:noAutofit/>
          </a:bodyPr>
          <a:lstStyle/>
          <a:p>
            <a:pPr marL="285750" indent="-285750" defTabSz="457200">
              <a:lnSpc>
                <a:spcPct val="105000"/>
              </a:lnSpc>
              <a:spcBef>
                <a:spcPct val="20000"/>
              </a:spcBef>
            </a:pPr>
            <a:r>
              <a:rPr lang="en-GB" sz="1600" kern="1200">
                <a:latin typeface="Arial" panose="020B0604020202020204" pitchFamily="34" charset="0"/>
                <a:ea typeface="+mn-ea"/>
                <a:cs typeface="Arial" panose="020B0604020202020204" pitchFamily="34" charset="0"/>
                <a:sym typeface="Arial"/>
              </a:rPr>
              <a:t>High blood pressure, poor mental health, obesity, smoking and alcohol are driving poor health and mortality in our populations.</a:t>
            </a: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a:p>
            <a:pPr marL="285750" indent="-285750" defTabSz="457200">
              <a:lnSpc>
                <a:spcPct val="105000"/>
              </a:lnSpc>
              <a:spcBef>
                <a:spcPct val="20000"/>
              </a:spcBef>
            </a:pPr>
            <a:r>
              <a:rPr lang="en-GB" sz="1600" kern="1200">
                <a:latin typeface="Arial" panose="020B0604020202020204" pitchFamily="34" charset="0"/>
                <a:ea typeface="+mn-ea"/>
                <a:cs typeface="Arial" panose="020B0604020202020204" pitchFamily="34" charset="0"/>
                <a:sym typeface="Arial"/>
              </a:rPr>
              <a:t>We know that there is scope to significantly improve prevention, detection, health promotion, management and treatment of these and related conditions. </a:t>
            </a: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a:p>
            <a:pPr marL="285750" indent="-285750" defTabSz="457200">
              <a:lnSpc>
                <a:spcPct val="105000"/>
              </a:lnSpc>
              <a:spcBef>
                <a:spcPct val="20000"/>
              </a:spcBef>
            </a:pPr>
            <a:r>
              <a:rPr lang="en-GB" sz="1600" kern="1200">
                <a:latin typeface="Arial" panose="020B0604020202020204" pitchFamily="34" charset="0"/>
                <a:ea typeface="+mn-ea"/>
                <a:cs typeface="Arial" panose="020B0604020202020204" pitchFamily="34" charset="0"/>
                <a:sym typeface="Arial"/>
              </a:rPr>
              <a:t>Long term conditions associated with the ‘vital five’ include hypertension, anxiety, depression, diabetes, heart disease, cancer, respiratory disease, liver disease and cancer. </a:t>
            </a: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a:p>
            <a:pPr marL="285750" indent="-285750" defTabSz="457200">
              <a:lnSpc>
                <a:spcPct val="105000"/>
              </a:lnSpc>
              <a:spcBef>
                <a:spcPct val="20000"/>
              </a:spcBef>
            </a:pPr>
            <a:endParaRPr lang="en-GB" sz="1600" kern="1200">
              <a:latin typeface="Arial" panose="020B0604020202020204" pitchFamily="34" charset="0"/>
              <a:ea typeface="+mn-ea"/>
              <a:cs typeface="Arial" panose="020B0604020202020204" pitchFamily="34" charset="0"/>
              <a:sym typeface="Arial"/>
            </a:endParaRPr>
          </a:p>
        </p:txBody>
      </p:sp>
      <p:sp>
        <p:nvSpPr>
          <p:cNvPr id="24" name="Content Placeholder 1">
            <a:extLst>
              <a:ext uri="{FF2B5EF4-FFF2-40B4-BE49-F238E27FC236}">
                <a16:creationId xmlns:a16="http://schemas.microsoft.com/office/drawing/2014/main" id="{2930D8E2-2041-4581-884B-555ACB60B814}"/>
              </a:ext>
            </a:extLst>
          </p:cNvPr>
          <p:cNvSpPr txBox="1">
            <a:spLocks/>
          </p:cNvSpPr>
          <p:nvPr/>
        </p:nvSpPr>
        <p:spPr>
          <a:xfrm>
            <a:off x="499971" y="4714735"/>
            <a:ext cx="5881988" cy="1605721"/>
          </a:xfrm>
          <a:prstGeom prst="rect">
            <a:avLst/>
          </a:prstGeom>
          <a:ln>
            <a:solidFill>
              <a:schemeClr val="tx1"/>
            </a:solidFill>
          </a:ln>
        </p:spPr>
        <p:txBody>
          <a:bodyPr vert="horz" lIns="91440" tIns="45720" rIns="91440" bIns="45720" rtlCol="0" anchor="t">
            <a:noAutofit/>
          </a:bodyPr>
          <a:lstStyle>
            <a:lvl1pPr marL="342900" indent="-342900" algn="l" defTabSz="457200" rtl="0" eaLnBrk="1" latinLnBrk="0" hangingPunct="1">
              <a:spcBef>
                <a:spcPct val="20000"/>
              </a:spcBef>
              <a:buClr>
                <a:srgbClr val="007DB8"/>
              </a:buClr>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Clr>
                <a:srgbClr val="007DB8"/>
              </a:buClr>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Clr>
                <a:srgbClr val="007DB8"/>
              </a:buClr>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Clr>
                <a:srgbClr val="007DB8"/>
              </a:buClr>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Clr>
                <a:srgbClr val="007DB8"/>
              </a:buClr>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5000"/>
              </a:lnSpc>
              <a:spcBef>
                <a:spcPct val="20000"/>
              </a:spcBef>
              <a:spcAft>
                <a:spcPts val="0"/>
              </a:spcAft>
              <a:buClr>
                <a:srgbClr val="007DB8"/>
              </a:buClr>
              <a:buSzTx/>
              <a:buFont typeface="Arial"/>
              <a:buNone/>
              <a:tabLst/>
              <a:defRPr/>
            </a:pPr>
            <a:r>
              <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The Vital Five</a:t>
            </a:r>
            <a:endPar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endPar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05937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E7EFCC-47BA-414E-BA76-709D937A23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4" imgW="421" imgH="423" progId="TCLayout.ActiveDocument.1">
                  <p:embed/>
                </p:oleObj>
              </mc:Choice>
              <mc:Fallback>
                <p:oleObj name="think-cell Slide" r:id="rId4" imgW="421" imgH="423" progId="TCLayout.ActiveDocument.1">
                  <p:embed/>
                  <p:pic>
                    <p:nvPicPr>
                      <p:cNvPr id="5" name="Object 4" hidden="1">
                        <a:extLst>
                          <a:ext uri="{FF2B5EF4-FFF2-40B4-BE49-F238E27FC236}">
                            <a16:creationId xmlns:a16="http://schemas.microsoft.com/office/drawing/2014/main" id="{C1E7EFCC-47BA-414E-BA76-709D937A23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B15CE17B-531E-4621-B776-AE41C16C5A46}"/>
              </a:ext>
            </a:extLst>
          </p:cNvPr>
          <p:cNvCxnSpPr/>
          <p:nvPr/>
        </p:nvCxnSpPr>
        <p:spPr>
          <a:xfrm>
            <a:off x="0" y="94863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72FB842-909C-490A-942C-42CE4D2416F6}"/>
              </a:ext>
            </a:extLst>
          </p:cNvPr>
          <p:cNvSpPr txBox="1"/>
          <p:nvPr/>
        </p:nvSpPr>
        <p:spPr>
          <a:xfrm>
            <a:off x="143840" y="58800"/>
            <a:ext cx="100994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F81BD">
                    <a:lumMod val="50000"/>
                  </a:srgbClr>
                </a:solidFill>
                <a:effectLst/>
                <a:uLnTx/>
                <a:uFillTx/>
                <a:latin typeface="Arial" panose="020B0604020202020204" pitchFamily="34" charset="0"/>
                <a:ea typeface="+mn-lt"/>
                <a:cs typeface="Arial" panose="020B0604020202020204" pitchFamily="34" charset="0"/>
                <a:sym typeface="Arial"/>
              </a:rPr>
              <a:t>C. As well as the most deprived, there is evidence that the pandemic is having a disproportionate impact on ethnic minorities in SEL</a:t>
            </a:r>
          </a:p>
        </p:txBody>
      </p:sp>
      <p:graphicFrame>
        <p:nvGraphicFramePr>
          <p:cNvPr id="13" name="Chart 12">
            <a:extLst>
              <a:ext uri="{FF2B5EF4-FFF2-40B4-BE49-F238E27FC236}">
                <a16:creationId xmlns:a16="http://schemas.microsoft.com/office/drawing/2014/main" id="{A354D693-8316-4A04-930D-BE3F36529E05}"/>
              </a:ext>
            </a:extLst>
          </p:cNvPr>
          <p:cNvGraphicFramePr>
            <a:graphicFrameLocks/>
          </p:cNvGraphicFramePr>
          <p:nvPr/>
        </p:nvGraphicFramePr>
        <p:xfrm>
          <a:off x="620040" y="4718253"/>
          <a:ext cx="5674679" cy="182841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
            <a:extLst>
              <a:ext uri="{FF2B5EF4-FFF2-40B4-BE49-F238E27FC236}">
                <a16:creationId xmlns:a16="http://schemas.microsoft.com/office/drawing/2014/main" id="{41B85CD1-52FD-46B8-B7AD-2A8194AF8B36}"/>
              </a:ext>
            </a:extLst>
          </p:cNvPr>
          <p:cNvSpPr txBox="1"/>
          <p:nvPr/>
        </p:nvSpPr>
        <p:spPr>
          <a:xfrm>
            <a:off x="620040" y="4350302"/>
            <a:ext cx="5753897"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1200" cap="none" spc="0" normalizeH="0" baseline="0" noProof="0">
                <a:ln>
                  <a:noFill/>
                </a:ln>
                <a:solidFill>
                  <a:srgbClr val="878787"/>
                </a:solidFill>
                <a:effectLst/>
                <a:uLnTx/>
                <a:uFillTx/>
                <a:latin typeface="Arial" panose="020B0604020202020204" pitchFamily="34" charset="0"/>
                <a:ea typeface="+mn-ea"/>
                <a:cs typeface="Arial" panose="020B0604020202020204" pitchFamily="34" charset="0"/>
                <a:sym typeface="Arial"/>
              </a:rPr>
              <a:t>Figure 1: The impact of COVID-19 on household income, by ethnicity (</a:t>
            </a:r>
            <a:r>
              <a:rPr kumimoji="0" lang="en-GB" sz="1050" b="1" i="0" u="none" strike="noStrike" kern="1200" cap="none" spc="0" normalizeH="0" baseline="0" noProof="0" err="1">
                <a:ln>
                  <a:noFill/>
                </a:ln>
                <a:solidFill>
                  <a:srgbClr val="878787"/>
                </a:solidFill>
                <a:effectLst/>
                <a:uLnTx/>
                <a:uFillTx/>
                <a:latin typeface="Arial" panose="020B0604020202020204" pitchFamily="34" charset="0"/>
                <a:ea typeface="+mn-ea"/>
                <a:cs typeface="Arial" panose="020B0604020202020204" pitchFamily="34" charset="0"/>
                <a:sym typeface="Arial"/>
              </a:rPr>
              <a:t>ComRes</a:t>
            </a:r>
            <a:r>
              <a:rPr kumimoji="0" lang="en-GB" sz="1050" b="1" i="0" u="none" strike="noStrike" kern="1200" cap="none" spc="0" normalizeH="0" baseline="0" noProof="0">
                <a:ln>
                  <a:noFill/>
                </a:ln>
                <a:solidFill>
                  <a:srgbClr val="878787"/>
                </a:solidFill>
                <a:effectLst/>
                <a:uLnTx/>
                <a:uFillTx/>
                <a:latin typeface="Arial" panose="020B0604020202020204" pitchFamily="34" charset="0"/>
                <a:ea typeface="+mn-ea"/>
                <a:cs typeface="Arial" panose="020B0604020202020204" pitchFamily="34" charset="0"/>
                <a:sym typeface="Arial"/>
              </a:rPr>
              <a:t> survey)</a:t>
            </a:r>
          </a:p>
        </p:txBody>
      </p:sp>
      <p:sp>
        <p:nvSpPr>
          <p:cNvPr id="16" name="Content Placeholder 1">
            <a:extLst>
              <a:ext uri="{FF2B5EF4-FFF2-40B4-BE49-F238E27FC236}">
                <a16:creationId xmlns:a16="http://schemas.microsoft.com/office/drawing/2014/main" id="{8951432D-C452-4E87-AC49-CCA0B51C2E50}"/>
              </a:ext>
            </a:extLst>
          </p:cNvPr>
          <p:cNvSpPr txBox="1">
            <a:spLocks/>
          </p:cNvSpPr>
          <p:nvPr/>
        </p:nvSpPr>
        <p:spPr>
          <a:xfrm>
            <a:off x="333978" y="1516933"/>
            <a:ext cx="5569146" cy="2392234"/>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342900" indent="-342900" algn="l" defTabSz="457200" rtl="0" eaLnBrk="1" latinLnBrk="0" hangingPunct="1">
              <a:spcBef>
                <a:spcPct val="20000"/>
              </a:spcBef>
              <a:buClr>
                <a:srgbClr val="007DB8"/>
              </a:buClr>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Clr>
                <a:srgbClr val="007DB8"/>
              </a:buClr>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Clr>
                <a:srgbClr val="007DB8"/>
              </a:buClr>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Clr>
                <a:srgbClr val="007DB8"/>
              </a:buClr>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Clr>
                <a:srgbClr val="007DB8"/>
              </a:buClr>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r>
              <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There are extremely high levels of deaths attributable to social-economic inequalities in our boroughs.</a:t>
            </a: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endPar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r>
              <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Ethnic minorities are suffering the greatest economic hardship, which in turn will impact on health.</a:t>
            </a: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endPar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r>
              <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44% of Black respondents to a local survey reported </a:t>
            </a:r>
            <a:r>
              <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lt"/>
                <a:cs typeface="Arial" panose="020B0604020202020204" pitchFamily="34" charset="0"/>
                <a:sym typeface="Arial"/>
              </a:rPr>
              <a:t>struggling to pay rent/ mortgage, utilities, food</a:t>
            </a:r>
          </a:p>
          <a:p>
            <a:pPr marL="285750" marR="0" lvl="0" indent="-285750" algn="l" defTabSz="457200" rtl="0" eaLnBrk="1" fontAlgn="auto" latinLnBrk="0" hangingPunct="1">
              <a:lnSpc>
                <a:spcPct val="105000"/>
              </a:lnSpc>
              <a:spcBef>
                <a:spcPct val="20000"/>
              </a:spcBef>
              <a:spcAft>
                <a:spcPts val="0"/>
              </a:spcAft>
              <a:buClr>
                <a:srgbClr val="007DB8"/>
              </a:buClr>
              <a:buSzTx/>
              <a:buFont typeface="Arial"/>
              <a:buChar char="•"/>
              <a:tabLst/>
              <a:defRPr/>
            </a:pPr>
            <a:endParaRPr kumimoji="0" lang="en-GB" sz="1600" b="0" i="0"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9" name="Text Placeholder 3">
            <a:extLst>
              <a:ext uri="{FF2B5EF4-FFF2-40B4-BE49-F238E27FC236}">
                <a16:creationId xmlns:a16="http://schemas.microsoft.com/office/drawing/2014/main" id="{9219DE87-1041-42C7-8773-7561CC03F591}"/>
              </a:ext>
            </a:extLst>
          </p:cNvPr>
          <p:cNvSpPr txBox="1">
            <a:spLocks/>
          </p:cNvSpPr>
          <p:nvPr/>
        </p:nvSpPr>
        <p:spPr>
          <a:xfrm>
            <a:off x="7474688" y="5502546"/>
            <a:ext cx="3638317" cy="4383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0000"/>
              </a:buClr>
              <a:buSzTx/>
              <a:buFont typeface="Arial"/>
              <a:buNone/>
              <a:tabLst/>
              <a:defRPr/>
            </a:pPr>
            <a:r>
              <a:rPr kumimoji="0" lang="en-GB" sz="900" b="0" i="1" u="none" strike="noStrike" kern="1200" cap="none" spc="0" normalizeH="0" baseline="0" noProof="0">
                <a:ln>
                  <a:noFill/>
                </a:ln>
                <a:solidFill>
                  <a:srgbClr val="000000"/>
                </a:solidFill>
                <a:effectLst/>
                <a:uLnTx/>
                <a:uFillTx/>
                <a:latin typeface="Arial"/>
                <a:ea typeface="+mn-ea"/>
                <a:cs typeface="+mn-cs"/>
                <a:sym typeface="Arial"/>
              </a:rPr>
              <a:t>D. </a:t>
            </a:r>
            <a:r>
              <a:rPr kumimoji="0" lang="en-GB" sz="900" b="0" i="1" u="none" strike="noStrike" kern="1200" cap="none" spc="0" normalizeH="0" baseline="0" noProof="0" err="1">
                <a:ln>
                  <a:noFill/>
                </a:ln>
                <a:solidFill>
                  <a:srgbClr val="000000"/>
                </a:solidFill>
                <a:effectLst/>
                <a:uLnTx/>
                <a:uFillTx/>
                <a:latin typeface="Arial"/>
                <a:ea typeface="+mn-ea"/>
                <a:cs typeface="+mn-cs"/>
                <a:sym typeface="Arial"/>
              </a:rPr>
              <a:t>Lewer</a:t>
            </a:r>
            <a:r>
              <a:rPr kumimoji="0" lang="en-GB" sz="900" b="0" i="1" u="none" strike="noStrike" kern="1200" cap="none" spc="0" normalizeH="0" baseline="0" noProof="0">
                <a:ln>
                  <a:noFill/>
                </a:ln>
                <a:solidFill>
                  <a:srgbClr val="000000"/>
                </a:solidFill>
                <a:effectLst/>
                <a:uLnTx/>
                <a:uFillTx/>
                <a:latin typeface="Arial"/>
                <a:ea typeface="+mn-ea"/>
                <a:cs typeface="+mn-cs"/>
                <a:sym typeface="Arial"/>
              </a:rPr>
              <a:t> et al, Premature mortality attributable to socioeconomic inequality in England between 2003 and 2018: an observational study (The Lancet Public Health, 2019). See data: </a:t>
            </a:r>
            <a:r>
              <a:rPr kumimoji="0" lang="en-GB" sz="900" b="0" i="1" u="none" strike="noStrike" kern="1200" cap="none" spc="0" normalizeH="0" baseline="0" noProof="0">
                <a:ln>
                  <a:noFill/>
                </a:ln>
                <a:solidFill>
                  <a:srgbClr val="000000"/>
                </a:solidFill>
                <a:effectLst/>
                <a:uLnTx/>
                <a:uFillTx/>
                <a:latin typeface="Arial"/>
                <a:ea typeface="+mn-ea"/>
                <a:cs typeface="+mn-cs"/>
                <a:sym typeface="Arial"/>
                <a:hlinkClick r:id="rId7"/>
              </a:rPr>
              <a:t>https://public.tableau.com/profile/rob.aldridge#!/vizhome/MATI_19_11_25/MATI_dashboard</a:t>
            </a:r>
            <a:endParaRPr kumimoji="0" lang="en-GB" sz="900" b="0" i="1" u="none" strike="noStrike" kern="1200" cap="none" spc="0" normalizeH="0" baseline="0" noProof="0">
              <a:ln>
                <a:noFill/>
              </a:ln>
              <a:solidFill>
                <a:srgbClr val="000000"/>
              </a:solidFill>
              <a:effectLst/>
              <a:uLnTx/>
              <a:uFillTx/>
              <a:latin typeface="Arial"/>
              <a:ea typeface="+mn-ea"/>
              <a:cs typeface="+mn-cs"/>
              <a:sym typeface="Arial"/>
            </a:endParaRPr>
          </a:p>
        </p:txBody>
      </p:sp>
      <p:pic>
        <p:nvPicPr>
          <p:cNvPr id="12" name="Picture 11">
            <a:extLst>
              <a:ext uri="{FF2B5EF4-FFF2-40B4-BE49-F238E27FC236}">
                <a16:creationId xmlns:a16="http://schemas.microsoft.com/office/drawing/2014/main" id="{13BB2C12-86E5-4ED6-B01B-C9D78E6B951A}"/>
              </a:ext>
            </a:extLst>
          </p:cNvPr>
          <p:cNvPicPr>
            <a:picLocks noChangeAspect="1"/>
          </p:cNvPicPr>
          <p:nvPr/>
        </p:nvPicPr>
        <p:blipFill>
          <a:blip r:embed="rId8"/>
          <a:stretch>
            <a:fillRect/>
          </a:stretch>
        </p:blipFill>
        <p:spPr>
          <a:xfrm>
            <a:off x="6373937" y="1355454"/>
            <a:ext cx="5625518" cy="2880813"/>
          </a:xfrm>
          <a:prstGeom prst="rect">
            <a:avLst/>
          </a:prstGeom>
          <a:solidFill>
            <a:schemeClr val="bg1"/>
          </a:solidFill>
        </p:spPr>
      </p:pic>
    </p:spTree>
    <p:extLst>
      <p:ext uri="{BB962C8B-B14F-4D97-AF65-F5344CB8AC3E}">
        <p14:creationId xmlns:p14="http://schemas.microsoft.com/office/powerpoint/2010/main" val="161756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170D9-608A-409C-AEF8-8746720EFF1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6FE170D9-608A-409C-AEF8-8746720EFF1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90" name="Google Shape;1590;p42"/>
          <p:cNvSpPr txBox="1">
            <a:spLocks noGrp="1"/>
          </p:cNvSpPr>
          <p:nvPr>
            <p:ph type="title"/>
          </p:nvPr>
        </p:nvSpPr>
        <p:spPr>
          <a:xfrm>
            <a:off x="251529" y="114098"/>
            <a:ext cx="9722320" cy="7134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244061"/>
              </a:buClr>
              <a:buSzPts val="2400"/>
              <a:buFont typeface="Arial"/>
              <a:buNone/>
            </a:pPr>
            <a:r>
              <a:rPr lang="en-GB" sz="2400" dirty="0">
                <a:latin typeface="Arial"/>
                <a:ea typeface="Arial"/>
                <a:cs typeface="Arial"/>
                <a:sym typeface="Arial"/>
              </a:rPr>
              <a:t> Our COVID recovery and how we will support our communities </a:t>
            </a:r>
            <a:r>
              <a:rPr lang="en-GB" dirty="0"/>
              <a:t>have informed our priorities within our System Development Plan</a:t>
            </a:r>
            <a:endParaRPr dirty="0"/>
          </a:p>
        </p:txBody>
      </p:sp>
      <p:cxnSp>
        <p:nvCxnSpPr>
          <p:cNvPr id="9" name="Straight Connector 8">
            <a:extLst>
              <a:ext uri="{FF2B5EF4-FFF2-40B4-BE49-F238E27FC236}">
                <a16:creationId xmlns:a16="http://schemas.microsoft.com/office/drawing/2014/main" id="{CC26F270-8FFC-4529-84BF-8B832AAD09E8}"/>
              </a:ext>
            </a:extLst>
          </p:cNvPr>
          <p:cNvCxnSpPr/>
          <p:nvPr/>
        </p:nvCxnSpPr>
        <p:spPr>
          <a:xfrm>
            <a:off x="0" y="8918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005D1F3B-F530-4394-97D4-78D6A8FBE14C}"/>
              </a:ext>
            </a:extLst>
          </p:cNvPr>
          <p:cNvPicPr>
            <a:picLocks noChangeAspect="1"/>
          </p:cNvPicPr>
          <p:nvPr/>
        </p:nvPicPr>
        <p:blipFill>
          <a:blip r:embed="rId7"/>
          <a:stretch>
            <a:fillRect/>
          </a:stretch>
        </p:blipFill>
        <p:spPr>
          <a:xfrm>
            <a:off x="225043" y="1110710"/>
            <a:ext cx="11741914" cy="5396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82BA4-0310-461A-95B4-D4B7588AE8EA}"/>
              </a:ext>
            </a:extLst>
          </p:cNvPr>
          <p:cNvSpPr>
            <a:spLocks noGrp="1"/>
          </p:cNvSpPr>
          <p:nvPr>
            <p:ph type="body" idx="1"/>
          </p:nvPr>
        </p:nvSpPr>
        <p:spPr/>
        <p:txBody>
          <a:bodyPr/>
          <a:lstStyle/>
          <a:p>
            <a:endParaRPr lang="en-GB" dirty="0"/>
          </a:p>
        </p:txBody>
      </p:sp>
      <p:sp>
        <p:nvSpPr>
          <p:cNvPr id="3" name="Title 2">
            <a:extLst>
              <a:ext uri="{FF2B5EF4-FFF2-40B4-BE49-F238E27FC236}">
                <a16:creationId xmlns:a16="http://schemas.microsoft.com/office/drawing/2014/main" id="{6B263D0E-5E0B-40CD-89DD-92BECAE7710E}"/>
              </a:ext>
            </a:extLst>
          </p:cNvPr>
          <p:cNvSpPr>
            <a:spLocks noGrp="1"/>
          </p:cNvSpPr>
          <p:nvPr>
            <p:ph type="title"/>
          </p:nvPr>
        </p:nvSpPr>
        <p:spPr/>
        <p:txBody>
          <a:bodyPr/>
          <a:lstStyle/>
          <a:p>
            <a:r>
              <a:rPr lang="en-GB" dirty="0"/>
              <a:t>Homeless Health Sitrep Oct 21 </a:t>
            </a:r>
          </a:p>
        </p:txBody>
      </p:sp>
      <p:pic>
        <p:nvPicPr>
          <p:cNvPr id="4" name="Picture 3">
            <a:extLst>
              <a:ext uri="{FF2B5EF4-FFF2-40B4-BE49-F238E27FC236}">
                <a16:creationId xmlns:a16="http://schemas.microsoft.com/office/drawing/2014/main" id="{80F29066-7AEA-474D-8F61-390928C97969}"/>
              </a:ext>
            </a:extLst>
          </p:cNvPr>
          <p:cNvPicPr>
            <a:picLocks noChangeAspect="1"/>
          </p:cNvPicPr>
          <p:nvPr/>
        </p:nvPicPr>
        <p:blipFill>
          <a:blip r:embed="rId2"/>
          <a:stretch>
            <a:fillRect/>
          </a:stretch>
        </p:blipFill>
        <p:spPr>
          <a:xfrm>
            <a:off x="358342" y="549134"/>
            <a:ext cx="11353800" cy="5759731"/>
          </a:xfrm>
          <a:prstGeom prst="rect">
            <a:avLst/>
          </a:prstGeom>
        </p:spPr>
      </p:pic>
    </p:spTree>
    <p:extLst>
      <p:ext uri="{BB962C8B-B14F-4D97-AF65-F5344CB8AC3E}">
        <p14:creationId xmlns:p14="http://schemas.microsoft.com/office/powerpoint/2010/main" val="498942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HSEL PowerPoint Cover Template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1416</Words>
  <Application>Microsoft Macintosh PowerPoint</Application>
  <PresentationFormat>Widescreen</PresentationFormat>
  <Paragraphs>95</Paragraphs>
  <Slides>10</Slides>
  <Notes>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Times New Roman</vt:lpstr>
      <vt:lpstr>2_Office Theme</vt:lpstr>
      <vt:lpstr>1_OHSEL PowerPoint Cover Template_A4</vt:lpstr>
      <vt:lpstr>think-cell Slide</vt:lpstr>
      <vt:lpstr>PowerPoint Presentation</vt:lpstr>
      <vt:lpstr>Our partnership brings together health care organisations, local authorities and other partners from across our six boroughs</vt:lpstr>
      <vt:lpstr>Our ICS includes local care partnerships at the level of our boroughs, primary care networks and collaborative partnerships bringing together health services</vt:lpstr>
      <vt:lpstr> Overview of our population characteristics in south east London </vt:lpstr>
      <vt:lpstr> Our borough populations in south east London share some commonalities, but also have their own unique characteristics, complexities and needs</vt:lpstr>
      <vt:lpstr>PowerPoint Presentation</vt:lpstr>
      <vt:lpstr>PowerPoint Presentation</vt:lpstr>
      <vt:lpstr> Our COVID recovery and how we will support our communities have informed our priorities within our System Development Plan</vt:lpstr>
      <vt:lpstr>Homeless Health Sitrep Oct 21 </vt:lpstr>
      <vt:lpstr>Homeless Health SEL Group key deliverables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Gregory</dc:creator>
  <cp:lastModifiedBy>Vicky Album</cp:lastModifiedBy>
  <cp:revision>2</cp:revision>
  <dcterms:created xsi:type="dcterms:W3CDTF">2021-11-10T17:47:19Z</dcterms:created>
  <dcterms:modified xsi:type="dcterms:W3CDTF">2021-11-11T16:29:41Z</dcterms:modified>
</cp:coreProperties>
</file>