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7" r:id="rId5"/>
    <p:sldId id="389" r:id="rId6"/>
    <p:sldId id="392" r:id="rId7"/>
    <p:sldId id="307" r:id="rId8"/>
    <p:sldId id="395" r:id="rId9"/>
    <p:sldId id="317" r:id="rId10"/>
    <p:sldId id="263" r:id="rId11"/>
  </p:sldIdLst>
  <p:sldSz cx="12192000" cy="6858000"/>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nia Michaelides (NHS South West London CCG)" initials="TM(SWLC" lastIdx="4" clrIdx="0">
    <p:extLst>
      <p:ext uri="{19B8F6BF-5375-455C-9EA6-DF929625EA0E}">
        <p15:presenceInfo xmlns:p15="http://schemas.microsoft.com/office/powerpoint/2012/main" userId="S::Tonia.Michaelides@swlondon.nhs.uk::2a262411-cf29-4cfc-bc00-7aeaad3e55c3" providerId="AD"/>
      </p:ext>
    </p:extLst>
  </p:cmAuthor>
  <p:cmAuthor id="2" name="Ekuba Edjah (NHS South West London CCG)" initials="EE(SWLC" lastIdx="2" clrIdx="1">
    <p:extLst>
      <p:ext uri="{19B8F6BF-5375-455C-9EA6-DF929625EA0E}">
        <p15:presenceInfo xmlns:p15="http://schemas.microsoft.com/office/powerpoint/2012/main" userId="S::Ekuba.Edjah@swlondon.nhs.uk::d0e06754-56cd-4f66-8b86-67172834a07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197CE"/>
    <a:srgbClr val="AD41A5"/>
    <a:srgbClr val="CD79C7"/>
    <a:srgbClr val="EA9AEA"/>
    <a:srgbClr val="CE3A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C3859A-A3F6-46A2-AC15-095A716B6B90}" v="189" dt="2021-10-19T21:36:46.1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94663" autoAdjust="0"/>
  </p:normalViewPr>
  <p:slideViewPr>
    <p:cSldViewPr snapToGrid="0">
      <p:cViewPr varScale="1">
        <p:scale>
          <a:sx n="112" d="100"/>
          <a:sy n="112" d="100"/>
        </p:scale>
        <p:origin x="34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8D8E27-CCF9-4B34-BA42-8716A2B2B0CD}" type="doc">
      <dgm:prSet loTypeId="urn:microsoft.com/office/officeart/2005/8/layout/lProcess3" loCatId="process" qsTypeId="urn:microsoft.com/office/officeart/2005/8/quickstyle/simple1" qsCatId="simple" csTypeId="urn:microsoft.com/office/officeart/2005/8/colors/accent1_5" csCatId="accent1" phldr="1"/>
      <dgm:spPr/>
      <dgm:t>
        <a:bodyPr/>
        <a:lstStyle/>
        <a:p>
          <a:endParaRPr lang="en-GB"/>
        </a:p>
      </dgm:t>
    </dgm:pt>
    <dgm:pt modelId="{8205CEFF-EE5A-4B6D-A974-2829AB102C13}">
      <dgm:prSet phldrT="[Text]" custT="1"/>
      <dgm:spPr/>
      <dgm:t>
        <a:bodyPr/>
        <a:lstStyle/>
        <a:p>
          <a:r>
            <a:rPr lang="en-GB" sz="1400" b="1" dirty="0"/>
            <a:t>Delivery of the SWL Homeless Out of Hospital Care Model </a:t>
          </a:r>
        </a:p>
      </dgm:t>
    </dgm:pt>
    <dgm:pt modelId="{A98DC22E-5D2A-468A-B6FE-C809ACAEA9AD}" type="parTrans" cxnId="{FBEDA879-5DDF-4883-B952-096EDFC5D89C}">
      <dgm:prSet/>
      <dgm:spPr/>
      <dgm:t>
        <a:bodyPr/>
        <a:lstStyle/>
        <a:p>
          <a:endParaRPr lang="en-GB" sz="1400"/>
        </a:p>
      </dgm:t>
    </dgm:pt>
    <dgm:pt modelId="{8AEBA023-18E0-47BF-B03E-C8D96AF2351A}" type="sibTrans" cxnId="{FBEDA879-5DDF-4883-B952-096EDFC5D89C}">
      <dgm:prSet/>
      <dgm:spPr/>
      <dgm:t>
        <a:bodyPr/>
        <a:lstStyle/>
        <a:p>
          <a:endParaRPr lang="en-GB" sz="1400"/>
        </a:p>
      </dgm:t>
    </dgm:pt>
    <dgm:pt modelId="{33BA19BB-6C4F-4A88-8BAE-603287366575}">
      <dgm:prSet phldrT="[Text]" custT="1"/>
      <dgm:spPr/>
      <dgm:t>
        <a:bodyPr/>
        <a:lstStyle/>
        <a:p>
          <a:r>
            <a:rPr lang="en-GB" sz="1400" b="1" dirty="0"/>
            <a:t>Mobilise 2 x Pathway teams at Croydon Hospital and St Georges Hospital</a:t>
          </a:r>
        </a:p>
      </dgm:t>
    </dgm:pt>
    <dgm:pt modelId="{D0360481-8A98-46A3-915B-AA4CA18C9430}" type="parTrans" cxnId="{555458AD-5D5B-4644-AC06-386388EC2988}">
      <dgm:prSet/>
      <dgm:spPr/>
      <dgm:t>
        <a:bodyPr/>
        <a:lstStyle/>
        <a:p>
          <a:endParaRPr lang="en-GB" sz="1400"/>
        </a:p>
      </dgm:t>
    </dgm:pt>
    <dgm:pt modelId="{28FB88A6-17F9-4C45-9032-B9136018C97E}" type="sibTrans" cxnId="{555458AD-5D5B-4644-AC06-386388EC2988}">
      <dgm:prSet/>
      <dgm:spPr/>
      <dgm:t>
        <a:bodyPr/>
        <a:lstStyle/>
        <a:p>
          <a:endParaRPr lang="en-GB" sz="1400"/>
        </a:p>
      </dgm:t>
    </dgm:pt>
    <dgm:pt modelId="{B212C9FB-8E1F-491E-A783-E28FECFFB58B}">
      <dgm:prSet phldrT="[Text]" custT="1"/>
      <dgm:spPr/>
      <dgm:t>
        <a:bodyPr/>
        <a:lstStyle/>
        <a:p>
          <a:r>
            <a:rPr lang="en-GB" sz="1400" b="1" dirty="0"/>
            <a:t>Mobilise Short stay stepdown accommodation  for 2x Pathway teams</a:t>
          </a:r>
        </a:p>
      </dgm:t>
    </dgm:pt>
    <dgm:pt modelId="{2B1F098B-F413-448D-A792-658771D131E3}" type="parTrans" cxnId="{E6E858CB-8763-4AFF-8488-4C70A94390CF}">
      <dgm:prSet/>
      <dgm:spPr/>
      <dgm:t>
        <a:bodyPr/>
        <a:lstStyle/>
        <a:p>
          <a:endParaRPr lang="en-GB" sz="1400"/>
        </a:p>
      </dgm:t>
    </dgm:pt>
    <dgm:pt modelId="{8595A228-96B7-4A22-9B08-26F70F1E009D}" type="sibTrans" cxnId="{E6E858CB-8763-4AFF-8488-4C70A94390CF}">
      <dgm:prSet/>
      <dgm:spPr/>
      <dgm:t>
        <a:bodyPr/>
        <a:lstStyle/>
        <a:p>
          <a:endParaRPr lang="en-GB" sz="1400"/>
        </a:p>
      </dgm:t>
    </dgm:pt>
    <dgm:pt modelId="{35533F07-DF3D-4870-A800-B534125F5937}">
      <dgm:prSet phldrT="[Text]" custT="1"/>
      <dgm:spPr/>
      <dgm:t>
        <a:bodyPr/>
        <a:lstStyle/>
        <a:p>
          <a:r>
            <a:rPr lang="en-GB" sz="1400" b="1" dirty="0"/>
            <a:t>Development of SWL of primary care homeless health offer and primary care network- </a:t>
          </a:r>
        </a:p>
      </dgm:t>
    </dgm:pt>
    <dgm:pt modelId="{A37F1AD3-E80B-4730-B8DE-1BBF154B9A1C}" type="parTrans" cxnId="{ADA5928A-D35A-4367-81F0-AE2EB603517C}">
      <dgm:prSet/>
      <dgm:spPr/>
      <dgm:t>
        <a:bodyPr/>
        <a:lstStyle/>
        <a:p>
          <a:endParaRPr lang="en-GB" sz="1400"/>
        </a:p>
      </dgm:t>
    </dgm:pt>
    <dgm:pt modelId="{8ADE00C3-912D-4177-BDF5-EFD0EF0667A0}" type="sibTrans" cxnId="{ADA5928A-D35A-4367-81F0-AE2EB603517C}">
      <dgm:prSet/>
      <dgm:spPr/>
      <dgm:t>
        <a:bodyPr/>
        <a:lstStyle/>
        <a:p>
          <a:endParaRPr lang="en-GB" sz="1400"/>
        </a:p>
      </dgm:t>
    </dgm:pt>
    <dgm:pt modelId="{01A8D472-DD36-4EF1-8A7F-A01AA6E05660}">
      <dgm:prSet phldrT="[Text]" custT="1"/>
      <dgm:spPr/>
      <dgm:t>
        <a:bodyPr/>
        <a:lstStyle/>
        <a:p>
          <a:r>
            <a:rPr lang="en-GB" sz="1400" b="1" dirty="0"/>
            <a:t>Primary Care education and awareness to increase homeless patients registration</a:t>
          </a:r>
        </a:p>
      </dgm:t>
    </dgm:pt>
    <dgm:pt modelId="{9A2BF1B4-929E-4D6C-A874-8C808CC084E8}" type="parTrans" cxnId="{27CA436F-33D1-40B5-AC73-799663081D0E}">
      <dgm:prSet/>
      <dgm:spPr/>
      <dgm:t>
        <a:bodyPr/>
        <a:lstStyle/>
        <a:p>
          <a:endParaRPr lang="en-GB" sz="1400"/>
        </a:p>
      </dgm:t>
    </dgm:pt>
    <dgm:pt modelId="{7A1A62AC-C546-4125-8761-3365C05443EB}" type="sibTrans" cxnId="{27CA436F-33D1-40B5-AC73-799663081D0E}">
      <dgm:prSet/>
      <dgm:spPr/>
      <dgm:t>
        <a:bodyPr/>
        <a:lstStyle/>
        <a:p>
          <a:endParaRPr lang="en-GB" sz="1400"/>
        </a:p>
      </dgm:t>
    </dgm:pt>
    <dgm:pt modelId="{F4BFB193-C39C-4207-BB44-FA18E93AD71F}">
      <dgm:prSet phldrT="[Text]" custT="1"/>
      <dgm:spPr/>
      <dgm:t>
        <a:bodyPr/>
        <a:lstStyle/>
        <a:p>
          <a:r>
            <a:rPr lang="en-GB" sz="1400" b="1" dirty="0"/>
            <a:t>Safer Surgeries Sign up promotion; and uptake increase by at least 30%</a:t>
          </a:r>
        </a:p>
      </dgm:t>
    </dgm:pt>
    <dgm:pt modelId="{118F5AF4-E188-4A3E-968B-AC80A57B4227}" type="parTrans" cxnId="{0A83A0E7-CC4A-400D-92B7-781C6EE9681F}">
      <dgm:prSet/>
      <dgm:spPr/>
      <dgm:t>
        <a:bodyPr/>
        <a:lstStyle/>
        <a:p>
          <a:endParaRPr lang="en-GB" sz="1400"/>
        </a:p>
      </dgm:t>
    </dgm:pt>
    <dgm:pt modelId="{BD2CB6BD-99B1-42C3-8D67-725FDE3CEC0B}" type="sibTrans" cxnId="{0A83A0E7-CC4A-400D-92B7-781C6EE9681F}">
      <dgm:prSet/>
      <dgm:spPr/>
      <dgm:t>
        <a:bodyPr/>
        <a:lstStyle/>
        <a:p>
          <a:endParaRPr lang="en-GB" sz="1400"/>
        </a:p>
      </dgm:t>
    </dgm:pt>
    <dgm:pt modelId="{938E8D8C-527E-471B-B142-F070735697CB}">
      <dgm:prSet phldrT="[Text]" custT="1"/>
      <dgm:spPr/>
      <dgm:t>
        <a:bodyPr/>
        <a:lstStyle/>
        <a:p>
          <a:r>
            <a:rPr lang="en-GB" sz="1400" b="1" kern="1200" dirty="0"/>
            <a:t>Development of SWL Homeless Mental health service model and </a:t>
          </a:r>
          <a:r>
            <a:rPr lang="en-GB" sz="1400" b="1" kern="1200" dirty="0">
              <a:solidFill>
                <a:prstClr val="white"/>
              </a:solidFill>
              <a:latin typeface="Calibri" panose="020F0502020204030204"/>
              <a:ea typeface="+mn-ea"/>
              <a:cs typeface="+mn-cs"/>
            </a:rPr>
            <a:t>improved, Drug, alcohol and substance misuse</a:t>
          </a:r>
        </a:p>
        <a:p>
          <a:endParaRPr lang="en-GB" sz="1400" b="1" kern="1200" dirty="0"/>
        </a:p>
      </dgm:t>
    </dgm:pt>
    <dgm:pt modelId="{2CBE24CD-1EC3-408A-B6CA-5719652EC0AF}" type="parTrans" cxnId="{66725C57-ACF1-4FB2-B5B4-EF7D63D43941}">
      <dgm:prSet/>
      <dgm:spPr/>
      <dgm:t>
        <a:bodyPr/>
        <a:lstStyle/>
        <a:p>
          <a:endParaRPr lang="en-GB" sz="1400"/>
        </a:p>
      </dgm:t>
    </dgm:pt>
    <dgm:pt modelId="{058FB5ED-104A-4686-AD96-ED5152DCB876}" type="sibTrans" cxnId="{66725C57-ACF1-4FB2-B5B4-EF7D63D43941}">
      <dgm:prSet/>
      <dgm:spPr/>
      <dgm:t>
        <a:bodyPr/>
        <a:lstStyle/>
        <a:p>
          <a:endParaRPr lang="en-GB" sz="1400"/>
        </a:p>
      </dgm:t>
    </dgm:pt>
    <dgm:pt modelId="{184D01FA-8585-4395-B37B-F93C65D6F41A}">
      <dgm:prSet phldrT="[Text]" custT="1"/>
      <dgm:spPr/>
      <dgm:t>
        <a:bodyPr/>
        <a:lstStyle/>
        <a:p>
          <a:r>
            <a:rPr lang="en-GB" sz="1400" b="1" dirty="0"/>
            <a:t>Improve collaboration and coordination of MH and drug &amp; alcohol offer for homeless patients </a:t>
          </a:r>
        </a:p>
      </dgm:t>
    </dgm:pt>
    <dgm:pt modelId="{94685A87-3EDD-4E06-9C83-3267CF99D21F}" type="parTrans" cxnId="{05626E3D-714C-4B84-9A66-257C6925EFC7}">
      <dgm:prSet/>
      <dgm:spPr/>
      <dgm:t>
        <a:bodyPr/>
        <a:lstStyle/>
        <a:p>
          <a:endParaRPr lang="en-GB" sz="1400"/>
        </a:p>
      </dgm:t>
    </dgm:pt>
    <dgm:pt modelId="{5D1822CE-2B29-4174-A83A-1055FE2B77EC}" type="sibTrans" cxnId="{05626E3D-714C-4B84-9A66-257C6925EFC7}">
      <dgm:prSet/>
      <dgm:spPr/>
      <dgm:t>
        <a:bodyPr/>
        <a:lstStyle/>
        <a:p>
          <a:endParaRPr lang="en-GB" sz="1400"/>
        </a:p>
      </dgm:t>
    </dgm:pt>
    <dgm:pt modelId="{1892E8E8-B367-4946-BEDA-FB36BA856BA5}">
      <dgm:prSet custT="1"/>
      <dgm:spPr/>
      <dgm:t>
        <a:bodyPr/>
        <a:lstStyle/>
        <a:p>
          <a:pPr marL="0" lvl="0" indent="0" algn="ctr" defTabSz="622300">
            <a:lnSpc>
              <a:spcPct val="90000"/>
            </a:lnSpc>
            <a:spcBef>
              <a:spcPct val="0"/>
            </a:spcBef>
            <a:spcAft>
              <a:spcPct val="35000"/>
            </a:spcAft>
            <a:buNone/>
          </a:pPr>
          <a:r>
            <a:rPr lang="en-GB" sz="1400" b="1" kern="1200" dirty="0">
              <a:solidFill>
                <a:prstClr val="black">
                  <a:hueOff val="0"/>
                  <a:satOff val="0"/>
                  <a:lumOff val="0"/>
                  <a:alphaOff val="0"/>
                </a:prstClr>
              </a:solidFill>
              <a:latin typeface="Calibri" panose="020F0502020204030204"/>
              <a:ea typeface="+mn-ea"/>
              <a:cs typeface="+mn-cs"/>
            </a:rPr>
            <a:t>Move on strategy/plan in place for patients stepped down</a:t>
          </a:r>
        </a:p>
      </dgm:t>
    </dgm:pt>
    <dgm:pt modelId="{6DE558BA-5305-4075-BD9C-19BA85808B7A}" type="parTrans" cxnId="{0C6C9C29-B498-4883-9541-4CA448A982FD}">
      <dgm:prSet/>
      <dgm:spPr/>
      <dgm:t>
        <a:bodyPr/>
        <a:lstStyle/>
        <a:p>
          <a:endParaRPr lang="en-GB" sz="1400"/>
        </a:p>
      </dgm:t>
    </dgm:pt>
    <dgm:pt modelId="{3D7E54B4-6A9D-4A77-85EA-EB112BC00ED8}" type="sibTrans" cxnId="{0C6C9C29-B498-4883-9541-4CA448A982FD}">
      <dgm:prSet/>
      <dgm:spPr/>
      <dgm:t>
        <a:bodyPr/>
        <a:lstStyle/>
        <a:p>
          <a:endParaRPr lang="en-GB" sz="1400"/>
        </a:p>
      </dgm:t>
    </dgm:pt>
    <dgm:pt modelId="{286BC727-A934-483F-9EB7-3A1D78C10EA8}">
      <dgm:prSet custT="1"/>
      <dgm:spPr/>
      <dgm:t>
        <a:bodyPr/>
        <a:lstStyle/>
        <a:p>
          <a:r>
            <a:rPr lang="en-GB" sz="1400" b="1" dirty="0"/>
            <a:t>Out of hospital aftercare strategy/plan in place for Homeless patients</a:t>
          </a:r>
        </a:p>
      </dgm:t>
    </dgm:pt>
    <dgm:pt modelId="{3A276011-C312-4505-9485-0073BD5630C4}" type="parTrans" cxnId="{2C4208D9-4FBE-4B6A-BA56-4BE2655531C0}">
      <dgm:prSet/>
      <dgm:spPr/>
      <dgm:t>
        <a:bodyPr/>
        <a:lstStyle/>
        <a:p>
          <a:endParaRPr lang="en-GB" sz="1400"/>
        </a:p>
      </dgm:t>
    </dgm:pt>
    <dgm:pt modelId="{AB091DEA-BBFD-449B-8C31-39A72CC88212}" type="sibTrans" cxnId="{2C4208D9-4FBE-4B6A-BA56-4BE2655531C0}">
      <dgm:prSet/>
      <dgm:spPr/>
      <dgm:t>
        <a:bodyPr/>
        <a:lstStyle/>
        <a:p>
          <a:endParaRPr lang="en-GB" sz="1400"/>
        </a:p>
      </dgm:t>
    </dgm:pt>
    <dgm:pt modelId="{F2888D89-B8B1-4979-815D-FB9207A19D3F}">
      <dgm:prSet custT="1"/>
      <dgm:spPr/>
      <dgm:t>
        <a:bodyPr/>
        <a:lstStyle/>
        <a:p>
          <a:r>
            <a:rPr lang="en-GB" sz="1400" b="1" dirty="0"/>
            <a:t> ‘Specialist’ Homeless practice and champions in each borough</a:t>
          </a:r>
        </a:p>
      </dgm:t>
    </dgm:pt>
    <dgm:pt modelId="{70545D1A-8ABD-4B1C-8C76-611F8E5B5AC6}" type="parTrans" cxnId="{270C3233-B63E-44BC-A196-9D2E4194DB24}">
      <dgm:prSet/>
      <dgm:spPr/>
      <dgm:t>
        <a:bodyPr/>
        <a:lstStyle/>
        <a:p>
          <a:endParaRPr lang="en-GB" sz="1400"/>
        </a:p>
      </dgm:t>
    </dgm:pt>
    <dgm:pt modelId="{8A3CB2D0-B7DF-4C78-A9CC-9A0EB061EE82}" type="sibTrans" cxnId="{270C3233-B63E-44BC-A196-9D2E4194DB24}">
      <dgm:prSet/>
      <dgm:spPr/>
      <dgm:t>
        <a:bodyPr/>
        <a:lstStyle/>
        <a:p>
          <a:endParaRPr lang="en-GB" sz="1400"/>
        </a:p>
      </dgm:t>
    </dgm:pt>
    <dgm:pt modelId="{2A92070C-5CA6-4B8E-B900-0EDD2AA2E638}">
      <dgm:prSet custT="1"/>
      <dgm:spPr/>
      <dgm:t>
        <a:bodyPr/>
        <a:lstStyle/>
        <a:p>
          <a:r>
            <a:rPr lang="en-GB" sz="1400" b="1" dirty="0"/>
            <a:t>Equality of primary care access for people experiencing  homelessness</a:t>
          </a:r>
        </a:p>
      </dgm:t>
    </dgm:pt>
    <dgm:pt modelId="{8CCA1C3C-D3FC-464F-85DF-17451FF4C922}" type="parTrans" cxnId="{44B0400A-56C2-4E62-9717-128882E0BCBA}">
      <dgm:prSet/>
      <dgm:spPr/>
      <dgm:t>
        <a:bodyPr/>
        <a:lstStyle/>
        <a:p>
          <a:endParaRPr lang="en-GB" sz="1400"/>
        </a:p>
      </dgm:t>
    </dgm:pt>
    <dgm:pt modelId="{65362A1E-1DA5-4330-B64D-088BE15D6C00}" type="sibTrans" cxnId="{44B0400A-56C2-4E62-9717-128882E0BCBA}">
      <dgm:prSet/>
      <dgm:spPr/>
      <dgm:t>
        <a:bodyPr/>
        <a:lstStyle/>
        <a:p>
          <a:endParaRPr lang="en-GB" sz="1400"/>
        </a:p>
      </dgm:t>
    </dgm:pt>
    <dgm:pt modelId="{DBDB1536-8D1D-4234-9E79-D8CFB07F5C2E}">
      <dgm:prSet custT="1"/>
      <dgm:spPr/>
      <dgm:t>
        <a:bodyPr/>
        <a:lstStyle/>
        <a:p>
          <a:r>
            <a:rPr lang="en-GB" sz="1400" b="1" dirty="0"/>
            <a:t>MH Champions for homeless patients in each borough </a:t>
          </a:r>
        </a:p>
      </dgm:t>
    </dgm:pt>
    <dgm:pt modelId="{D92ECFEA-08DE-4740-9D1D-1B62AD37F63E}" type="parTrans" cxnId="{E2B312D7-C952-4519-BD79-2522ADB7669C}">
      <dgm:prSet/>
      <dgm:spPr/>
      <dgm:t>
        <a:bodyPr/>
        <a:lstStyle/>
        <a:p>
          <a:endParaRPr lang="en-GB" sz="1400"/>
        </a:p>
      </dgm:t>
    </dgm:pt>
    <dgm:pt modelId="{3022E774-A31C-4651-99E6-4BE6DC8DEC15}" type="sibTrans" cxnId="{E2B312D7-C952-4519-BD79-2522ADB7669C}">
      <dgm:prSet/>
      <dgm:spPr/>
      <dgm:t>
        <a:bodyPr/>
        <a:lstStyle/>
        <a:p>
          <a:endParaRPr lang="en-GB" sz="1400"/>
        </a:p>
      </dgm:t>
    </dgm:pt>
    <dgm:pt modelId="{11E5DA8D-E972-4D2F-BA56-881E00533FBE}">
      <dgm:prSet custT="1"/>
      <dgm:spPr/>
      <dgm:t>
        <a:bodyPr/>
        <a:lstStyle/>
        <a:p>
          <a:endParaRPr lang="en-GB" sz="1400" b="1" dirty="0"/>
        </a:p>
        <a:p>
          <a:r>
            <a:rPr lang="en-GB" sz="1400" b="1" dirty="0"/>
            <a:t>Mental health service model and Drug, alcohol and substance misuse offer in all boroughs</a:t>
          </a:r>
        </a:p>
        <a:p>
          <a:endParaRPr lang="en-GB" sz="1400" b="1" dirty="0"/>
        </a:p>
      </dgm:t>
    </dgm:pt>
    <dgm:pt modelId="{EFF13D1E-283B-4B6C-BA37-3D1DC278CEB6}" type="parTrans" cxnId="{3EACB80B-A27F-484E-9CA9-99456FEB3AC2}">
      <dgm:prSet/>
      <dgm:spPr/>
      <dgm:t>
        <a:bodyPr/>
        <a:lstStyle/>
        <a:p>
          <a:endParaRPr lang="en-GB" sz="1400"/>
        </a:p>
      </dgm:t>
    </dgm:pt>
    <dgm:pt modelId="{2B793A0D-C775-40F2-9D95-A4F69F4BDA82}" type="sibTrans" cxnId="{3EACB80B-A27F-484E-9CA9-99456FEB3AC2}">
      <dgm:prSet/>
      <dgm:spPr/>
      <dgm:t>
        <a:bodyPr/>
        <a:lstStyle/>
        <a:p>
          <a:endParaRPr lang="en-GB" sz="1400"/>
        </a:p>
      </dgm:t>
    </dgm:pt>
    <dgm:pt modelId="{0C792F54-BD79-4823-AEB9-3817752AF15B}" type="pres">
      <dgm:prSet presAssocID="{EA8D8E27-CCF9-4B34-BA42-8716A2B2B0CD}" presName="Name0" presStyleCnt="0">
        <dgm:presLayoutVars>
          <dgm:chPref val="3"/>
          <dgm:dir/>
          <dgm:animLvl val="lvl"/>
          <dgm:resizeHandles/>
        </dgm:presLayoutVars>
      </dgm:prSet>
      <dgm:spPr/>
    </dgm:pt>
    <dgm:pt modelId="{06B1DFE2-F843-48CA-B375-F21845C4A281}" type="pres">
      <dgm:prSet presAssocID="{8205CEFF-EE5A-4B6D-A974-2829AB102C13}" presName="horFlow" presStyleCnt="0"/>
      <dgm:spPr/>
    </dgm:pt>
    <dgm:pt modelId="{D1F7FEA5-572C-4A7C-9FBD-5AD2F744A6D6}" type="pres">
      <dgm:prSet presAssocID="{8205CEFF-EE5A-4B6D-A974-2829AB102C13}" presName="bigChev" presStyleLbl="node1" presStyleIdx="0" presStyleCnt="3"/>
      <dgm:spPr/>
    </dgm:pt>
    <dgm:pt modelId="{C5FA2580-4B6C-4567-A8D5-0F5C1C076AED}" type="pres">
      <dgm:prSet presAssocID="{D0360481-8A98-46A3-915B-AA4CA18C9430}" presName="parTrans" presStyleCnt="0"/>
      <dgm:spPr/>
    </dgm:pt>
    <dgm:pt modelId="{79455D1E-119E-4243-86DB-DF5FC6B0AC90}" type="pres">
      <dgm:prSet presAssocID="{33BA19BB-6C4F-4A88-8BAE-603287366575}" presName="node" presStyleLbl="alignAccFollowNode1" presStyleIdx="0" presStyleCnt="11">
        <dgm:presLayoutVars>
          <dgm:bulletEnabled val="1"/>
        </dgm:presLayoutVars>
      </dgm:prSet>
      <dgm:spPr/>
    </dgm:pt>
    <dgm:pt modelId="{B856E589-1E83-485B-A6A0-9E94DE0E22FD}" type="pres">
      <dgm:prSet presAssocID="{28FB88A6-17F9-4C45-9032-B9136018C97E}" presName="sibTrans" presStyleCnt="0"/>
      <dgm:spPr/>
    </dgm:pt>
    <dgm:pt modelId="{8A44251D-D1C0-45E7-B196-BB238ADF40C4}" type="pres">
      <dgm:prSet presAssocID="{B212C9FB-8E1F-491E-A783-E28FECFFB58B}" presName="node" presStyleLbl="alignAccFollowNode1" presStyleIdx="1" presStyleCnt="11">
        <dgm:presLayoutVars>
          <dgm:bulletEnabled val="1"/>
        </dgm:presLayoutVars>
      </dgm:prSet>
      <dgm:spPr/>
    </dgm:pt>
    <dgm:pt modelId="{31EE0802-BACE-45AD-A96C-6E506BE0A9FD}" type="pres">
      <dgm:prSet presAssocID="{8595A228-96B7-4A22-9B08-26F70F1E009D}" presName="sibTrans" presStyleCnt="0"/>
      <dgm:spPr/>
    </dgm:pt>
    <dgm:pt modelId="{F2DFC177-99F1-4B2E-8A1E-5AC58C3D697E}" type="pres">
      <dgm:prSet presAssocID="{1892E8E8-B367-4946-BEDA-FB36BA856BA5}" presName="node" presStyleLbl="alignAccFollowNode1" presStyleIdx="2" presStyleCnt="11">
        <dgm:presLayoutVars>
          <dgm:bulletEnabled val="1"/>
        </dgm:presLayoutVars>
      </dgm:prSet>
      <dgm:spPr/>
    </dgm:pt>
    <dgm:pt modelId="{6C30F33F-166F-4F94-83D1-C925309C11F1}" type="pres">
      <dgm:prSet presAssocID="{3D7E54B4-6A9D-4A77-85EA-EB112BC00ED8}" presName="sibTrans" presStyleCnt="0"/>
      <dgm:spPr/>
    </dgm:pt>
    <dgm:pt modelId="{7C2CDF31-F9FC-4625-AF83-EE36B2E40B57}" type="pres">
      <dgm:prSet presAssocID="{286BC727-A934-483F-9EB7-3A1D78C10EA8}" presName="node" presStyleLbl="alignAccFollowNode1" presStyleIdx="3" presStyleCnt="11">
        <dgm:presLayoutVars>
          <dgm:bulletEnabled val="1"/>
        </dgm:presLayoutVars>
      </dgm:prSet>
      <dgm:spPr/>
    </dgm:pt>
    <dgm:pt modelId="{DF56660E-F494-4D4A-A537-AEFF2005E67B}" type="pres">
      <dgm:prSet presAssocID="{8205CEFF-EE5A-4B6D-A974-2829AB102C13}" presName="vSp" presStyleCnt="0"/>
      <dgm:spPr/>
    </dgm:pt>
    <dgm:pt modelId="{7713B1F3-2EAC-4EBC-AE9A-D1D626B70C28}" type="pres">
      <dgm:prSet presAssocID="{35533F07-DF3D-4870-A800-B534125F5937}" presName="horFlow" presStyleCnt="0"/>
      <dgm:spPr/>
    </dgm:pt>
    <dgm:pt modelId="{AC29B51D-9B9E-4836-945F-E25F442B7049}" type="pres">
      <dgm:prSet presAssocID="{35533F07-DF3D-4870-A800-B534125F5937}" presName="bigChev" presStyleLbl="node1" presStyleIdx="1" presStyleCnt="3"/>
      <dgm:spPr/>
    </dgm:pt>
    <dgm:pt modelId="{B87DCA2A-EE0D-4224-B93F-4351D8602994}" type="pres">
      <dgm:prSet presAssocID="{9A2BF1B4-929E-4D6C-A874-8C808CC084E8}" presName="parTrans" presStyleCnt="0"/>
      <dgm:spPr/>
    </dgm:pt>
    <dgm:pt modelId="{758443EB-F0D0-4102-9963-E9807A82850D}" type="pres">
      <dgm:prSet presAssocID="{01A8D472-DD36-4EF1-8A7F-A01AA6E05660}" presName="node" presStyleLbl="alignAccFollowNode1" presStyleIdx="4" presStyleCnt="11">
        <dgm:presLayoutVars>
          <dgm:bulletEnabled val="1"/>
        </dgm:presLayoutVars>
      </dgm:prSet>
      <dgm:spPr/>
    </dgm:pt>
    <dgm:pt modelId="{797B0AF0-FA0B-4F8D-A3A3-F28CA845C748}" type="pres">
      <dgm:prSet presAssocID="{7A1A62AC-C546-4125-8761-3365C05443EB}" presName="sibTrans" presStyleCnt="0"/>
      <dgm:spPr/>
    </dgm:pt>
    <dgm:pt modelId="{0A1C568D-FFC0-4384-8DD4-8E3B26D5ED1C}" type="pres">
      <dgm:prSet presAssocID="{F4BFB193-C39C-4207-BB44-FA18E93AD71F}" presName="node" presStyleLbl="alignAccFollowNode1" presStyleIdx="5" presStyleCnt="11">
        <dgm:presLayoutVars>
          <dgm:bulletEnabled val="1"/>
        </dgm:presLayoutVars>
      </dgm:prSet>
      <dgm:spPr/>
    </dgm:pt>
    <dgm:pt modelId="{896EC010-F605-496D-98AC-099DD907D432}" type="pres">
      <dgm:prSet presAssocID="{BD2CB6BD-99B1-42C3-8D67-725FDE3CEC0B}" presName="sibTrans" presStyleCnt="0"/>
      <dgm:spPr/>
    </dgm:pt>
    <dgm:pt modelId="{67AA6552-5116-4CF4-B520-149BA0BAAEC9}" type="pres">
      <dgm:prSet presAssocID="{F2888D89-B8B1-4979-815D-FB9207A19D3F}" presName="node" presStyleLbl="alignAccFollowNode1" presStyleIdx="6" presStyleCnt="11">
        <dgm:presLayoutVars>
          <dgm:bulletEnabled val="1"/>
        </dgm:presLayoutVars>
      </dgm:prSet>
      <dgm:spPr/>
    </dgm:pt>
    <dgm:pt modelId="{891FE1EA-D403-428D-9FA5-20743F77447A}" type="pres">
      <dgm:prSet presAssocID="{8A3CB2D0-B7DF-4C78-A9CC-9A0EB061EE82}" presName="sibTrans" presStyleCnt="0"/>
      <dgm:spPr/>
    </dgm:pt>
    <dgm:pt modelId="{2AEFFFE3-73A3-42CD-94ED-8DE3C05AF305}" type="pres">
      <dgm:prSet presAssocID="{2A92070C-5CA6-4B8E-B900-0EDD2AA2E638}" presName="node" presStyleLbl="alignAccFollowNode1" presStyleIdx="7" presStyleCnt="11">
        <dgm:presLayoutVars>
          <dgm:bulletEnabled val="1"/>
        </dgm:presLayoutVars>
      </dgm:prSet>
      <dgm:spPr/>
    </dgm:pt>
    <dgm:pt modelId="{E9653AAF-02BD-4438-9786-2456E45C498F}" type="pres">
      <dgm:prSet presAssocID="{35533F07-DF3D-4870-A800-B534125F5937}" presName="vSp" presStyleCnt="0"/>
      <dgm:spPr/>
    </dgm:pt>
    <dgm:pt modelId="{2EE22B06-9158-43CB-A391-459AE33E26CE}" type="pres">
      <dgm:prSet presAssocID="{938E8D8C-527E-471B-B142-F070735697CB}" presName="horFlow" presStyleCnt="0"/>
      <dgm:spPr/>
    </dgm:pt>
    <dgm:pt modelId="{FDFBF59F-4115-4A1C-BDFF-1E375FF47DF9}" type="pres">
      <dgm:prSet presAssocID="{938E8D8C-527E-471B-B142-F070735697CB}" presName="bigChev" presStyleLbl="node1" presStyleIdx="2" presStyleCnt="3" custLinFactNeighborX="6782" custLinFactNeighborY="-89"/>
      <dgm:spPr/>
    </dgm:pt>
    <dgm:pt modelId="{16A1ED07-E86F-41A4-9C5E-02ABAD356299}" type="pres">
      <dgm:prSet presAssocID="{94685A87-3EDD-4E06-9C83-3267CF99D21F}" presName="parTrans" presStyleCnt="0"/>
      <dgm:spPr/>
    </dgm:pt>
    <dgm:pt modelId="{99B03D17-4324-495A-AE03-B907877514B8}" type="pres">
      <dgm:prSet presAssocID="{184D01FA-8585-4395-B37B-F93C65D6F41A}" presName="node" presStyleLbl="alignAccFollowNode1" presStyleIdx="8" presStyleCnt="11" custScaleX="148371">
        <dgm:presLayoutVars>
          <dgm:bulletEnabled val="1"/>
        </dgm:presLayoutVars>
      </dgm:prSet>
      <dgm:spPr/>
    </dgm:pt>
    <dgm:pt modelId="{E1B30AA7-713D-4D18-9315-C8276A1D3F45}" type="pres">
      <dgm:prSet presAssocID="{5D1822CE-2B29-4174-A83A-1055FE2B77EC}" presName="sibTrans" presStyleCnt="0"/>
      <dgm:spPr/>
    </dgm:pt>
    <dgm:pt modelId="{2DD0BF2A-0CD1-43B6-BC67-0CDC501E1686}" type="pres">
      <dgm:prSet presAssocID="{DBDB1536-8D1D-4234-9E79-D8CFB07F5C2E}" presName="node" presStyleLbl="alignAccFollowNode1" presStyleIdx="9" presStyleCnt="11" custScaleX="127823">
        <dgm:presLayoutVars>
          <dgm:bulletEnabled val="1"/>
        </dgm:presLayoutVars>
      </dgm:prSet>
      <dgm:spPr/>
    </dgm:pt>
    <dgm:pt modelId="{2ED86BAF-7C50-4E48-8918-A7DD4F808719}" type="pres">
      <dgm:prSet presAssocID="{3022E774-A31C-4651-99E6-4BE6DC8DEC15}" presName="sibTrans" presStyleCnt="0"/>
      <dgm:spPr/>
    </dgm:pt>
    <dgm:pt modelId="{4E03D1F1-5ADD-4EB4-8B80-DDC94B270163}" type="pres">
      <dgm:prSet presAssocID="{11E5DA8D-E972-4D2F-BA56-881E00533FBE}" presName="node" presStyleLbl="alignAccFollowNode1" presStyleIdx="10" presStyleCnt="11" custScaleX="113554">
        <dgm:presLayoutVars>
          <dgm:bulletEnabled val="1"/>
        </dgm:presLayoutVars>
      </dgm:prSet>
      <dgm:spPr/>
    </dgm:pt>
  </dgm:ptLst>
  <dgm:cxnLst>
    <dgm:cxn modelId="{EBAC5E00-D95F-4479-8190-06DCC4A4CF95}" type="presOf" srcId="{F4BFB193-C39C-4207-BB44-FA18E93AD71F}" destId="{0A1C568D-FFC0-4384-8DD4-8E3B26D5ED1C}" srcOrd="0" destOrd="0" presId="urn:microsoft.com/office/officeart/2005/8/layout/lProcess3"/>
    <dgm:cxn modelId="{44B0400A-56C2-4E62-9717-128882E0BCBA}" srcId="{35533F07-DF3D-4870-A800-B534125F5937}" destId="{2A92070C-5CA6-4B8E-B900-0EDD2AA2E638}" srcOrd="3" destOrd="0" parTransId="{8CCA1C3C-D3FC-464F-85DF-17451FF4C922}" sibTransId="{65362A1E-1DA5-4330-B64D-088BE15D6C00}"/>
    <dgm:cxn modelId="{3EACB80B-A27F-484E-9CA9-99456FEB3AC2}" srcId="{938E8D8C-527E-471B-B142-F070735697CB}" destId="{11E5DA8D-E972-4D2F-BA56-881E00533FBE}" srcOrd="2" destOrd="0" parTransId="{EFF13D1E-283B-4B6C-BA37-3D1DC278CEB6}" sibTransId="{2B793A0D-C775-40F2-9D95-A4F69F4BDA82}"/>
    <dgm:cxn modelId="{F2A66715-E6AD-4FEA-A30E-53587427B60E}" type="presOf" srcId="{EA8D8E27-CCF9-4B34-BA42-8716A2B2B0CD}" destId="{0C792F54-BD79-4823-AEB9-3817752AF15B}" srcOrd="0" destOrd="0" presId="urn:microsoft.com/office/officeart/2005/8/layout/lProcess3"/>
    <dgm:cxn modelId="{A574BC1B-24A8-437F-9056-AF52F7491EA4}" type="presOf" srcId="{938E8D8C-527E-471B-B142-F070735697CB}" destId="{FDFBF59F-4115-4A1C-BDFF-1E375FF47DF9}" srcOrd="0" destOrd="0" presId="urn:microsoft.com/office/officeart/2005/8/layout/lProcess3"/>
    <dgm:cxn modelId="{0F51221E-087F-44AC-9546-814FFCAFA911}" type="presOf" srcId="{184D01FA-8585-4395-B37B-F93C65D6F41A}" destId="{99B03D17-4324-495A-AE03-B907877514B8}" srcOrd="0" destOrd="0" presId="urn:microsoft.com/office/officeart/2005/8/layout/lProcess3"/>
    <dgm:cxn modelId="{4FF3CF26-C5F6-4905-8246-7A22BDD6C2A4}" type="presOf" srcId="{33BA19BB-6C4F-4A88-8BAE-603287366575}" destId="{79455D1E-119E-4243-86DB-DF5FC6B0AC90}" srcOrd="0" destOrd="0" presId="urn:microsoft.com/office/officeart/2005/8/layout/lProcess3"/>
    <dgm:cxn modelId="{0C6C9C29-B498-4883-9541-4CA448A982FD}" srcId="{8205CEFF-EE5A-4B6D-A974-2829AB102C13}" destId="{1892E8E8-B367-4946-BEDA-FB36BA856BA5}" srcOrd="2" destOrd="0" parTransId="{6DE558BA-5305-4075-BD9C-19BA85808B7A}" sibTransId="{3D7E54B4-6A9D-4A77-85EA-EB112BC00ED8}"/>
    <dgm:cxn modelId="{270C3233-B63E-44BC-A196-9D2E4194DB24}" srcId="{35533F07-DF3D-4870-A800-B534125F5937}" destId="{F2888D89-B8B1-4979-815D-FB9207A19D3F}" srcOrd="2" destOrd="0" parTransId="{70545D1A-8ABD-4B1C-8C76-611F8E5B5AC6}" sibTransId="{8A3CB2D0-B7DF-4C78-A9CC-9A0EB061EE82}"/>
    <dgm:cxn modelId="{05626E3D-714C-4B84-9A66-257C6925EFC7}" srcId="{938E8D8C-527E-471B-B142-F070735697CB}" destId="{184D01FA-8585-4395-B37B-F93C65D6F41A}" srcOrd="0" destOrd="0" parTransId="{94685A87-3EDD-4E06-9C83-3267CF99D21F}" sibTransId="{5D1822CE-2B29-4174-A83A-1055FE2B77EC}"/>
    <dgm:cxn modelId="{6B486D41-B7F3-42FC-A607-759822B92EA4}" type="presOf" srcId="{01A8D472-DD36-4EF1-8A7F-A01AA6E05660}" destId="{758443EB-F0D0-4102-9963-E9807A82850D}" srcOrd="0" destOrd="0" presId="urn:microsoft.com/office/officeart/2005/8/layout/lProcess3"/>
    <dgm:cxn modelId="{66725C57-ACF1-4FB2-B5B4-EF7D63D43941}" srcId="{EA8D8E27-CCF9-4B34-BA42-8716A2B2B0CD}" destId="{938E8D8C-527E-471B-B142-F070735697CB}" srcOrd="2" destOrd="0" parTransId="{2CBE24CD-1EC3-408A-B6CA-5719652EC0AF}" sibTransId="{058FB5ED-104A-4686-AD96-ED5152DCB876}"/>
    <dgm:cxn modelId="{27CA436F-33D1-40B5-AC73-799663081D0E}" srcId="{35533F07-DF3D-4870-A800-B534125F5937}" destId="{01A8D472-DD36-4EF1-8A7F-A01AA6E05660}" srcOrd="0" destOrd="0" parTransId="{9A2BF1B4-929E-4D6C-A874-8C808CC084E8}" sibTransId="{7A1A62AC-C546-4125-8761-3365C05443EB}"/>
    <dgm:cxn modelId="{FBEDA879-5DDF-4883-B952-096EDFC5D89C}" srcId="{EA8D8E27-CCF9-4B34-BA42-8716A2B2B0CD}" destId="{8205CEFF-EE5A-4B6D-A974-2829AB102C13}" srcOrd="0" destOrd="0" parTransId="{A98DC22E-5D2A-468A-B6FE-C809ACAEA9AD}" sibTransId="{8AEBA023-18E0-47BF-B03E-C8D96AF2351A}"/>
    <dgm:cxn modelId="{7E3DA789-548D-428F-AC35-ACF3231C43F4}" type="presOf" srcId="{DBDB1536-8D1D-4234-9E79-D8CFB07F5C2E}" destId="{2DD0BF2A-0CD1-43B6-BC67-0CDC501E1686}" srcOrd="0" destOrd="0" presId="urn:microsoft.com/office/officeart/2005/8/layout/lProcess3"/>
    <dgm:cxn modelId="{ADA5928A-D35A-4367-81F0-AE2EB603517C}" srcId="{EA8D8E27-CCF9-4B34-BA42-8716A2B2B0CD}" destId="{35533F07-DF3D-4870-A800-B534125F5937}" srcOrd="1" destOrd="0" parTransId="{A37F1AD3-E80B-4730-B8DE-1BBF154B9A1C}" sibTransId="{8ADE00C3-912D-4177-BDF5-EFD0EF0667A0}"/>
    <dgm:cxn modelId="{FF90318D-07C7-4438-A1DC-605B69F2D78D}" type="presOf" srcId="{B212C9FB-8E1F-491E-A783-E28FECFFB58B}" destId="{8A44251D-D1C0-45E7-B196-BB238ADF40C4}" srcOrd="0" destOrd="0" presId="urn:microsoft.com/office/officeart/2005/8/layout/lProcess3"/>
    <dgm:cxn modelId="{03C1EB90-4347-4C58-8CD8-B36A979B36BD}" type="presOf" srcId="{286BC727-A934-483F-9EB7-3A1D78C10EA8}" destId="{7C2CDF31-F9FC-4625-AF83-EE36B2E40B57}" srcOrd="0" destOrd="0" presId="urn:microsoft.com/office/officeart/2005/8/layout/lProcess3"/>
    <dgm:cxn modelId="{99419095-1C60-4EF0-A151-4D2E375950D9}" type="presOf" srcId="{11E5DA8D-E972-4D2F-BA56-881E00533FBE}" destId="{4E03D1F1-5ADD-4EB4-8B80-DDC94B270163}" srcOrd="0" destOrd="0" presId="urn:microsoft.com/office/officeart/2005/8/layout/lProcess3"/>
    <dgm:cxn modelId="{E178F498-1EE1-41E4-B0A7-25276C30E284}" type="presOf" srcId="{F2888D89-B8B1-4979-815D-FB9207A19D3F}" destId="{67AA6552-5116-4CF4-B520-149BA0BAAEC9}" srcOrd="0" destOrd="0" presId="urn:microsoft.com/office/officeart/2005/8/layout/lProcess3"/>
    <dgm:cxn modelId="{C049999C-D367-453A-9F15-A1A46F3B53FF}" type="presOf" srcId="{8205CEFF-EE5A-4B6D-A974-2829AB102C13}" destId="{D1F7FEA5-572C-4A7C-9FBD-5AD2F744A6D6}" srcOrd="0" destOrd="0" presId="urn:microsoft.com/office/officeart/2005/8/layout/lProcess3"/>
    <dgm:cxn modelId="{555458AD-5D5B-4644-AC06-386388EC2988}" srcId="{8205CEFF-EE5A-4B6D-A974-2829AB102C13}" destId="{33BA19BB-6C4F-4A88-8BAE-603287366575}" srcOrd="0" destOrd="0" parTransId="{D0360481-8A98-46A3-915B-AA4CA18C9430}" sibTransId="{28FB88A6-17F9-4C45-9032-B9136018C97E}"/>
    <dgm:cxn modelId="{8B0A3EB8-1D0F-42F3-A494-66306D5CCE62}" type="presOf" srcId="{1892E8E8-B367-4946-BEDA-FB36BA856BA5}" destId="{F2DFC177-99F1-4B2E-8A1E-5AC58C3D697E}" srcOrd="0" destOrd="0" presId="urn:microsoft.com/office/officeart/2005/8/layout/lProcess3"/>
    <dgm:cxn modelId="{99203DBF-DA73-4208-8F53-D3C49B5F34E5}" type="presOf" srcId="{35533F07-DF3D-4870-A800-B534125F5937}" destId="{AC29B51D-9B9E-4836-945F-E25F442B7049}" srcOrd="0" destOrd="0" presId="urn:microsoft.com/office/officeart/2005/8/layout/lProcess3"/>
    <dgm:cxn modelId="{E6E858CB-8763-4AFF-8488-4C70A94390CF}" srcId="{8205CEFF-EE5A-4B6D-A974-2829AB102C13}" destId="{B212C9FB-8E1F-491E-A783-E28FECFFB58B}" srcOrd="1" destOrd="0" parTransId="{2B1F098B-F413-448D-A792-658771D131E3}" sibTransId="{8595A228-96B7-4A22-9B08-26F70F1E009D}"/>
    <dgm:cxn modelId="{E2B312D7-C952-4519-BD79-2522ADB7669C}" srcId="{938E8D8C-527E-471B-B142-F070735697CB}" destId="{DBDB1536-8D1D-4234-9E79-D8CFB07F5C2E}" srcOrd="1" destOrd="0" parTransId="{D92ECFEA-08DE-4740-9D1D-1B62AD37F63E}" sibTransId="{3022E774-A31C-4651-99E6-4BE6DC8DEC15}"/>
    <dgm:cxn modelId="{2C4208D9-4FBE-4B6A-BA56-4BE2655531C0}" srcId="{8205CEFF-EE5A-4B6D-A974-2829AB102C13}" destId="{286BC727-A934-483F-9EB7-3A1D78C10EA8}" srcOrd="3" destOrd="0" parTransId="{3A276011-C312-4505-9485-0073BD5630C4}" sibTransId="{AB091DEA-BBFD-449B-8C31-39A72CC88212}"/>
    <dgm:cxn modelId="{F332FCDF-59C9-4B2A-97D0-52D63CD37E29}" type="presOf" srcId="{2A92070C-5CA6-4B8E-B900-0EDD2AA2E638}" destId="{2AEFFFE3-73A3-42CD-94ED-8DE3C05AF305}" srcOrd="0" destOrd="0" presId="urn:microsoft.com/office/officeart/2005/8/layout/lProcess3"/>
    <dgm:cxn modelId="{0A83A0E7-CC4A-400D-92B7-781C6EE9681F}" srcId="{35533F07-DF3D-4870-A800-B534125F5937}" destId="{F4BFB193-C39C-4207-BB44-FA18E93AD71F}" srcOrd="1" destOrd="0" parTransId="{118F5AF4-E188-4A3E-968B-AC80A57B4227}" sibTransId="{BD2CB6BD-99B1-42C3-8D67-725FDE3CEC0B}"/>
    <dgm:cxn modelId="{D01368C9-1E28-4500-A548-7814C74E5BEC}" type="presParOf" srcId="{0C792F54-BD79-4823-AEB9-3817752AF15B}" destId="{06B1DFE2-F843-48CA-B375-F21845C4A281}" srcOrd="0" destOrd="0" presId="urn:microsoft.com/office/officeart/2005/8/layout/lProcess3"/>
    <dgm:cxn modelId="{FBC40935-B9DC-4A23-9D74-2D5D87ED5C43}" type="presParOf" srcId="{06B1DFE2-F843-48CA-B375-F21845C4A281}" destId="{D1F7FEA5-572C-4A7C-9FBD-5AD2F744A6D6}" srcOrd="0" destOrd="0" presId="urn:microsoft.com/office/officeart/2005/8/layout/lProcess3"/>
    <dgm:cxn modelId="{359E55A9-400A-4D63-80EB-3CFF4B93D7B1}" type="presParOf" srcId="{06B1DFE2-F843-48CA-B375-F21845C4A281}" destId="{C5FA2580-4B6C-4567-A8D5-0F5C1C076AED}" srcOrd="1" destOrd="0" presId="urn:microsoft.com/office/officeart/2005/8/layout/lProcess3"/>
    <dgm:cxn modelId="{23D136B5-5EFC-4113-8BAD-65FD2DF1CB1E}" type="presParOf" srcId="{06B1DFE2-F843-48CA-B375-F21845C4A281}" destId="{79455D1E-119E-4243-86DB-DF5FC6B0AC90}" srcOrd="2" destOrd="0" presId="urn:microsoft.com/office/officeart/2005/8/layout/lProcess3"/>
    <dgm:cxn modelId="{F610DD83-0481-4628-B7FC-2260F58D7A3C}" type="presParOf" srcId="{06B1DFE2-F843-48CA-B375-F21845C4A281}" destId="{B856E589-1E83-485B-A6A0-9E94DE0E22FD}" srcOrd="3" destOrd="0" presId="urn:microsoft.com/office/officeart/2005/8/layout/lProcess3"/>
    <dgm:cxn modelId="{74CF3969-B33D-4C00-82CE-0989ADC73E46}" type="presParOf" srcId="{06B1DFE2-F843-48CA-B375-F21845C4A281}" destId="{8A44251D-D1C0-45E7-B196-BB238ADF40C4}" srcOrd="4" destOrd="0" presId="urn:microsoft.com/office/officeart/2005/8/layout/lProcess3"/>
    <dgm:cxn modelId="{65A9FA7E-38BE-46E9-BCC0-48572F049DBA}" type="presParOf" srcId="{06B1DFE2-F843-48CA-B375-F21845C4A281}" destId="{31EE0802-BACE-45AD-A96C-6E506BE0A9FD}" srcOrd="5" destOrd="0" presId="urn:microsoft.com/office/officeart/2005/8/layout/lProcess3"/>
    <dgm:cxn modelId="{BED6FD35-20FD-442C-8124-D47A38B35F6C}" type="presParOf" srcId="{06B1DFE2-F843-48CA-B375-F21845C4A281}" destId="{F2DFC177-99F1-4B2E-8A1E-5AC58C3D697E}" srcOrd="6" destOrd="0" presId="urn:microsoft.com/office/officeart/2005/8/layout/lProcess3"/>
    <dgm:cxn modelId="{634B55C4-7D38-4DE0-9DB8-C527A94CE333}" type="presParOf" srcId="{06B1DFE2-F843-48CA-B375-F21845C4A281}" destId="{6C30F33F-166F-4F94-83D1-C925309C11F1}" srcOrd="7" destOrd="0" presId="urn:microsoft.com/office/officeart/2005/8/layout/lProcess3"/>
    <dgm:cxn modelId="{53FC3F9C-F971-4821-ACF6-77441B0DB8F9}" type="presParOf" srcId="{06B1DFE2-F843-48CA-B375-F21845C4A281}" destId="{7C2CDF31-F9FC-4625-AF83-EE36B2E40B57}" srcOrd="8" destOrd="0" presId="urn:microsoft.com/office/officeart/2005/8/layout/lProcess3"/>
    <dgm:cxn modelId="{35811221-5A9A-43A4-A03B-C76014D006ED}" type="presParOf" srcId="{0C792F54-BD79-4823-AEB9-3817752AF15B}" destId="{DF56660E-F494-4D4A-A537-AEFF2005E67B}" srcOrd="1" destOrd="0" presId="urn:microsoft.com/office/officeart/2005/8/layout/lProcess3"/>
    <dgm:cxn modelId="{AC4EAD34-132A-46B5-949C-E23DC0763A2E}" type="presParOf" srcId="{0C792F54-BD79-4823-AEB9-3817752AF15B}" destId="{7713B1F3-2EAC-4EBC-AE9A-D1D626B70C28}" srcOrd="2" destOrd="0" presId="urn:microsoft.com/office/officeart/2005/8/layout/lProcess3"/>
    <dgm:cxn modelId="{4244557F-47B0-4EF1-836C-A89A62E6B8D4}" type="presParOf" srcId="{7713B1F3-2EAC-4EBC-AE9A-D1D626B70C28}" destId="{AC29B51D-9B9E-4836-945F-E25F442B7049}" srcOrd="0" destOrd="0" presId="urn:microsoft.com/office/officeart/2005/8/layout/lProcess3"/>
    <dgm:cxn modelId="{F7E00238-6E0B-447E-9CC4-CB9009EC7322}" type="presParOf" srcId="{7713B1F3-2EAC-4EBC-AE9A-D1D626B70C28}" destId="{B87DCA2A-EE0D-4224-B93F-4351D8602994}" srcOrd="1" destOrd="0" presId="urn:microsoft.com/office/officeart/2005/8/layout/lProcess3"/>
    <dgm:cxn modelId="{607FD844-5225-405F-AC10-199B87D61902}" type="presParOf" srcId="{7713B1F3-2EAC-4EBC-AE9A-D1D626B70C28}" destId="{758443EB-F0D0-4102-9963-E9807A82850D}" srcOrd="2" destOrd="0" presId="urn:microsoft.com/office/officeart/2005/8/layout/lProcess3"/>
    <dgm:cxn modelId="{560D42A9-6C49-4192-871A-217D757319D4}" type="presParOf" srcId="{7713B1F3-2EAC-4EBC-AE9A-D1D626B70C28}" destId="{797B0AF0-FA0B-4F8D-A3A3-F28CA845C748}" srcOrd="3" destOrd="0" presId="urn:microsoft.com/office/officeart/2005/8/layout/lProcess3"/>
    <dgm:cxn modelId="{8AC13F0A-79F5-4159-813F-18AF11A0237A}" type="presParOf" srcId="{7713B1F3-2EAC-4EBC-AE9A-D1D626B70C28}" destId="{0A1C568D-FFC0-4384-8DD4-8E3B26D5ED1C}" srcOrd="4" destOrd="0" presId="urn:microsoft.com/office/officeart/2005/8/layout/lProcess3"/>
    <dgm:cxn modelId="{E77EA4AD-6511-476A-AD64-FE75AAB212F8}" type="presParOf" srcId="{7713B1F3-2EAC-4EBC-AE9A-D1D626B70C28}" destId="{896EC010-F605-496D-98AC-099DD907D432}" srcOrd="5" destOrd="0" presId="urn:microsoft.com/office/officeart/2005/8/layout/lProcess3"/>
    <dgm:cxn modelId="{2940BCEF-06BA-4D96-8B5D-CE25CFF7E1C5}" type="presParOf" srcId="{7713B1F3-2EAC-4EBC-AE9A-D1D626B70C28}" destId="{67AA6552-5116-4CF4-B520-149BA0BAAEC9}" srcOrd="6" destOrd="0" presId="urn:microsoft.com/office/officeart/2005/8/layout/lProcess3"/>
    <dgm:cxn modelId="{A2A8E479-A57D-406A-AC0F-CD0B2CE459FC}" type="presParOf" srcId="{7713B1F3-2EAC-4EBC-AE9A-D1D626B70C28}" destId="{891FE1EA-D403-428D-9FA5-20743F77447A}" srcOrd="7" destOrd="0" presId="urn:microsoft.com/office/officeart/2005/8/layout/lProcess3"/>
    <dgm:cxn modelId="{05170FEA-969E-45AC-9980-6A84BA7CF0D2}" type="presParOf" srcId="{7713B1F3-2EAC-4EBC-AE9A-D1D626B70C28}" destId="{2AEFFFE3-73A3-42CD-94ED-8DE3C05AF305}" srcOrd="8" destOrd="0" presId="urn:microsoft.com/office/officeart/2005/8/layout/lProcess3"/>
    <dgm:cxn modelId="{7F0D15BB-B621-41D5-8798-842557289C3D}" type="presParOf" srcId="{0C792F54-BD79-4823-AEB9-3817752AF15B}" destId="{E9653AAF-02BD-4438-9786-2456E45C498F}" srcOrd="3" destOrd="0" presId="urn:microsoft.com/office/officeart/2005/8/layout/lProcess3"/>
    <dgm:cxn modelId="{2ACDF44F-FB49-4639-9282-2D194720657F}" type="presParOf" srcId="{0C792F54-BD79-4823-AEB9-3817752AF15B}" destId="{2EE22B06-9158-43CB-A391-459AE33E26CE}" srcOrd="4" destOrd="0" presId="urn:microsoft.com/office/officeart/2005/8/layout/lProcess3"/>
    <dgm:cxn modelId="{DF6337D5-A510-4BED-9916-6BE24FF0A599}" type="presParOf" srcId="{2EE22B06-9158-43CB-A391-459AE33E26CE}" destId="{FDFBF59F-4115-4A1C-BDFF-1E375FF47DF9}" srcOrd="0" destOrd="0" presId="urn:microsoft.com/office/officeart/2005/8/layout/lProcess3"/>
    <dgm:cxn modelId="{482B61E1-03AF-46E2-BF88-8D54B488DFBC}" type="presParOf" srcId="{2EE22B06-9158-43CB-A391-459AE33E26CE}" destId="{16A1ED07-E86F-41A4-9C5E-02ABAD356299}" srcOrd="1" destOrd="0" presId="urn:microsoft.com/office/officeart/2005/8/layout/lProcess3"/>
    <dgm:cxn modelId="{B40E5BB9-D5C4-4CCD-9761-3073F429321F}" type="presParOf" srcId="{2EE22B06-9158-43CB-A391-459AE33E26CE}" destId="{99B03D17-4324-495A-AE03-B907877514B8}" srcOrd="2" destOrd="0" presId="urn:microsoft.com/office/officeart/2005/8/layout/lProcess3"/>
    <dgm:cxn modelId="{4C8F236E-36FE-4076-B533-505873F2F91F}" type="presParOf" srcId="{2EE22B06-9158-43CB-A391-459AE33E26CE}" destId="{E1B30AA7-713D-4D18-9315-C8276A1D3F45}" srcOrd="3" destOrd="0" presId="urn:microsoft.com/office/officeart/2005/8/layout/lProcess3"/>
    <dgm:cxn modelId="{5F5C5D3E-30AC-43B9-A9AF-467DDE20449B}" type="presParOf" srcId="{2EE22B06-9158-43CB-A391-459AE33E26CE}" destId="{2DD0BF2A-0CD1-43B6-BC67-0CDC501E1686}" srcOrd="4" destOrd="0" presId="urn:microsoft.com/office/officeart/2005/8/layout/lProcess3"/>
    <dgm:cxn modelId="{F8AC5A4E-91F9-4B66-93A1-A603690BFC19}" type="presParOf" srcId="{2EE22B06-9158-43CB-A391-459AE33E26CE}" destId="{2ED86BAF-7C50-4E48-8918-A7DD4F808719}" srcOrd="5" destOrd="0" presId="urn:microsoft.com/office/officeart/2005/8/layout/lProcess3"/>
    <dgm:cxn modelId="{32903AC5-1585-4903-9D94-037F721D3D91}" type="presParOf" srcId="{2EE22B06-9158-43CB-A391-459AE33E26CE}" destId="{4E03D1F1-5ADD-4EB4-8B80-DDC94B270163}"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274567-3567-4734-A114-8B22EEC3D21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GB"/>
        </a:p>
      </dgm:t>
    </dgm:pt>
    <dgm:pt modelId="{C12A9C48-4CF3-4468-B311-C8FBE6E152A0}">
      <dgm:prSet phldrT="[Text]"/>
      <dgm:spPr/>
      <dgm:t>
        <a:bodyPr/>
        <a:lstStyle/>
        <a:p>
          <a:r>
            <a:rPr lang="en-GB" dirty="0"/>
            <a:t>Better health outcomes for people experiencing homelessness  due to  strengthened multi-agency partnership working</a:t>
          </a:r>
        </a:p>
      </dgm:t>
    </dgm:pt>
    <dgm:pt modelId="{774E2F2E-455D-4775-9C81-D18BBCC7D8EB}" type="parTrans" cxnId="{777EF2EC-1EE9-4790-9B65-F7FCF6B6EABA}">
      <dgm:prSet/>
      <dgm:spPr/>
      <dgm:t>
        <a:bodyPr/>
        <a:lstStyle/>
        <a:p>
          <a:endParaRPr lang="en-GB"/>
        </a:p>
      </dgm:t>
    </dgm:pt>
    <dgm:pt modelId="{66DD9318-1AC1-48E5-8C17-69BA341BDBF9}" type="sibTrans" cxnId="{777EF2EC-1EE9-4790-9B65-F7FCF6B6EABA}">
      <dgm:prSet/>
      <dgm:spPr/>
      <dgm:t>
        <a:bodyPr/>
        <a:lstStyle/>
        <a:p>
          <a:endParaRPr lang="en-GB"/>
        </a:p>
      </dgm:t>
    </dgm:pt>
    <dgm:pt modelId="{9310EEEB-6C00-435D-B00F-E7332B86AC6A}">
      <dgm:prSet phldrT="[Text]"/>
      <dgm:spPr/>
      <dgm:t>
        <a:bodyPr/>
        <a:lstStyle/>
        <a:p>
          <a:r>
            <a:rPr lang="en-GB" dirty="0"/>
            <a:t>Improved primary care access for homeless </a:t>
          </a:r>
          <a:r>
            <a:rPr lang="en-GB"/>
            <a:t>patients </a:t>
          </a:r>
          <a:endParaRPr lang="en-GB" dirty="0"/>
        </a:p>
      </dgm:t>
    </dgm:pt>
    <dgm:pt modelId="{3AD1858C-1108-4BD6-B874-380A00613F69}" type="parTrans" cxnId="{A3492522-4C23-4E8E-9CD3-E79C54B835C5}">
      <dgm:prSet/>
      <dgm:spPr/>
      <dgm:t>
        <a:bodyPr/>
        <a:lstStyle/>
        <a:p>
          <a:endParaRPr lang="en-GB"/>
        </a:p>
      </dgm:t>
    </dgm:pt>
    <dgm:pt modelId="{E8ABF5B4-49A5-4EFE-B76D-D95BB059E651}" type="sibTrans" cxnId="{A3492522-4C23-4E8E-9CD3-E79C54B835C5}">
      <dgm:prSet/>
      <dgm:spPr/>
      <dgm:t>
        <a:bodyPr/>
        <a:lstStyle/>
        <a:p>
          <a:endParaRPr lang="en-GB"/>
        </a:p>
      </dgm:t>
    </dgm:pt>
    <dgm:pt modelId="{20CCEC69-3D6B-4FFF-8D20-A2B5DC851392}">
      <dgm:prSet phldrT="[Text]"/>
      <dgm:spPr/>
      <dgm:t>
        <a:bodyPr/>
        <a:lstStyle/>
        <a:p>
          <a:r>
            <a:rPr lang="en-GB" dirty="0"/>
            <a:t>People experiencing homelessness receive high quality, timely and co-ordinated care  including end of life</a:t>
          </a:r>
        </a:p>
      </dgm:t>
    </dgm:pt>
    <dgm:pt modelId="{A2548974-5F53-4357-8A3E-A7C4A12DE14D}" type="parTrans" cxnId="{2975203E-B65B-433B-BD07-C80AD347F6F7}">
      <dgm:prSet/>
      <dgm:spPr/>
      <dgm:t>
        <a:bodyPr/>
        <a:lstStyle/>
        <a:p>
          <a:endParaRPr lang="en-GB"/>
        </a:p>
      </dgm:t>
    </dgm:pt>
    <dgm:pt modelId="{1BC83F09-2376-4C44-A6B6-5446574C3AA6}" type="sibTrans" cxnId="{2975203E-B65B-433B-BD07-C80AD347F6F7}">
      <dgm:prSet/>
      <dgm:spPr/>
      <dgm:t>
        <a:bodyPr/>
        <a:lstStyle/>
        <a:p>
          <a:endParaRPr lang="en-GB"/>
        </a:p>
      </dgm:t>
    </dgm:pt>
    <dgm:pt modelId="{8B63D90B-2C8B-432C-9186-405240D165A7}">
      <dgm:prSet phldrT="[Text]"/>
      <dgm:spPr/>
      <dgm:t>
        <a:bodyPr/>
        <a:lstStyle/>
        <a:p>
          <a:r>
            <a:rPr lang="en-GB" dirty="0"/>
            <a:t>Improved admission avoidance and discharge process for homeless patients</a:t>
          </a:r>
        </a:p>
      </dgm:t>
    </dgm:pt>
    <dgm:pt modelId="{6D844073-EEA0-4F3D-BAA4-801208F136FB}" type="parTrans" cxnId="{3EFB4BDC-C561-4E7F-B18E-8F07D60C9FA6}">
      <dgm:prSet/>
      <dgm:spPr/>
      <dgm:t>
        <a:bodyPr/>
        <a:lstStyle/>
        <a:p>
          <a:endParaRPr lang="en-GB"/>
        </a:p>
      </dgm:t>
    </dgm:pt>
    <dgm:pt modelId="{B35BAD56-2086-45BD-B708-D4221F4B5AFB}" type="sibTrans" cxnId="{3EFB4BDC-C561-4E7F-B18E-8F07D60C9FA6}">
      <dgm:prSet/>
      <dgm:spPr/>
      <dgm:t>
        <a:bodyPr/>
        <a:lstStyle/>
        <a:p>
          <a:endParaRPr lang="en-GB"/>
        </a:p>
      </dgm:t>
    </dgm:pt>
    <dgm:pt modelId="{319377B8-820C-490C-AD14-E21B19052025}">
      <dgm:prSet phldrT="[Text]"/>
      <dgm:spPr/>
      <dgm:t>
        <a:bodyPr/>
        <a:lstStyle/>
        <a:p>
          <a:r>
            <a:rPr lang="en-GB" dirty="0"/>
            <a:t>People experiencing homelessness are able to access timely MH assessment, treatment and continuity of care</a:t>
          </a:r>
        </a:p>
      </dgm:t>
    </dgm:pt>
    <dgm:pt modelId="{DE3BE5B1-77B9-4509-A939-09F019769061}" type="parTrans" cxnId="{5302E645-15BB-405F-97BD-1768B9887A48}">
      <dgm:prSet/>
      <dgm:spPr/>
      <dgm:t>
        <a:bodyPr/>
        <a:lstStyle/>
        <a:p>
          <a:endParaRPr lang="en-GB"/>
        </a:p>
      </dgm:t>
    </dgm:pt>
    <dgm:pt modelId="{5DE7F350-826E-4324-AB90-BB2FA99D05E5}" type="sibTrans" cxnId="{5302E645-15BB-405F-97BD-1768B9887A48}">
      <dgm:prSet/>
      <dgm:spPr/>
      <dgm:t>
        <a:bodyPr/>
        <a:lstStyle/>
        <a:p>
          <a:endParaRPr lang="en-GB"/>
        </a:p>
      </dgm:t>
    </dgm:pt>
    <dgm:pt modelId="{B5C97EF5-0FE9-41F2-A66E-6A33C14AC90B}">
      <dgm:prSet phldrT="[Text]"/>
      <dgm:spPr>
        <a:solidFill>
          <a:schemeClr val="accent4">
            <a:lumMod val="75000"/>
          </a:schemeClr>
        </a:solidFill>
      </dgm:spPr>
      <dgm:t>
        <a:bodyPr/>
        <a:lstStyle/>
        <a:p>
          <a:r>
            <a:rPr lang="en-GB" dirty="0"/>
            <a:t>Improved data recording and sharing that enhances the safety of people experiencing homelessness, best practice and facilitates outcome based commissioning </a:t>
          </a:r>
        </a:p>
      </dgm:t>
    </dgm:pt>
    <dgm:pt modelId="{E15C9F8D-03B9-4A42-9258-DF39040D85DC}" type="parTrans" cxnId="{1B0C22C4-6A3D-434D-84FF-0B567D57A2A9}">
      <dgm:prSet/>
      <dgm:spPr/>
      <dgm:t>
        <a:bodyPr/>
        <a:lstStyle/>
        <a:p>
          <a:endParaRPr lang="en-GB"/>
        </a:p>
      </dgm:t>
    </dgm:pt>
    <dgm:pt modelId="{C844B80C-49AF-4D3A-9F9F-0019B3477EAC}" type="sibTrans" cxnId="{1B0C22C4-6A3D-434D-84FF-0B567D57A2A9}">
      <dgm:prSet/>
      <dgm:spPr/>
      <dgm:t>
        <a:bodyPr/>
        <a:lstStyle/>
        <a:p>
          <a:endParaRPr lang="en-GB"/>
        </a:p>
      </dgm:t>
    </dgm:pt>
    <dgm:pt modelId="{6D2CEC07-2EA8-4F5B-BC1C-83631AA158BC}" type="pres">
      <dgm:prSet presAssocID="{7B274567-3567-4734-A114-8B22EEC3D21D}" presName="diagram" presStyleCnt="0">
        <dgm:presLayoutVars>
          <dgm:dir/>
          <dgm:resizeHandles val="exact"/>
        </dgm:presLayoutVars>
      </dgm:prSet>
      <dgm:spPr/>
    </dgm:pt>
    <dgm:pt modelId="{2B44E19E-4575-46DF-9E6B-770E964604DE}" type="pres">
      <dgm:prSet presAssocID="{C12A9C48-4CF3-4468-B311-C8FBE6E152A0}" presName="node" presStyleLbl="node1" presStyleIdx="0" presStyleCnt="6">
        <dgm:presLayoutVars>
          <dgm:bulletEnabled val="1"/>
        </dgm:presLayoutVars>
      </dgm:prSet>
      <dgm:spPr/>
    </dgm:pt>
    <dgm:pt modelId="{1071CCF7-A320-4303-A602-1FF742681CC4}" type="pres">
      <dgm:prSet presAssocID="{66DD9318-1AC1-48E5-8C17-69BA341BDBF9}" presName="sibTrans" presStyleCnt="0"/>
      <dgm:spPr/>
    </dgm:pt>
    <dgm:pt modelId="{9C62E383-EBD3-4CD5-957E-1527FCBFDD58}" type="pres">
      <dgm:prSet presAssocID="{9310EEEB-6C00-435D-B00F-E7332B86AC6A}" presName="node" presStyleLbl="node1" presStyleIdx="1" presStyleCnt="6">
        <dgm:presLayoutVars>
          <dgm:bulletEnabled val="1"/>
        </dgm:presLayoutVars>
      </dgm:prSet>
      <dgm:spPr/>
    </dgm:pt>
    <dgm:pt modelId="{8E79D4CD-DE81-4ACF-8DF7-B1BE69DD9C67}" type="pres">
      <dgm:prSet presAssocID="{E8ABF5B4-49A5-4EFE-B76D-D95BB059E651}" presName="sibTrans" presStyleCnt="0"/>
      <dgm:spPr/>
    </dgm:pt>
    <dgm:pt modelId="{A60F78B8-BBD8-42E1-8A12-4C92B8C1577D}" type="pres">
      <dgm:prSet presAssocID="{20CCEC69-3D6B-4FFF-8D20-A2B5DC851392}" presName="node" presStyleLbl="node1" presStyleIdx="2" presStyleCnt="6">
        <dgm:presLayoutVars>
          <dgm:bulletEnabled val="1"/>
        </dgm:presLayoutVars>
      </dgm:prSet>
      <dgm:spPr/>
    </dgm:pt>
    <dgm:pt modelId="{263CF421-BB56-4AD6-B1B7-20CC8E006B1F}" type="pres">
      <dgm:prSet presAssocID="{1BC83F09-2376-4C44-A6B6-5446574C3AA6}" presName="sibTrans" presStyleCnt="0"/>
      <dgm:spPr/>
    </dgm:pt>
    <dgm:pt modelId="{C55F012A-128A-435C-BF56-7C47573BEE35}" type="pres">
      <dgm:prSet presAssocID="{8B63D90B-2C8B-432C-9186-405240D165A7}" presName="node" presStyleLbl="node1" presStyleIdx="3" presStyleCnt="6">
        <dgm:presLayoutVars>
          <dgm:bulletEnabled val="1"/>
        </dgm:presLayoutVars>
      </dgm:prSet>
      <dgm:spPr/>
    </dgm:pt>
    <dgm:pt modelId="{DB7C9BFB-5C7A-42D2-9649-8D02A57EBD64}" type="pres">
      <dgm:prSet presAssocID="{B35BAD56-2086-45BD-B708-D4221F4B5AFB}" presName="sibTrans" presStyleCnt="0"/>
      <dgm:spPr/>
    </dgm:pt>
    <dgm:pt modelId="{033759DF-D08E-443B-8B2D-1151CA714D33}" type="pres">
      <dgm:prSet presAssocID="{319377B8-820C-490C-AD14-E21B19052025}" presName="node" presStyleLbl="node1" presStyleIdx="4" presStyleCnt="6">
        <dgm:presLayoutVars>
          <dgm:bulletEnabled val="1"/>
        </dgm:presLayoutVars>
      </dgm:prSet>
      <dgm:spPr/>
    </dgm:pt>
    <dgm:pt modelId="{0A8F094A-1202-44EC-9232-20AA9DBC00C3}" type="pres">
      <dgm:prSet presAssocID="{5DE7F350-826E-4324-AB90-BB2FA99D05E5}" presName="sibTrans" presStyleCnt="0"/>
      <dgm:spPr/>
    </dgm:pt>
    <dgm:pt modelId="{C31A5E8B-A0B4-4B64-B144-EFC3F21DE572}" type="pres">
      <dgm:prSet presAssocID="{B5C97EF5-0FE9-41F2-A66E-6A33C14AC90B}" presName="node" presStyleLbl="node1" presStyleIdx="5" presStyleCnt="6">
        <dgm:presLayoutVars>
          <dgm:bulletEnabled val="1"/>
        </dgm:presLayoutVars>
      </dgm:prSet>
      <dgm:spPr/>
    </dgm:pt>
  </dgm:ptLst>
  <dgm:cxnLst>
    <dgm:cxn modelId="{A3492522-4C23-4E8E-9CD3-E79C54B835C5}" srcId="{7B274567-3567-4734-A114-8B22EEC3D21D}" destId="{9310EEEB-6C00-435D-B00F-E7332B86AC6A}" srcOrd="1" destOrd="0" parTransId="{3AD1858C-1108-4BD6-B874-380A00613F69}" sibTransId="{E8ABF5B4-49A5-4EFE-B76D-D95BB059E651}"/>
    <dgm:cxn modelId="{2975203E-B65B-433B-BD07-C80AD347F6F7}" srcId="{7B274567-3567-4734-A114-8B22EEC3D21D}" destId="{20CCEC69-3D6B-4FFF-8D20-A2B5DC851392}" srcOrd="2" destOrd="0" parTransId="{A2548974-5F53-4357-8A3E-A7C4A12DE14D}" sibTransId="{1BC83F09-2376-4C44-A6B6-5446574C3AA6}"/>
    <dgm:cxn modelId="{ECDDAB3F-2774-49D2-A9E8-A33F3F3EBCC2}" type="presOf" srcId="{8B63D90B-2C8B-432C-9186-405240D165A7}" destId="{C55F012A-128A-435C-BF56-7C47573BEE35}" srcOrd="0" destOrd="0" presId="urn:microsoft.com/office/officeart/2005/8/layout/default"/>
    <dgm:cxn modelId="{5302E645-15BB-405F-97BD-1768B9887A48}" srcId="{7B274567-3567-4734-A114-8B22EEC3D21D}" destId="{319377B8-820C-490C-AD14-E21B19052025}" srcOrd="4" destOrd="0" parTransId="{DE3BE5B1-77B9-4509-A939-09F019769061}" sibTransId="{5DE7F350-826E-4324-AB90-BB2FA99D05E5}"/>
    <dgm:cxn modelId="{A2F35F58-CFB2-493D-89A5-54AE0BA7D307}" type="presOf" srcId="{20CCEC69-3D6B-4FFF-8D20-A2B5DC851392}" destId="{A60F78B8-BBD8-42E1-8A12-4C92B8C1577D}" srcOrd="0" destOrd="0" presId="urn:microsoft.com/office/officeart/2005/8/layout/default"/>
    <dgm:cxn modelId="{DE817567-A4E1-47ED-80A8-BE3075E7995F}" type="presOf" srcId="{7B274567-3567-4734-A114-8B22EEC3D21D}" destId="{6D2CEC07-2EA8-4F5B-BC1C-83631AA158BC}" srcOrd="0" destOrd="0" presId="urn:microsoft.com/office/officeart/2005/8/layout/default"/>
    <dgm:cxn modelId="{2107D46C-A129-4675-8291-B6A8FB953B33}" type="presOf" srcId="{B5C97EF5-0FE9-41F2-A66E-6A33C14AC90B}" destId="{C31A5E8B-A0B4-4B64-B144-EFC3F21DE572}" srcOrd="0" destOrd="0" presId="urn:microsoft.com/office/officeart/2005/8/layout/default"/>
    <dgm:cxn modelId="{9CC537A6-0122-4542-92D9-C9493F7FFFC6}" type="presOf" srcId="{9310EEEB-6C00-435D-B00F-E7332B86AC6A}" destId="{9C62E383-EBD3-4CD5-957E-1527FCBFDD58}" srcOrd="0" destOrd="0" presId="urn:microsoft.com/office/officeart/2005/8/layout/default"/>
    <dgm:cxn modelId="{66FF98B7-999A-4115-BBCD-CEA896CFED95}" type="presOf" srcId="{C12A9C48-4CF3-4468-B311-C8FBE6E152A0}" destId="{2B44E19E-4575-46DF-9E6B-770E964604DE}" srcOrd="0" destOrd="0" presId="urn:microsoft.com/office/officeart/2005/8/layout/default"/>
    <dgm:cxn modelId="{1B0C22C4-6A3D-434D-84FF-0B567D57A2A9}" srcId="{7B274567-3567-4734-A114-8B22EEC3D21D}" destId="{B5C97EF5-0FE9-41F2-A66E-6A33C14AC90B}" srcOrd="5" destOrd="0" parTransId="{E15C9F8D-03B9-4A42-9258-DF39040D85DC}" sibTransId="{C844B80C-49AF-4D3A-9F9F-0019B3477EAC}"/>
    <dgm:cxn modelId="{3EFB4BDC-C561-4E7F-B18E-8F07D60C9FA6}" srcId="{7B274567-3567-4734-A114-8B22EEC3D21D}" destId="{8B63D90B-2C8B-432C-9186-405240D165A7}" srcOrd="3" destOrd="0" parTransId="{6D844073-EEA0-4F3D-BAA4-801208F136FB}" sibTransId="{B35BAD56-2086-45BD-B708-D4221F4B5AFB}"/>
    <dgm:cxn modelId="{777EF2EC-1EE9-4790-9B65-F7FCF6B6EABA}" srcId="{7B274567-3567-4734-A114-8B22EEC3D21D}" destId="{C12A9C48-4CF3-4468-B311-C8FBE6E152A0}" srcOrd="0" destOrd="0" parTransId="{774E2F2E-455D-4775-9C81-D18BBCC7D8EB}" sibTransId="{66DD9318-1AC1-48E5-8C17-69BA341BDBF9}"/>
    <dgm:cxn modelId="{538BC2F9-BC00-428D-ACD1-972BB2093E51}" type="presOf" srcId="{319377B8-820C-490C-AD14-E21B19052025}" destId="{033759DF-D08E-443B-8B2D-1151CA714D33}" srcOrd="0" destOrd="0" presId="urn:microsoft.com/office/officeart/2005/8/layout/default"/>
    <dgm:cxn modelId="{7372C743-630B-4849-8007-F4506C960396}" type="presParOf" srcId="{6D2CEC07-2EA8-4F5B-BC1C-83631AA158BC}" destId="{2B44E19E-4575-46DF-9E6B-770E964604DE}" srcOrd="0" destOrd="0" presId="urn:microsoft.com/office/officeart/2005/8/layout/default"/>
    <dgm:cxn modelId="{38C2A0DF-8FE3-43FF-A2E8-CD4696573A19}" type="presParOf" srcId="{6D2CEC07-2EA8-4F5B-BC1C-83631AA158BC}" destId="{1071CCF7-A320-4303-A602-1FF742681CC4}" srcOrd="1" destOrd="0" presId="urn:microsoft.com/office/officeart/2005/8/layout/default"/>
    <dgm:cxn modelId="{82DCC315-9971-47E2-B49F-7D2D1774AA1A}" type="presParOf" srcId="{6D2CEC07-2EA8-4F5B-BC1C-83631AA158BC}" destId="{9C62E383-EBD3-4CD5-957E-1527FCBFDD58}" srcOrd="2" destOrd="0" presId="urn:microsoft.com/office/officeart/2005/8/layout/default"/>
    <dgm:cxn modelId="{F4004DB6-3BB8-4845-958D-4843B4CA1A77}" type="presParOf" srcId="{6D2CEC07-2EA8-4F5B-BC1C-83631AA158BC}" destId="{8E79D4CD-DE81-4ACF-8DF7-B1BE69DD9C67}" srcOrd="3" destOrd="0" presId="urn:microsoft.com/office/officeart/2005/8/layout/default"/>
    <dgm:cxn modelId="{BC5644A8-6769-4AE3-8872-EE83AAB67BB4}" type="presParOf" srcId="{6D2CEC07-2EA8-4F5B-BC1C-83631AA158BC}" destId="{A60F78B8-BBD8-42E1-8A12-4C92B8C1577D}" srcOrd="4" destOrd="0" presId="urn:microsoft.com/office/officeart/2005/8/layout/default"/>
    <dgm:cxn modelId="{2BD1C208-258F-46B2-A8C3-DC67BEBD97D6}" type="presParOf" srcId="{6D2CEC07-2EA8-4F5B-BC1C-83631AA158BC}" destId="{263CF421-BB56-4AD6-B1B7-20CC8E006B1F}" srcOrd="5" destOrd="0" presId="urn:microsoft.com/office/officeart/2005/8/layout/default"/>
    <dgm:cxn modelId="{738A9696-2BAF-4CCA-A897-A57CFF03A0C1}" type="presParOf" srcId="{6D2CEC07-2EA8-4F5B-BC1C-83631AA158BC}" destId="{C55F012A-128A-435C-BF56-7C47573BEE35}" srcOrd="6" destOrd="0" presId="urn:microsoft.com/office/officeart/2005/8/layout/default"/>
    <dgm:cxn modelId="{CFF8390E-3639-4675-BF1D-27CDD00BCDE4}" type="presParOf" srcId="{6D2CEC07-2EA8-4F5B-BC1C-83631AA158BC}" destId="{DB7C9BFB-5C7A-42D2-9649-8D02A57EBD64}" srcOrd="7" destOrd="0" presId="urn:microsoft.com/office/officeart/2005/8/layout/default"/>
    <dgm:cxn modelId="{3AF5E083-C83B-4C11-B7B3-E8DBD2C10D28}" type="presParOf" srcId="{6D2CEC07-2EA8-4F5B-BC1C-83631AA158BC}" destId="{033759DF-D08E-443B-8B2D-1151CA714D33}" srcOrd="8" destOrd="0" presId="urn:microsoft.com/office/officeart/2005/8/layout/default"/>
    <dgm:cxn modelId="{C08690CA-62F7-4BFF-9D55-AEA619EEFB57}" type="presParOf" srcId="{6D2CEC07-2EA8-4F5B-BC1C-83631AA158BC}" destId="{0A8F094A-1202-44EC-9232-20AA9DBC00C3}" srcOrd="9" destOrd="0" presId="urn:microsoft.com/office/officeart/2005/8/layout/default"/>
    <dgm:cxn modelId="{006419F3-7311-4969-AA50-B5D6DD893C00}" type="presParOf" srcId="{6D2CEC07-2EA8-4F5B-BC1C-83631AA158BC}" destId="{C31A5E8B-A0B4-4B64-B144-EFC3F21DE57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7FEA5-572C-4A7C-9FBD-5AD2F744A6D6}">
      <dsp:nvSpPr>
        <dsp:cNvPr id="0" name=""/>
        <dsp:cNvSpPr/>
      </dsp:nvSpPr>
      <dsp:spPr>
        <a:xfrm>
          <a:off x="9852" y="538337"/>
          <a:ext cx="3138020" cy="1255208"/>
        </a:xfrm>
        <a:prstGeom prst="chevron">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Delivery of the SWL Homeless Out of Hospital Care Model </a:t>
          </a:r>
        </a:p>
      </dsp:txBody>
      <dsp:txXfrm>
        <a:off x="637456" y="538337"/>
        <a:ext cx="1882812" cy="1255208"/>
      </dsp:txXfrm>
    </dsp:sp>
    <dsp:sp modelId="{79455D1E-119E-4243-86DB-DF5FC6B0AC90}">
      <dsp:nvSpPr>
        <dsp:cNvPr id="0" name=""/>
        <dsp:cNvSpPr/>
      </dsp:nvSpPr>
      <dsp:spPr>
        <a:xfrm>
          <a:off x="2739929" y="645030"/>
          <a:ext cx="2604556"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Mobilise 2 x Pathway teams at Croydon Hospital and St Georges Hospital</a:t>
          </a:r>
        </a:p>
      </dsp:txBody>
      <dsp:txXfrm>
        <a:off x="3260840" y="645030"/>
        <a:ext cx="1562734" cy="1041822"/>
      </dsp:txXfrm>
    </dsp:sp>
    <dsp:sp modelId="{8A44251D-D1C0-45E7-B196-BB238ADF40C4}">
      <dsp:nvSpPr>
        <dsp:cNvPr id="0" name=""/>
        <dsp:cNvSpPr/>
      </dsp:nvSpPr>
      <dsp:spPr>
        <a:xfrm>
          <a:off x="4979848" y="645030"/>
          <a:ext cx="2604556"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Mobilise Short stay stepdown accommodation  for 2x Pathway teams</a:t>
          </a:r>
        </a:p>
      </dsp:txBody>
      <dsp:txXfrm>
        <a:off x="5500759" y="645030"/>
        <a:ext cx="1562734" cy="1041822"/>
      </dsp:txXfrm>
    </dsp:sp>
    <dsp:sp modelId="{F2DFC177-99F1-4B2E-8A1E-5AC58C3D697E}">
      <dsp:nvSpPr>
        <dsp:cNvPr id="0" name=""/>
        <dsp:cNvSpPr/>
      </dsp:nvSpPr>
      <dsp:spPr>
        <a:xfrm>
          <a:off x="7219767" y="645030"/>
          <a:ext cx="2604556"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prstClr val="black">
                  <a:hueOff val="0"/>
                  <a:satOff val="0"/>
                  <a:lumOff val="0"/>
                  <a:alphaOff val="0"/>
                </a:prstClr>
              </a:solidFill>
              <a:latin typeface="Calibri" panose="020F0502020204030204"/>
              <a:ea typeface="+mn-ea"/>
              <a:cs typeface="+mn-cs"/>
            </a:rPr>
            <a:t>Move on strategy/plan in place for patients stepped down</a:t>
          </a:r>
        </a:p>
      </dsp:txBody>
      <dsp:txXfrm>
        <a:off x="7740678" y="645030"/>
        <a:ext cx="1562734" cy="1041822"/>
      </dsp:txXfrm>
    </dsp:sp>
    <dsp:sp modelId="{7C2CDF31-F9FC-4625-AF83-EE36B2E40B57}">
      <dsp:nvSpPr>
        <dsp:cNvPr id="0" name=""/>
        <dsp:cNvSpPr/>
      </dsp:nvSpPr>
      <dsp:spPr>
        <a:xfrm>
          <a:off x="9459686" y="645030"/>
          <a:ext cx="2604556"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Out of hospital aftercare strategy/plan in place for Homeless patients</a:t>
          </a:r>
        </a:p>
      </dsp:txBody>
      <dsp:txXfrm>
        <a:off x="9980597" y="645030"/>
        <a:ext cx="1562734" cy="1041822"/>
      </dsp:txXfrm>
    </dsp:sp>
    <dsp:sp modelId="{AC29B51D-9B9E-4836-945F-E25F442B7049}">
      <dsp:nvSpPr>
        <dsp:cNvPr id="0" name=""/>
        <dsp:cNvSpPr/>
      </dsp:nvSpPr>
      <dsp:spPr>
        <a:xfrm>
          <a:off x="9852" y="1969274"/>
          <a:ext cx="3138020" cy="1255208"/>
        </a:xfrm>
        <a:prstGeom prst="chevron">
          <a:avLst/>
        </a:prstGeom>
        <a:solidFill>
          <a:schemeClr val="accent1">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Development of SWL of primary care homeless health offer and primary care network- </a:t>
          </a:r>
        </a:p>
      </dsp:txBody>
      <dsp:txXfrm>
        <a:off x="637456" y="1969274"/>
        <a:ext cx="1882812" cy="1255208"/>
      </dsp:txXfrm>
    </dsp:sp>
    <dsp:sp modelId="{758443EB-F0D0-4102-9963-E9807A82850D}">
      <dsp:nvSpPr>
        <dsp:cNvPr id="0" name=""/>
        <dsp:cNvSpPr/>
      </dsp:nvSpPr>
      <dsp:spPr>
        <a:xfrm>
          <a:off x="2739929" y="2075967"/>
          <a:ext cx="2604556"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Primary Care education and awareness to increase homeless patients registration</a:t>
          </a:r>
        </a:p>
      </dsp:txBody>
      <dsp:txXfrm>
        <a:off x="3260840" y="2075967"/>
        <a:ext cx="1562734" cy="1041822"/>
      </dsp:txXfrm>
    </dsp:sp>
    <dsp:sp modelId="{0A1C568D-FFC0-4384-8DD4-8E3B26D5ED1C}">
      <dsp:nvSpPr>
        <dsp:cNvPr id="0" name=""/>
        <dsp:cNvSpPr/>
      </dsp:nvSpPr>
      <dsp:spPr>
        <a:xfrm>
          <a:off x="4979848" y="2075967"/>
          <a:ext cx="2604556"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Safer Surgeries Sign up promotion; and uptake increase by at least 30%</a:t>
          </a:r>
        </a:p>
      </dsp:txBody>
      <dsp:txXfrm>
        <a:off x="5500759" y="2075967"/>
        <a:ext cx="1562734" cy="1041822"/>
      </dsp:txXfrm>
    </dsp:sp>
    <dsp:sp modelId="{67AA6552-5116-4CF4-B520-149BA0BAAEC9}">
      <dsp:nvSpPr>
        <dsp:cNvPr id="0" name=""/>
        <dsp:cNvSpPr/>
      </dsp:nvSpPr>
      <dsp:spPr>
        <a:xfrm>
          <a:off x="7219767" y="2075967"/>
          <a:ext cx="2604556"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 ‘Specialist’ Homeless practice and champions in each borough</a:t>
          </a:r>
        </a:p>
      </dsp:txBody>
      <dsp:txXfrm>
        <a:off x="7740678" y="2075967"/>
        <a:ext cx="1562734" cy="1041822"/>
      </dsp:txXfrm>
    </dsp:sp>
    <dsp:sp modelId="{2AEFFFE3-73A3-42CD-94ED-8DE3C05AF305}">
      <dsp:nvSpPr>
        <dsp:cNvPr id="0" name=""/>
        <dsp:cNvSpPr/>
      </dsp:nvSpPr>
      <dsp:spPr>
        <a:xfrm>
          <a:off x="9459686" y="2075967"/>
          <a:ext cx="2604556"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Equality of primary care access for people experiencing  homelessness</a:t>
          </a:r>
        </a:p>
      </dsp:txBody>
      <dsp:txXfrm>
        <a:off x="9980597" y="2075967"/>
        <a:ext cx="1562734" cy="1041822"/>
      </dsp:txXfrm>
    </dsp:sp>
    <dsp:sp modelId="{FDFBF59F-4115-4A1C-BDFF-1E375FF47DF9}">
      <dsp:nvSpPr>
        <dsp:cNvPr id="0" name=""/>
        <dsp:cNvSpPr/>
      </dsp:nvSpPr>
      <dsp:spPr>
        <a:xfrm>
          <a:off x="37519" y="3399094"/>
          <a:ext cx="3138020" cy="1255208"/>
        </a:xfrm>
        <a:prstGeom prst="chevron">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Development of SWL Homeless Mental health service model and </a:t>
          </a:r>
          <a:r>
            <a:rPr lang="en-GB" sz="1400" b="1" kern="1200" dirty="0">
              <a:solidFill>
                <a:prstClr val="white"/>
              </a:solidFill>
              <a:latin typeface="Calibri" panose="020F0502020204030204"/>
              <a:ea typeface="+mn-ea"/>
              <a:cs typeface="+mn-cs"/>
            </a:rPr>
            <a:t>improved, Drug, alcohol and substance misuse</a:t>
          </a:r>
        </a:p>
        <a:p>
          <a:pPr marL="0" lvl="0" indent="0" algn="ctr" defTabSz="622300">
            <a:lnSpc>
              <a:spcPct val="90000"/>
            </a:lnSpc>
            <a:spcBef>
              <a:spcPct val="0"/>
            </a:spcBef>
            <a:spcAft>
              <a:spcPct val="35000"/>
            </a:spcAft>
            <a:buNone/>
          </a:pPr>
          <a:endParaRPr lang="en-GB" sz="1400" b="1" kern="1200" dirty="0"/>
        </a:p>
      </dsp:txBody>
      <dsp:txXfrm>
        <a:off x="665123" y="3399094"/>
        <a:ext cx="1882812" cy="1255208"/>
      </dsp:txXfrm>
    </dsp:sp>
    <dsp:sp modelId="{99B03D17-4324-495A-AE03-B907877514B8}">
      <dsp:nvSpPr>
        <dsp:cNvPr id="0" name=""/>
        <dsp:cNvSpPr/>
      </dsp:nvSpPr>
      <dsp:spPr>
        <a:xfrm>
          <a:off x="2739929" y="3506904"/>
          <a:ext cx="3864406"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Improve collaboration and coordination of MH and drug &amp; alcohol offer for homeless patients </a:t>
          </a:r>
        </a:p>
      </dsp:txBody>
      <dsp:txXfrm>
        <a:off x="3260840" y="3506904"/>
        <a:ext cx="2822584" cy="1041822"/>
      </dsp:txXfrm>
    </dsp:sp>
    <dsp:sp modelId="{2DD0BF2A-0CD1-43B6-BC67-0CDC501E1686}">
      <dsp:nvSpPr>
        <dsp:cNvPr id="0" name=""/>
        <dsp:cNvSpPr/>
      </dsp:nvSpPr>
      <dsp:spPr>
        <a:xfrm>
          <a:off x="6239698" y="3506904"/>
          <a:ext cx="3329222"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GB" sz="1400" b="1" kern="1200" dirty="0"/>
            <a:t>MH Champions for homeless patients in each borough </a:t>
          </a:r>
        </a:p>
      </dsp:txBody>
      <dsp:txXfrm>
        <a:off x="6760609" y="3506904"/>
        <a:ext cx="2287400" cy="1041822"/>
      </dsp:txXfrm>
    </dsp:sp>
    <dsp:sp modelId="{4E03D1F1-5ADD-4EB4-8B80-DDC94B270163}">
      <dsp:nvSpPr>
        <dsp:cNvPr id="0" name=""/>
        <dsp:cNvSpPr/>
      </dsp:nvSpPr>
      <dsp:spPr>
        <a:xfrm>
          <a:off x="9204283" y="3506904"/>
          <a:ext cx="2957578" cy="10418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endParaRPr lang="en-GB" sz="1400" b="1" kern="1200" dirty="0"/>
        </a:p>
        <a:p>
          <a:pPr marL="0" lvl="0" indent="0" algn="ctr" defTabSz="622300">
            <a:lnSpc>
              <a:spcPct val="90000"/>
            </a:lnSpc>
            <a:spcBef>
              <a:spcPct val="0"/>
            </a:spcBef>
            <a:spcAft>
              <a:spcPct val="35000"/>
            </a:spcAft>
            <a:buNone/>
          </a:pPr>
          <a:r>
            <a:rPr lang="en-GB" sz="1400" b="1" kern="1200" dirty="0"/>
            <a:t>Mental health service model and Drug, alcohol and substance misuse offer in all boroughs</a:t>
          </a:r>
        </a:p>
        <a:p>
          <a:pPr marL="0" lvl="0" indent="0" algn="ctr" defTabSz="622300">
            <a:lnSpc>
              <a:spcPct val="90000"/>
            </a:lnSpc>
            <a:spcBef>
              <a:spcPct val="0"/>
            </a:spcBef>
            <a:spcAft>
              <a:spcPct val="35000"/>
            </a:spcAft>
            <a:buNone/>
          </a:pPr>
          <a:endParaRPr lang="en-GB" sz="1400" b="1" kern="1200" dirty="0"/>
        </a:p>
      </dsp:txBody>
      <dsp:txXfrm>
        <a:off x="9725194" y="3506904"/>
        <a:ext cx="1915756" cy="10418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4E19E-4575-46DF-9E6B-770E964604DE}">
      <dsp:nvSpPr>
        <dsp:cNvPr id="0" name=""/>
        <dsp:cNvSpPr/>
      </dsp:nvSpPr>
      <dsp:spPr>
        <a:xfrm>
          <a:off x="16958" y="911"/>
          <a:ext cx="3381193" cy="202871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Better health outcomes for people experiencing homelessness  due to  strengthened multi-agency partnership working</a:t>
          </a:r>
        </a:p>
      </dsp:txBody>
      <dsp:txXfrm>
        <a:off x="16958" y="911"/>
        <a:ext cx="3381193" cy="2028716"/>
      </dsp:txXfrm>
    </dsp:sp>
    <dsp:sp modelId="{9C62E383-EBD3-4CD5-957E-1527FCBFDD58}">
      <dsp:nvSpPr>
        <dsp:cNvPr id="0" name=""/>
        <dsp:cNvSpPr/>
      </dsp:nvSpPr>
      <dsp:spPr>
        <a:xfrm>
          <a:off x="3736271" y="911"/>
          <a:ext cx="3381193" cy="202871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Improved primary care access for homeless </a:t>
          </a:r>
          <a:r>
            <a:rPr lang="en-GB" sz="2100" kern="1200"/>
            <a:t>patients </a:t>
          </a:r>
          <a:endParaRPr lang="en-GB" sz="2100" kern="1200" dirty="0"/>
        </a:p>
      </dsp:txBody>
      <dsp:txXfrm>
        <a:off x="3736271" y="911"/>
        <a:ext cx="3381193" cy="2028716"/>
      </dsp:txXfrm>
    </dsp:sp>
    <dsp:sp modelId="{A60F78B8-BBD8-42E1-8A12-4C92B8C1577D}">
      <dsp:nvSpPr>
        <dsp:cNvPr id="0" name=""/>
        <dsp:cNvSpPr/>
      </dsp:nvSpPr>
      <dsp:spPr>
        <a:xfrm>
          <a:off x="7455584" y="911"/>
          <a:ext cx="3381193" cy="202871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People experiencing homelessness receive high quality, timely and co-ordinated care  including end of life</a:t>
          </a:r>
        </a:p>
      </dsp:txBody>
      <dsp:txXfrm>
        <a:off x="7455584" y="911"/>
        <a:ext cx="3381193" cy="2028716"/>
      </dsp:txXfrm>
    </dsp:sp>
    <dsp:sp modelId="{C55F012A-128A-435C-BF56-7C47573BEE35}">
      <dsp:nvSpPr>
        <dsp:cNvPr id="0" name=""/>
        <dsp:cNvSpPr/>
      </dsp:nvSpPr>
      <dsp:spPr>
        <a:xfrm>
          <a:off x="16958" y="2367747"/>
          <a:ext cx="3381193" cy="202871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Improved admission avoidance and discharge process for homeless patients</a:t>
          </a:r>
        </a:p>
      </dsp:txBody>
      <dsp:txXfrm>
        <a:off x="16958" y="2367747"/>
        <a:ext cx="3381193" cy="2028716"/>
      </dsp:txXfrm>
    </dsp:sp>
    <dsp:sp modelId="{033759DF-D08E-443B-8B2D-1151CA714D33}">
      <dsp:nvSpPr>
        <dsp:cNvPr id="0" name=""/>
        <dsp:cNvSpPr/>
      </dsp:nvSpPr>
      <dsp:spPr>
        <a:xfrm>
          <a:off x="3736271" y="2367747"/>
          <a:ext cx="3381193" cy="202871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People experiencing homelessness are able to access timely MH assessment, treatment and continuity of care</a:t>
          </a:r>
        </a:p>
      </dsp:txBody>
      <dsp:txXfrm>
        <a:off x="3736271" y="2367747"/>
        <a:ext cx="3381193" cy="2028716"/>
      </dsp:txXfrm>
    </dsp:sp>
    <dsp:sp modelId="{C31A5E8B-A0B4-4B64-B144-EFC3F21DE572}">
      <dsp:nvSpPr>
        <dsp:cNvPr id="0" name=""/>
        <dsp:cNvSpPr/>
      </dsp:nvSpPr>
      <dsp:spPr>
        <a:xfrm>
          <a:off x="7455584" y="2367747"/>
          <a:ext cx="3381193" cy="2028716"/>
        </a:xfrm>
        <a:prstGeom prst="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Improved data recording and sharing that enhances the safety of people experiencing homelessness, best practice and facilitates outcome based commissioning </a:t>
          </a:r>
        </a:p>
      </dsp:txBody>
      <dsp:txXfrm>
        <a:off x="7455584" y="2367747"/>
        <a:ext cx="3381193" cy="202871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AE2D494-E479-462F-B79B-2F1C21ECB037}" type="datetimeFigureOut">
              <a:rPr lang="en-GB" smtClean="0"/>
              <a:t>11/11/2021</a:t>
            </a:fld>
            <a:endParaRPr lang="en-GB" dirty="0"/>
          </a:p>
        </p:txBody>
      </p:sp>
      <p:sp>
        <p:nvSpPr>
          <p:cNvPr id="4" name="Slide Image Placeholder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257B605F-D1A3-4B62-8725-09B001F58F9D}" type="slidenum">
              <a:rPr lang="en-GB" smtClean="0"/>
              <a:t>‹#›</a:t>
            </a:fld>
            <a:endParaRPr lang="en-GB" dirty="0"/>
          </a:p>
        </p:txBody>
      </p:sp>
    </p:spTree>
    <p:extLst>
      <p:ext uri="{BB962C8B-B14F-4D97-AF65-F5344CB8AC3E}">
        <p14:creationId xmlns:p14="http://schemas.microsoft.com/office/powerpoint/2010/main" val="718210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57B605F-D1A3-4B62-8725-09B001F58F9D}" type="slidenum">
              <a:rPr lang="en-GB" smtClean="0"/>
              <a:t>1</a:t>
            </a:fld>
            <a:endParaRPr lang="en-GB" dirty="0"/>
          </a:p>
        </p:txBody>
      </p:sp>
    </p:spTree>
    <p:extLst>
      <p:ext uri="{BB962C8B-B14F-4D97-AF65-F5344CB8AC3E}">
        <p14:creationId xmlns:p14="http://schemas.microsoft.com/office/powerpoint/2010/main" val="1133038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0663" y="811213"/>
            <a:ext cx="7204076" cy="4052887"/>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sz="1200" dirty="0">
              <a:solidFill>
                <a:prstClr val="black"/>
              </a:solidFill>
            </a:endParaRPr>
          </a:p>
        </p:txBody>
      </p:sp>
      <p:sp>
        <p:nvSpPr>
          <p:cNvPr id="4" name="Slide Number Placeholder 3"/>
          <p:cNvSpPr>
            <a:spLocks noGrp="1"/>
          </p:cNvSpPr>
          <p:nvPr>
            <p:ph type="sldNum" sz="quarter" idx="10"/>
          </p:nvPr>
        </p:nvSpPr>
        <p:spPr/>
        <p:txBody>
          <a:bodyPr/>
          <a:lstStyle/>
          <a:p>
            <a:fld id="{2213C392-0A8D-455A-8537-10AB7A242E37}"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1825122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0663" y="811213"/>
            <a:ext cx="7204076" cy="4052887"/>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sz="1200" dirty="0">
              <a:solidFill>
                <a:prstClr val="black"/>
              </a:solidFill>
            </a:endParaRPr>
          </a:p>
        </p:txBody>
      </p:sp>
      <p:sp>
        <p:nvSpPr>
          <p:cNvPr id="4" name="Slide Number Placeholder 3"/>
          <p:cNvSpPr>
            <a:spLocks noGrp="1"/>
          </p:cNvSpPr>
          <p:nvPr>
            <p:ph type="sldNum" sz="quarter" idx="10"/>
          </p:nvPr>
        </p:nvSpPr>
        <p:spPr/>
        <p:txBody>
          <a:bodyPr/>
          <a:lstStyle/>
          <a:p>
            <a:fld id="{2213C392-0A8D-455A-8537-10AB7A242E37}"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480798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0663" y="811213"/>
            <a:ext cx="7204076" cy="4052887"/>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prstClr val="black"/>
                </a:solidFill>
                <a:latin typeface="Bariol" panose="02000506040000020003" pitchFamily="50" charset="0"/>
              </a:rPr>
              <a:t>Project team aligned to  each of two Pathway team pilot sites</a:t>
            </a:r>
          </a:p>
          <a:p>
            <a:pPr marL="171450" indent="-171450">
              <a:buFont typeface="Arial" panose="020B0604020202020204" pitchFamily="34" charset="0"/>
              <a:buChar char="•"/>
            </a:pPr>
            <a:endParaRPr lang="en-GB" sz="1200" dirty="0">
              <a:solidFill>
                <a:prstClr val="black"/>
              </a:solidFill>
            </a:endParaRPr>
          </a:p>
        </p:txBody>
      </p:sp>
      <p:sp>
        <p:nvSpPr>
          <p:cNvPr id="4" name="Slide Number Placeholder 3"/>
          <p:cNvSpPr>
            <a:spLocks noGrp="1"/>
          </p:cNvSpPr>
          <p:nvPr>
            <p:ph type="sldNum" sz="quarter" idx="10"/>
          </p:nvPr>
        </p:nvSpPr>
        <p:spPr/>
        <p:txBody>
          <a:bodyPr/>
          <a:lstStyle/>
          <a:p>
            <a:fld id="{2213C392-0A8D-455A-8537-10AB7A242E37}"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23168686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2AB4AB"/>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A9C6298-BE5C-6F4A-884E-00BEF75C393E}"/>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9E08EF6-D3FD-6B4A-9088-1C75CAC0F60E}"/>
              </a:ext>
            </a:extLst>
          </p:cNvPr>
          <p:cNvSpPr>
            <a:spLocks noGrp="1"/>
          </p:cNvSpPr>
          <p:nvPr>
            <p:ph type="ctrTitle" hasCustomPrompt="1"/>
          </p:nvPr>
        </p:nvSpPr>
        <p:spPr>
          <a:xfrm>
            <a:off x="1185865" y="1122363"/>
            <a:ext cx="9482137" cy="2387600"/>
          </a:xfrm>
        </p:spPr>
        <p:txBody>
          <a:bodyPr anchor="b">
            <a:normAutofit/>
          </a:bodyPr>
          <a:lstStyle>
            <a:lvl1pPr algn="l">
              <a:defRPr sz="4050">
                <a:solidFill>
                  <a:schemeClr val="bg1"/>
                </a:solidFill>
              </a:defRPr>
            </a:lvl1pPr>
          </a:lstStyle>
          <a:p>
            <a:r>
              <a:rPr lang="en-US" dirty="0"/>
              <a:t>Presentation</a:t>
            </a:r>
          </a:p>
        </p:txBody>
      </p:sp>
      <p:sp>
        <p:nvSpPr>
          <p:cNvPr id="3" name="Subtitle 2">
            <a:extLst>
              <a:ext uri="{FF2B5EF4-FFF2-40B4-BE49-F238E27FC236}">
                <a16:creationId xmlns:a16="http://schemas.microsoft.com/office/drawing/2014/main" id="{8F7783E1-3335-2144-B840-3681B25A9733}"/>
              </a:ext>
            </a:extLst>
          </p:cNvPr>
          <p:cNvSpPr>
            <a:spLocks noGrp="1"/>
          </p:cNvSpPr>
          <p:nvPr>
            <p:ph type="subTitle" idx="1" hasCustomPrompt="1"/>
          </p:nvPr>
        </p:nvSpPr>
        <p:spPr>
          <a:xfrm>
            <a:off x="1185865" y="3602038"/>
            <a:ext cx="9482137" cy="1655762"/>
          </a:xfrm>
        </p:spPr>
        <p:txBody>
          <a:bodyPr>
            <a:normAutofit/>
          </a:bodyPr>
          <a:lstStyle>
            <a:lvl1pPr marL="0" indent="0" algn="l">
              <a:buNone/>
              <a:defRPr sz="4050" b="1">
                <a:solidFill>
                  <a:srgbClr val="F3D03A"/>
                </a:solidFill>
                <a:latin typeface="Century Gothic" panose="020B0502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title slide.</a:t>
            </a:r>
          </a:p>
        </p:txBody>
      </p:sp>
      <p:sp>
        <p:nvSpPr>
          <p:cNvPr id="5"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solidFill>
                  <a:schemeClr val="bg1"/>
                </a:solidFill>
                <a:latin typeface="Bariol" panose="02000506040000020003" pitchFamily="50" charset="0"/>
              </a:defRPr>
            </a:lvl1pPr>
          </a:lstStyle>
          <a:p>
            <a:fld id="{B8961552-F4A4-42D6-85DF-5559C09727C1}" type="slidenum">
              <a:rPr lang="en-GB" smtClean="0">
                <a:solidFill>
                  <a:prstClr val="white"/>
                </a:solidFill>
              </a:rPr>
              <a:pPr/>
              <a:t>‹#›</a:t>
            </a:fld>
            <a:endParaRPr lang="en-GB" dirty="0">
              <a:solidFill>
                <a:prstClr val="white"/>
              </a:solidFill>
            </a:endParaRPr>
          </a:p>
        </p:txBody>
      </p:sp>
    </p:spTree>
    <p:extLst>
      <p:ext uri="{BB962C8B-B14F-4D97-AF65-F5344CB8AC3E}">
        <p14:creationId xmlns:p14="http://schemas.microsoft.com/office/powerpoint/2010/main" val="1407572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6591D84-733B-D942-8F39-C074CD73E233}"/>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0098A837-9D9E-7D4F-9185-97D7A2395415}"/>
              </a:ext>
            </a:extLst>
          </p:cNvPr>
          <p:cNvSpPr>
            <a:spLocks noGrp="1"/>
          </p:cNvSpPr>
          <p:nvPr>
            <p:ph type="title"/>
          </p:nvPr>
        </p:nvSpPr>
        <p:spPr>
          <a:xfrm>
            <a:off x="625476" y="1265239"/>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BE88D1A-41F6-5246-9637-DA02B69D26B7}"/>
              </a:ext>
            </a:extLst>
          </p:cNvPr>
          <p:cNvSpPr>
            <a:spLocks noGrp="1"/>
          </p:cNvSpPr>
          <p:nvPr>
            <p:ph type="body" idx="1"/>
          </p:nvPr>
        </p:nvSpPr>
        <p:spPr>
          <a:xfrm>
            <a:off x="625477" y="2581275"/>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5E362592-5CF3-B947-B53F-F6BAF66E83ED}"/>
              </a:ext>
            </a:extLst>
          </p:cNvPr>
          <p:cNvSpPr>
            <a:spLocks noGrp="1"/>
          </p:cNvSpPr>
          <p:nvPr>
            <p:ph sz="half" idx="2"/>
          </p:nvPr>
        </p:nvSpPr>
        <p:spPr>
          <a:xfrm>
            <a:off x="625477" y="3405187"/>
            <a:ext cx="5157787" cy="22955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B9C38C-D939-CC4E-A81A-26C0353338D2}"/>
              </a:ext>
            </a:extLst>
          </p:cNvPr>
          <p:cNvSpPr>
            <a:spLocks noGrp="1"/>
          </p:cNvSpPr>
          <p:nvPr>
            <p:ph type="body" sz="quarter" idx="3"/>
          </p:nvPr>
        </p:nvSpPr>
        <p:spPr>
          <a:xfrm>
            <a:off x="5957889" y="2581275"/>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6273BE9F-EBC9-7749-ACFF-63965D1F4E2D}"/>
              </a:ext>
            </a:extLst>
          </p:cNvPr>
          <p:cNvSpPr>
            <a:spLocks noGrp="1"/>
          </p:cNvSpPr>
          <p:nvPr>
            <p:ph sz="quarter" idx="4"/>
          </p:nvPr>
        </p:nvSpPr>
        <p:spPr>
          <a:xfrm>
            <a:off x="5957889" y="3405187"/>
            <a:ext cx="5183188" cy="22955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Box 10">
            <a:extLst>
              <a:ext uri="{FF2B5EF4-FFF2-40B4-BE49-F238E27FC236}">
                <a16:creationId xmlns:a16="http://schemas.microsoft.com/office/drawing/2014/main" id="{A0FA5C07-4424-1D4F-B983-5B8AE0B8B310}"/>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12" name="TextBox 11">
            <a:extLst>
              <a:ext uri="{FF2B5EF4-FFF2-40B4-BE49-F238E27FC236}">
                <a16:creationId xmlns:a16="http://schemas.microsoft.com/office/drawing/2014/main" id="{1B2D7D0C-CA16-1242-969B-7AB5C783CCAA}"/>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13" name="Slide Number Placeholder 5"/>
          <p:cNvSpPr>
            <a:spLocks noGrp="1"/>
          </p:cNvSpPr>
          <p:nvPr>
            <p:ph type="sldNum" sz="quarter" idx="10"/>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1982992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D70FA37-6350-AF4A-B24D-66F51474BB3D}"/>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870FC1F2-3787-2C46-89B4-9C51C870889E}"/>
              </a:ext>
            </a:extLst>
          </p:cNvPr>
          <p:cNvSpPr>
            <a:spLocks noGrp="1"/>
          </p:cNvSpPr>
          <p:nvPr>
            <p:ph type="title"/>
          </p:nvPr>
        </p:nvSpPr>
        <p:spPr>
          <a:xfrm>
            <a:off x="500063" y="1293814"/>
            <a:ext cx="10515600" cy="1325563"/>
          </a:xfrm>
        </p:spPr>
        <p:txBody>
          <a:bodyPr/>
          <a:lstStyle/>
          <a:p>
            <a:r>
              <a:rPr lang="en-US"/>
              <a:t>Click to edit Master title style</a:t>
            </a:r>
            <a:endParaRPr lang="en-US" dirty="0"/>
          </a:p>
        </p:txBody>
      </p:sp>
      <p:sp>
        <p:nvSpPr>
          <p:cNvPr id="7" name="TextBox 6">
            <a:extLst>
              <a:ext uri="{FF2B5EF4-FFF2-40B4-BE49-F238E27FC236}">
                <a16:creationId xmlns:a16="http://schemas.microsoft.com/office/drawing/2014/main" id="{36CE495D-DEEA-A647-A4F5-6D0408058F23}"/>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8" name="TextBox 7">
            <a:extLst>
              <a:ext uri="{FF2B5EF4-FFF2-40B4-BE49-F238E27FC236}">
                <a16:creationId xmlns:a16="http://schemas.microsoft.com/office/drawing/2014/main" id="{9E46A882-C24A-034F-B771-74F77F190A16}"/>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9"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087274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5AFBB09-9569-5446-A88D-3B6DFA816083}"/>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6" name="TextBox 5">
            <a:extLst>
              <a:ext uri="{FF2B5EF4-FFF2-40B4-BE49-F238E27FC236}">
                <a16:creationId xmlns:a16="http://schemas.microsoft.com/office/drawing/2014/main" id="{1CF5172A-51C9-3D40-A938-F4C507E66F50}"/>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7" name="TextBox 6">
            <a:extLst>
              <a:ext uri="{FF2B5EF4-FFF2-40B4-BE49-F238E27FC236}">
                <a16:creationId xmlns:a16="http://schemas.microsoft.com/office/drawing/2014/main" id="{1DFC4F49-D52D-D94C-ADC8-045663C808EF}"/>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8"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445967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083EDA8-EF44-E24C-B723-6D7603205471}"/>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1A5C013A-427C-5A4B-9D8F-83F3BFC8D93D}"/>
              </a:ext>
            </a:extLst>
          </p:cNvPr>
          <p:cNvSpPr>
            <a:spLocks noGrp="1"/>
          </p:cNvSpPr>
          <p:nvPr>
            <p:ph type="title"/>
          </p:nvPr>
        </p:nvSpPr>
        <p:spPr>
          <a:xfrm>
            <a:off x="500064" y="1304239"/>
            <a:ext cx="4271963" cy="1069976"/>
          </a:xfrm>
        </p:spPr>
        <p:txBody>
          <a:bodyPr anchor="b"/>
          <a:lstStyle>
            <a:lvl1pPr>
              <a:defRPr sz="2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A36F9B-8586-8243-ACB3-6A5B51846431}"/>
              </a:ext>
            </a:extLst>
          </p:cNvPr>
          <p:cNvSpPr>
            <a:spLocks noGrp="1"/>
          </p:cNvSpPr>
          <p:nvPr>
            <p:ph idx="1"/>
          </p:nvPr>
        </p:nvSpPr>
        <p:spPr>
          <a:xfrm>
            <a:off x="5183188" y="1304239"/>
            <a:ext cx="6172200" cy="420890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A1CD5B0-71D1-FE40-8408-7F3A8F6C909A}"/>
              </a:ext>
            </a:extLst>
          </p:cNvPr>
          <p:cNvSpPr>
            <a:spLocks noGrp="1"/>
          </p:cNvSpPr>
          <p:nvPr>
            <p:ph type="body" sz="half" idx="2"/>
          </p:nvPr>
        </p:nvSpPr>
        <p:spPr>
          <a:xfrm>
            <a:off x="500064" y="2552701"/>
            <a:ext cx="4271963" cy="296044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9" name="TextBox 8">
            <a:extLst>
              <a:ext uri="{FF2B5EF4-FFF2-40B4-BE49-F238E27FC236}">
                <a16:creationId xmlns:a16="http://schemas.microsoft.com/office/drawing/2014/main" id="{544DA21D-DC00-B842-80FB-7D2AD8135D0F}"/>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10" name="TextBox 9">
            <a:extLst>
              <a:ext uri="{FF2B5EF4-FFF2-40B4-BE49-F238E27FC236}">
                <a16:creationId xmlns:a16="http://schemas.microsoft.com/office/drawing/2014/main" id="{1B91010D-7512-5F46-A89F-E4F6229CEDCD}"/>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11"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1913234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5FEDADD-F648-8949-9093-36435B4A518D}"/>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2FFCCDB8-A14B-6242-8E51-65F4FFE5B4EE}"/>
              </a:ext>
            </a:extLst>
          </p:cNvPr>
          <p:cNvSpPr>
            <a:spLocks noGrp="1"/>
          </p:cNvSpPr>
          <p:nvPr>
            <p:ph type="title"/>
          </p:nvPr>
        </p:nvSpPr>
        <p:spPr>
          <a:xfrm>
            <a:off x="839788" y="1371600"/>
            <a:ext cx="3932237" cy="1393139"/>
          </a:xfrm>
        </p:spPr>
        <p:txBody>
          <a:bodyPr anchor="b"/>
          <a:lstStyle>
            <a:lvl1pPr>
              <a:defRPr sz="2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22C582E-FBE3-9F43-8800-E69F4C2B4157}"/>
              </a:ext>
            </a:extLst>
          </p:cNvPr>
          <p:cNvSpPr>
            <a:spLocks noGrp="1"/>
          </p:cNvSpPr>
          <p:nvPr>
            <p:ph type="pic" idx="1"/>
          </p:nvPr>
        </p:nvSpPr>
        <p:spPr>
          <a:xfrm>
            <a:off x="5183188" y="1828802"/>
            <a:ext cx="6172200" cy="3871913"/>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a:extLst>
              <a:ext uri="{FF2B5EF4-FFF2-40B4-BE49-F238E27FC236}">
                <a16:creationId xmlns:a16="http://schemas.microsoft.com/office/drawing/2014/main" id="{FAE6D7AC-39F1-F040-9CC3-BD941BAAAC62}"/>
              </a:ext>
            </a:extLst>
          </p:cNvPr>
          <p:cNvSpPr>
            <a:spLocks noGrp="1"/>
          </p:cNvSpPr>
          <p:nvPr>
            <p:ph type="body" sz="half" idx="2"/>
          </p:nvPr>
        </p:nvSpPr>
        <p:spPr>
          <a:xfrm>
            <a:off x="839788" y="2943226"/>
            <a:ext cx="3932237" cy="275748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9" name="TextBox 8">
            <a:extLst>
              <a:ext uri="{FF2B5EF4-FFF2-40B4-BE49-F238E27FC236}">
                <a16:creationId xmlns:a16="http://schemas.microsoft.com/office/drawing/2014/main" id="{1EC46946-9E85-3349-B866-20C36B061401}"/>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10" name="TextBox 9">
            <a:extLst>
              <a:ext uri="{FF2B5EF4-FFF2-40B4-BE49-F238E27FC236}">
                <a16:creationId xmlns:a16="http://schemas.microsoft.com/office/drawing/2014/main" id="{2F601B6D-70C7-294B-8686-EC9090F10AB4}"/>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11"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791585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Outro">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C6121E8-DBE4-1A49-B19C-848E8A420708}"/>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681A8BC3-4127-5A4C-8CE0-6748EDFD4F38}"/>
              </a:ext>
            </a:extLst>
          </p:cNvPr>
          <p:cNvSpPr>
            <a:spLocks noGrp="1"/>
          </p:cNvSpPr>
          <p:nvPr>
            <p:ph type="title" hasCustomPrompt="1"/>
          </p:nvPr>
        </p:nvSpPr>
        <p:spPr>
          <a:xfrm>
            <a:off x="2657477" y="1317627"/>
            <a:ext cx="6072188" cy="1325563"/>
          </a:xfrm>
        </p:spPr>
        <p:txBody>
          <a:bodyPr/>
          <a:lstStyle/>
          <a:p>
            <a:r>
              <a:rPr lang="en-US" dirty="0"/>
              <a:t>Thank you</a:t>
            </a:r>
          </a:p>
        </p:txBody>
      </p:sp>
      <p:sp>
        <p:nvSpPr>
          <p:cNvPr id="3" name="Content Placeholder 2">
            <a:extLst>
              <a:ext uri="{FF2B5EF4-FFF2-40B4-BE49-F238E27FC236}">
                <a16:creationId xmlns:a16="http://schemas.microsoft.com/office/drawing/2014/main" id="{3BDA14F4-B444-5E40-9FF5-9F1B454DEE08}"/>
              </a:ext>
            </a:extLst>
          </p:cNvPr>
          <p:cNvSpPr>
            <a:spLocks noGrp="1"/>
          </p:cNvSpPr>
          <p:nvPr>
            <p:ph idx="1" hasCustomPrompt="1"/>
          </p:nvPr>
        </p:nvSpPr>
        <p:spPr>
          <a:xfrm>
            <a:off x="2771777" y="2643188"/>
            <a:ext cx="5843588" cy="2914650"/>
          </a:xfrm>
        </p:spPr>
        <p:txBody>
          <a:bodyPr/>
          <a:lstStyle>
            <a:lvl1pPr marL="0" indent="0">
              <a:buNone/>
              <a:defRPr/>
            </a:lvl1pPr>
          </a:lstStyle>
          <a:p>
            <a:pPr lvl="0"/>
            <a:r>
              <a:rPr lang="en-US" dirty="0"/>
              <a:t>Name</a:t>
            </a:r>
          </a:p>
          <a:p>
            <a:pPr lvl="0"/>
            <a:r>
              <a:rPr lang="en-US" dirty="0"/>
              <a:t>Contact details</a:t>
            </a:r>
          </a:p>
        </p:txBody>
      </p:sp>
      <p:sp>
        <p:nvSpPr>
          <p:cNvPr id="7" name="TextBox 6">
            <a:extLst>
              <a:ext uri="{FF2B5EF4-FFF2-40B4-BE49-F238E27FC236}">
                <a16:creationId xmlns:a16="http://schemas.microsoft.com/office/drawing/2014/main" id="{8825EA17-605C-8E4C-91A6-BBB2B4230AAD}"/>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9" name="TextBox 8">
            <a:extLst>
              <a:ext uri="{FF2B5EF4-FFF2-40B4-BE49-F238E27FC236}">
                <a16:creationId xmlns:a16="http://schemas.microsoft.com/office/drawing/2014/main" id="{B6A4EA1A-2A68-EF43-98AC-03E374466A4E}"/>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10"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94030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674696"/>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A9C6298-BE5C-6F4A-884E-00BEF75C393E}"/>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8F7783E1-3335-2144-B840-3681B25A9733}"/>
              </a:ext>
            </a:extLst>
          </p:cNvPr>
          <p:cNvSpPr>
            <a:spLocks noGrp="1"/>
          </p:cNvSpPr>
          <p:nvPr>
            <p:ph type="subTitle" idx="1" hasCustomPrompt="1"/>
          </p:nvPr>
        </p:nvSpPr>
        <p:spPr>
          <a:xfrm>
            <a:off x="1171577" y="3602038"/>
            <a:ext cx="9496425" cy="1655762"/>
          </a:xfrm>
        </p:spPr>
        <p:txBody>
          <a:bodyPr>
            <a:normAutofit/>
          </a:bodyPr>
          <a:lstStyle>
            <a:lvl1pPr marL="0" indent="0" algn="l">
              <a:buNone/>
              <a:defRPr sz="4050" b="1">
                <a:solidFill>
                  <a:srgbClr val="F08034"/>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title slide.</a:t>
            </a:r>
          </a:p>
        </p:txBody>
      </p:sp>
    </p:spTree>
    <p:extLst>
      <p:ext uri="{BB962C8B-B14F-4D97-AF65-F5344CB8AC3E}">
        <p14:creationId xmlns:p14="http://schemas.microsoft.com/office/powerpoint/2010/main" val="3593794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EA6293"/>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A9C6298-BE5C-6F4A-884E-00BEF75C393E}"/>
              </a:ext>
            </a:extLst>
          </p:cNvPr>
          <p:cNvPicPr>
            <a:picLocks noChangeAspect="1"/>
          </p:cNvPicPr>
          <p:nvPr userDrawn="1"/>
        </p:nvPicPr>
        <p:blipFill>
          <a:blip r:embed="rId2"/>
          <a:stretch>
            <a:fillRect/>
          </a:stretch>
        </p:blipFill>
        <p:spPr>
          <a:xfrm>
            <a:off x="12702" y="2"/>
            <a:ext cx="12166599" cy="6857999"/>
          </a:xfrm>
          <a:prstGeom prst="rect">
            <a:avLst/>
          </a:prstGeom>
        </p:spPr>
      </p:pic>
      <p:sp>
        <p:nvSpPr>
          <p:cNvPr id="2" name="Title 1">
            <a:extLst>
              <a:ext uri="{FF2B5EF4-FFF2-40B4-BE49-F238E27FC236}">
                <a16:creationId xmlns:a16="http://schemas.microsoft.com/office/drawing/2014/main" id="{19E08EF6-D3FD-6B4A-9088-1C75CAC0F60E}"/>
              </a:ext>
            </a:extLst>
          </p:cNvPr>
          <p:cNvSpPr>
            <a:spLocks noGrp="1"/>
          </p:cNvSpPr>
          <p:nvPr>
            <p:ph type="ctrTitle" hasCustomPrompt="1"/>
          </p:nvPr>
        </p:nvSpPr>
        <p:spPr>
          <a:xfrm>
            <a:off x="1157288" y="1122363"/>
            <a:ext cx="9510712" cy="2387600"/>
          </a:xfrm>
        </p:spPr>
        <p:txBody>
          <a:bodyPr anchor="b">
            <a:normAutofit/>
          </a:bodyPr>
          <a:lstStyle>
            <a:lvl1pPr algn="l">
              <a:defRPr sz="4050">
                <a:solidFill>
                  <a:schemeClr val="bg1"/>
                </a:solidFill>
              </a:defRPr>
            </a:lvl1pPr>
          </a:lstStyle>
          <a:p>
            <a:r>
              <a:rPr lang="en-US" dirty="0"/>
              <a:t>Presentation</a:t>
            </a:r>
          </a:p>
        </p:txBody>
      </p:sp>
      <p:sp>
        <p:nvSpPr>
          <p:cNvPr id="3" name="Subtitle 2">
            <a:extLst>
              <a:ext uri="{FF2B5EF4-FFF2-40B4-BE49-F238E27FC236}">
                <a16:creationId xmlns:a16="http://schemas.microsoft.com/office/drawing/2014/main" id="{8F7783E1-3335-2144-B840-3681B25A9733}"/>
              </a:ext>
            </a:extLst>
          </p:cNvPr>
          <p:cNvSpPr>
            <a:spLocks noGrp="1"/>
          </p:cNvSpPr>
          <p:nvPr>
            <p:ph type="subTitle" idx="1" hasCustomPrompt="1"/>
          </p:nvPr>
        </p:nvSpPr>
        <p:spPr>
          <a:xfrm>
            <a:off x="1157288" y="3602038"/>
            <a:ext cx="9510712" cy="1655762"/>
          </a:xfrm>
        </p:spPr>
        <p:txBody>
          <a:bodyPr>
            <a:normAutofit/>
          </a:bodyPr>
          <a:lstStyle>
            <a:lvl1pPr marL="0" indent="0" algn="l">
              <a:buNone/>
              <a:defRPr sz="4050" b="1">
                <a:solidFill>
                  <a:srgbClr val="F3D03A"/>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title slide.</a:t>
            </a:r>
          </a:p>
        </p:txBody>
      </p:sp>
    </p:spTree>
    <p:extLst>
      <p:ext uri="{BB962C8B-B14F-4D97-AF65-F5344CB8AC3E}">
        <p14:creationId xmlns:p14="http://schemas.microsoft.com/office/powerpoint/2010/main" val="423576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F9DC4A-FCC9-474B-915B-6DC45C238B16}"/>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A5332977-B97A-3A45-8A47-A0BA8CC8614E}"/>
              </a:ext>
            </a:extLst>
          </p:cNvPr>
          <p:cNvSpPr>
            <a:spLocks noGrp="1"/>
          </p:cNvSpPr>
          <p:nvPr>
            <p:ph type="title"/>
          </p:nvPr>
        </p:nvSpPr>
        <p:spPr>
          <a:xfrm>
            <a:off x="831851" y="1709740"/>
            <a:ext cx="10515600" cy="2852737"/>
          </a:xfrm>
        </p:spPr>
        <p:txBody>
          <a:bodyPr anchor="b"/>
          <a:lstStyle>
            <a:lvl1pPr>
              <a:defRPr sz="4500">
                <a:latin typeface="+mn-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500633-5F55-5A42-A1AB-E95679308D50}"/>
              </a:ext>
            </a:extLst>
          </p:cNvPr>
          <p:cNvSpPr>
            <a:spLocks noGrp="1"/>
          </p:cNvSpPr>
          <p:nvPr>
            <p:ph type="body" idx="1"/>
          </p:nvPr>
        </p:nvSpPr>
        <p:spPr>
          <a:xfrm>
            <a:off x="831851" y="4589465"/>
            <a:ext cx="10515600" cy="1025525"/>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10" name="TextBox 9">
            <a:extLst>
              <a:ext uri="{FF2B5EF4-FFF2-40B4-BE49-F238E27FC236}">
                <a16:creationId xmlns:a16="http://schemas.microsoft.com/office/drawing/2014/main" id="{8A00FA30-3A7E-0D43-8B77-2ADB86C3C414}"/>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11" name="TextBox 10">
            <a:extLst>
              <a:ext uri="{FF2B5EF4-FFF2-40B4-BE49-F238E27FC236}">
                <a16:creationId xmlns:a16="http://schemas.microsoft.com/office/drawing/2014/main" id="{C1DC45DA-841D-E744-9153-179FE645B925}"/>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8"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786052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F9DC4A-FCC9-474B-915B-6DC45C238B16}"/>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A5332977-B97A-3A45-8A47-A0BA8CC8614E}"/>
              </a:ext>
            </a:extLst>
          </p:cNvPr>
          <p:cNvSpPr>
            <a:spLocks noGrp="1"/>
          </p:cNvSpPr>
          <p:nvPr>
            <p:ph type="title"/>
          </p:nvPr>
        </p:nvSpPr>
        <p:spPr>
          <a:xfrm>
            <a:off x="831851" y="1709740"/>
            <a:ext cx="10515600" cy="2852737"/>
          </a:xfrm>
        </p:spPr>
        <p:txBody>
          <a:bodyPr anchor="b"/>
          <a:lstStyle>
            <a:lvl1pPr>
              <a:defRPr sz="4500">
                <a:solidFill>
                  <a:srgbClr val="2AB4AB"/>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500633-5F55-5A42-A1AB-E95679308D50}"/>
              </a:ext>
            </a:extLst>
          </p:cNvPr>
          <p:cNvSpPr>
            <a:spLocks noGrp="1"/>
          </p:cNvSpPr>
          <p:nvPr>
            <p:ph type="body" idx="1"/>
          </p:nvPr>
        </p:nvSpPr>
        <p:spPr>
          <a:xfrm>
            <a:off x="831851" y="4589465"/>
            <a:ext cx="10515600" cy="1025525"/>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8" name="TextBox 7">
            <a:extLst>
              <a:ext uri="{FF2B5EF4-FFF2-40B4-BE49-F238E27FC236}">
                <a16:creationId xmlns:a16="http://schemas.microsoft.com/office/drawing/2014/main" id="{B11FBD5F-4181-0A42-93C6-8349B1072A50}"/>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9" name="TextBox 8">
            <a:extLst>
              <a:ext uri="{FF2B5EF4-FFF2-40B4-BE49-F238E27FC236}">
                <a16:creationId xmlns:a16="http://schemas.microsoft.com/office/drawing/2014/main" id="{7214C15C-39D5-A84E-BBD4-8329ECDD6D30}"/>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10"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695392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F9DC4A-FCC9-474B-915B-6DC45C238B16}"/>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A5332977-B97A-3A45-8A47-A0BA8CC8614E}"/>
              </a:ext>
            </a:extLst>
          </p:cNvPr>
          <p:cNvSpPr>
            <a:spLocks noGrp="1"/>
          </p:cNvSpPr>
          <p:nvPr>
            <p:ph type="title"/>
          </p:nvPr>
        </p:nvSpPr>
        <p:spPr>
          <a:xfrm>
            <a:off x="831851" y="1709740"/>
            <a:ext cx="10515600" cy="2852737"/>
          </a:xfrm>
        </p:spPr>
        <p:txBody>
          <a:bodyPr anchor="b"/>
          <a:lstStyle>
            <a:lvl1pPr>
              <a:defRPr sz="4500">
                <a:solidFill>
                  <a:srgbClr val="674696"/>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500633-5F55-5A42-A1AB-E95679308D50}"/>
              </a:ext>
            </a:extLst>
          </p:cNvPr>
          <p:cNvSpPr>
            <a:spLocks noGrp="1"/>
          </p:cNvSpPr>
          <p:nvPr>
            <p:ph type="body" idx="1"/>
          </p:nvPr>
        </p:nvSpPr>
        <p:spPr>
          <a:xfrm>
            <a:off x="831851" y="4589465"/>
            <a:ext cx="10515600" cy="1025525"/>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8" name="TextBox 7">
            <a:extLst>
              <a:ext uri="{FF2B5EF4-FFF2-40B4-BE49-F238E27FC236}">
                <a16:creationId xmlns:a16="http://schemas.microsoft.com/office/drawing/2014/main" id="{6F7C6DE3-9FA3-374D-8CD9-B61B4ECD21E8}"/>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9" name="TextBox 8">
            <a:extLst>
              <a:ext uri="{FF2B5EF4-FFF2-40B4-BE49-F238E27FC236}">
                <a16:creationId xmlns:a16="http://schemas.microsoft.com/office/drawing/2014/main" id="{DAC9973F-92B2-A34C-9477-9F44D43BDD01}"/>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10"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994715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3_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F9DC4A-FCC9-474B-915B-6DC45C238B16}"/>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A5332977-B97A-3A45-8A47-A0BA8CC8614E}"/>
              </a:ext>
            </a:extLst>
          </p:cNvPr>
          <p:cNvSpPr>
            <a:spLocks noGrp="1"/>
          </p:cNvSpPr>
          <p:nvPr>
            <p:ph type="title"/>
          </p:nvPr>
        </p:nvSpPr>
        <p:spPr>
          <a:xfrm>
            <a:off x="831851" y="1709740"/>
            <a:ext cx="10515600" cy="2852737"/>
          </a:xfrm>
        </p:spPr>
        <p:txBody>
          <a:bodyPr anchor="b"/>
          <a:lstStyle>
            <a:lvl1pPr>
              <a:defRPr sz="4500">
                <a:solidFill>
                  <a:srgbClr val="6488C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500633-5F55-5A42-A1AB-E95679308D50}"/>
              </a:ext>
            </a:extLst>
          </p:cNvPr>
          <p:cNvSpPr>
            <a:spLocks noGrp="1"/>
          </p:cNvSpPr>
          <p:nvPr>
            <p:ph type="body" idx="1"/>
          </p:nvPr>
        </p:nvSpPr>
        <p:spPr>
          <a:xfrm>
            <a:off x="831851" y="4589465"/>
            <a:ext cx="10515600" cy="1025525"/>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8" name="TextBox 7">
            <a:extLst>
              <a:ext uri="{FF2B5EF4-FFF2-40B4-BE49-F238E27FC236}">
                <a16:creationId xmlns:a16="http://schemas.microsoft.com/office/drawing/2014/main" id="{6829333F-1CB4-094F-B866-2197ABDD7B01}"/>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9" name="TextBox 8">
            <a:extLst>
              <a:ext uri="{FF2B5EF4-FFF2-40B4-BE49-F238E27FC236}">
                <a16:creationId xmlns:a16="http://schemas.microsoft.com/office/drawing/2014/main" id="{2C102A7F-543D-6343-B03E-145470388FB3}"/>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10"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87615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C6121E8-DBE4-1A49-B19C-848E8A420708}"/>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681A8BC3-4127-5A4C-8CE0-6748EDFD4F38}"/>
              </a:ext>
            </a:extLst>
          </p:cNvPr>
          <p:cNvSpPr>
            <a:spLocks noGrp="1"/>
          </p:cNvSpPr>
          <p:nvPr>
            <p:ph type="title"/>
          </p:nvPr>
        </p:nvSpPr>
        <p:spPr>
          <a:xfrm>
            <a:off x="500065" y="1317627"/>
            <a:ext cx="10853737"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BDA14F4-B444-5E40-9FF5-9F1B454DEE08}"/>
              </a:ext>
            </a:extLst>
          </p:cNvPr>
          <p:cNvSpPr>
            <a:spLocks noGrp="1"/>
          </p:cNvSpPr>
          <p:nvPr>
            <p:ph idx="1"/>
          </p:nvPr>
        </p:nvSpPr>
        <p:spPr>
          <a:xfrm>
            <a:off x="500065" y="2643188"/>
            <a:ext cx="10853737" cy="2914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a:extLst>
              <a:ext uri="{FF2B5EF4-FFF2-40B4-BE49-F238E27FC236}">
                <a16:creationId xmlns:a16="http://schemas.microsoft.com/office/drawing/2014/main" id="{C693BD70-0543-2E46-A0C3-2A63BF0AD5B0}"/>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9" name="TextBox 8">
            <a:extLst>
              <a:ext uri="{FF2B5EF4-FFF2-40B4-BE49-F238E27FC236}">
                <a16:creationId xmlns:a16="http://schemas.microsoft.com/office/drawing/2014/main" id="{F2A3F578-4E00-D34E-8A8C-79137DDE3AEC}"/>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10"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56581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088A125-11EA-0440-B915-E9E4637BDB1D}"/>
              </a:ext>
            </a:extLst>
          </p:cNvPr>
          <p:cNvPicPr>
            <a:picLocks noChangeAspect="1"/>
          </p:cNvPicPr>
          <p:nvPr userDrawn="1"/>
        </p:nvPicPr>
        <p:blipFill>
          <a:blip r:embed="rId2"/>
          <a:stretch>
            <a:fillRect/>
          </a:stretch>
        </p:blipFill>
        <p:spPr>
          <a:xfrm>
            <a:off x="12700" y="7144"/>
            <a:ext cx="12166600" cy="6843712"/>
          </a:xfrm>
          <a:prstGeom prst="rect">
            <a:avLst/>
          </a:prstGeom>
        </p:spPr>
      </p:pic>
      <p:sp>
        <p:nvSpPr>
          <p:cNvPr id="2" name="Title 1">
            <a:extLst>
              <a:ext uri="{FF2B5EF4-FFF2-40B4-BE49-F238E27FC236}">
                <a16:creationId xmlns:a16="http://schemas.microsoft.com/office/drawing/2014/main" id="{A4727EA2-1CF7-4F41-9BB3-F616C507CDBF}"/>
              </a:ext>
            </a:extLst>
          </p:cNvPr>
          <p:cNvSpPr>
            <a:spLocks noGrp="1"/>
          </p:cNvSpPr>
          <p:nvPr>
            <p:ph type="title"/>
          </p:nvPr>
        </p:nvSpPr>
        <p:spPr>
          <a:xfrm>
            <a:off x="500063" y="1465265"/>
            <a:ext cx="10515600"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55F63D8-61E9-5442-92B9-51D9169754C8}"/>
              </a:ext>
            </a:extLst>
          </p:cNvPr>
          <p:cNvSpPr>
            <a:spLocks noGrp="1"/>
          </p:cNvSpPr>
          <p:nvPr>
            <p:ph sz="half" idx="1"/>
          </p:nvPr>
        </p:nvSpPr>
        <p:spPr>
          <a:xfrm>
            <a:off x="500065" y="2970215"/>
            <a:ext cx="5519737" cy="27590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8FA58A-6638-894E-90E0-2C6AC33BA9E0}"/>
              </a:ext>
            </a:extLst>
          </p:cNvPr>
          <p:cNvSpPr>
            <a:spLocks noGrp="1"/>
          </p:cNvSpPr>
          <p:nvPr>
            <p:ph sz="half" idx="2"/>
          </p:nvPr>
        </p:nvSpPr>
        <p:spPr>
          <a:xfrm>
            <a:off x="6172200" y="2970215"/>
            <a:ext cx="5181600" cy="27590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Box 8">
            <a:extLst>
              <a:ext uri="{FF2B5EF4-FFF2-40B4-BE49-F238E27FC236}">
                <a16:creationId xmlns:a16="http://schemas.microsoft.com/office/drawing/2014/main" id="{5189C6B5-5E90-2542-B5DC-C3A095FDE048}"/>
              </a:ext>
            </a:extLst>
          </p:cNvPr>
          <p:cNvSpPr txBox="1"/>
          <p:nvPr userDrawn="1"/>
        </p:nvSpPr>
        <p:spPr>
          <a:xfrm>
            <a:off x="500063" y="6356350"/>
            <a:ext cx="7986712" cy="253916"/>
          </a:xfrm>
          <a:prstGeom prst="rect">
            <a:avLst/>
          </a:prstGeom>
          <a:noFill/>
        </p:spPr>
        <p:txBody>
          <a:bodyPr wrap="square" rtlCol="0">
            <a:spAutoFit/>
          </a:bodyPr>
          <a:lstStyle/>
          <a:p>
            <a:pPr defTabSz="685800">
              <a:defRPr/>
            </a:pPr>
            <a:r>
              <a:rPr lang="en-US" sz="1050" dirty="0">
                <a:solidFill>
                  <a:srgbClr val="674696"/>
                </a:solidFill>
                <a:latin typeface="Century Gothic" panose="020B0502020202020204" pitchFamily="34" charset="0"/>
              </a:rPr>
              <a:t>We believe </a:t>
            </a:r>
            <a:r>
              <a:rPr lang="en-US" sz="1050" dirty="0">
                <a:solidFill>
                  <a:prstClr val="black"/>
                </a:solidFill>
                <a:latin typeface="Century Gothic" panose="020B0502020202020204" pitchFamily="34" charset="0"/>
              </a:rPr>
              <a:t>in an inclusive and innovative approach to care.</a:t>
            </a:r>
          </a:p>
        </p:txBody>
      </p:sp>
      <p:sp>
        <p:nvSpPr>
          <p:cNvPr id="10" name="TextBox 9">
            <a:extLst>
              <a:ext uri="{FF2B5EF4-FFF2-40B4-BE49-F238E27FC236}">
                <a16:creationId xmlns:a16="http://schemas.microsoft.com/office/drawing/2014/main" id="{ACA1879D-FFC8-134F-A629-3834B52E9B32}"/>
              </a:ext>
            </a:extLst>
          </p:cNvPr>
          <p:cNvSpPr txBox="1"/>
          <p:nvPr userDrawn="1"/>
        </p:nvSpPr>
        <p:spPr>
          <a:xfrm>
            <a:off x="8858250" y="6356350"/>
            <a:ext cx="2495551" cy="253916"/>
          </a:xfrm>
          <a:prstGeom prst="rect">
            <a:avLst/>
          </a:prstGeom>
          <a:noFill/>
        </p:spPr>
        <p:txBody>
          <a:bodyPr wrap="square" rtlCol="0">
            <a:spAutoFit/>
          </a:bodyPr>
          <a:lstStyle/>
          <a:p>
            <a:pPr algn="r" defTabSz="685800">
              <a:defRPr/>
            </a:pPr>
            <a:r>
              <a:rPr lang="en-US" sz="1050" dirty="0">
                <a:solidFill>
                  <a:prstClr val="black"/>
                </a:solidFill>
                <a:latin typeface="Century Gothic" panose="020B0502020202020204" pitchFamily="34" charset="0"/>
              </a:rPr>
              <a:t>www.swlondon.nhs.uk</a:t>
            </a:r>
          </a:p>
        </p:txBody>
      </p:sp>
      <p:sp>
        <p:nvSpPr>
          <p:cNvPr id="11" name="Slide Number Placeholder 5"/>
          <p:cNvSpPr>
            <a:spLocks noGrp="1"/>
          </p:cNvSpPr>
          <p:nvPr>
            <p:ph type="sldNum" sz="quarter" idx="4"/>
          </p:nvPr>
        </p:nvSpPr>
        <p:spPr>
          <a:xfrm>
            <a:off x="9278815" y="6311898"/>
            <a:ext cx="2743200" cy="365125"/>
          </a:xfrm>
          <a:prstGeom prst="rect">
            <a:avLst/>
          </a:prstGeom>
        </p:spPr>
        <p:txBody>
          <a:bodyPr/>
          <a:lstStyle>
            <a:lvl1pPr algn="r">
              <a:defRPr sz="1400">
                <a:latin typeface="Bariol" panose="02000506040000020003" pitchFamily="50" charset="0"/>
              </a:defRPr>
            </a:lvl1pPr>
          </a:lstStyle>
          <a:p>
            <a:fld id="{B8961552-F4A4-42D6-85DF-5559C09727C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375381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F574F6-8AFD-5D41-BB52-36AD3EEA8DDA}"/>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180B645-2D25-BF4A-BAF3-CA21419C80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509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defTabSz="685800" rtl="0" eaLnBrk="1" latinLnBrk="0" hangingPunct="1">
        <a:lnSpc>
          <a:spcPct val="90000"/>
        </a:lnSpc>
        <a:spcBef>
          <a:spcPct val="0"/>
        </a:spcBef>
        <a:buNone/>
        <a:defRPr sz="3000" b="0" i="0" kern="1200">
          <a:solidFill>
            <a:schemeClr val="tx1"/>
          </a:solidFill>
          <a:latin typeface="Century Gothic" panose="020B05020202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Century Gothic" panose="020B0502020202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Century Gothic" panose="020B05020202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Century Gothic" panose="020B05020202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Century Gothic" panose="020B05020202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Century Gothic" panose="020B0502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2" descr="http://www.warrenhouse.com/wp-content/themes/warrenhouse/images/mouse.svg">
            <a:extLst>
              <a:ext uri="{FF2B5EF4-FFF2-40B4-BE49-F238E27FC236}">
                <a16:creationId xmlns:a16="http://schemas.microsoft.com/office/drawing/2014/main" id="{277CD80A-6906-42FD-A8D0-63314223C924}"/>
              </a:ext>
            </a:extLst>
          </p:cNvPr>
          <p:cNvSpPr>
            <a:spLocks noChangeAspect="1" noChangeArrowheads="1"/>
          </p:cNvSpPr>
          <p:nvPr/>
        </p:nvSpPr>
        <p:spPr bwMode="auto">
          <a:xfrm>
            <a:off x="17462" y="-411164"/>
            <a:ext cx="5002593" cy="500259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defRPr/>
            </a:pPr>
            <a:endParaRPr lang="en-GB" dirty="0">
              <a:solidFill>
                <a:prstClr val="black"/>
              </a:solidFill>
            </a:endParaRPr>
          </a:p>
        </p:txBody>
      </p:sp>
      <p:sp>
        <p:nvSpPr>
          <p:cNvPr id="2" name="Title 1"/>
          <p:cNvSpPr>
            <a:spLocks noGrp="1"/>
          </p:cNvSpPr>
          <p:nvPr>
            <p:ph type="ctrTitle"/>
          </p:nvPr>
        </p:nvSpPr>
        <p:spPr>
          <a:xfrm>
            <a:off x="769116" y="1959428"/>
            <a:ext cx="9234283" cy="3588849"/>
          </a:xfrm>
        </p:spPr>
        <p:txBody>
          <a:bodyPr>
            <a:normAutofit/>
          </a:bodyPr>
          <a:lstStyle/>
          <a:p>
            <a:pPr algn="ctr"/>
            <a:r>
              <a:rPr lang="en-GB" sz="4000" b="1" dirty="0">
                <a:solidFill>
                  <a:srgbClr val="F3D03A"/>
                </a:solidFill>
                <a:ea typeface="+mn-ea"/>
                <a:cs typeface="+mn-cs"/>
              </a:rPr>
              <a:t>South West London (SWL)</a:t>
            </a:r>
            <a:br>
              <a:rPr lang="en-GB" sz="4000" b="1" dirty="0">
                <a:solidFill>
                  <a:srgbClr val="F3D03A"/>
                </a:solidFill>
                <a:ea typeface="+mn-ea"/>
                <a:cs typeface="+mn-cs"/>
              </a:rPr>
            </a:br>
            <a:r>
              <a:rPr lang="en-GB" sz="4000" b="1" dirty="0">
                <a:solidFill>
                  <a:srgbClr val="F3D03A"/>
                </a:solidFill>
                <a:ea typeface="+mn-ea"/>
                <a:cs typeface="+mn-cs"/>
              </a:rPr>
              <a:t> Homeless Health Programme</a:t>
            </a:r>
            <a:br>
              <a:rPr lang="en-GB" sz="4000" b="1" dirty="0">
                <a:latin typeface="Bariol" panose="02000506040000020003" pitchFamily="50" charset="0"/>
              </a:rPr>
            </a:br>
            <a:br>
              <a:rPr lang="en-GB" sz="4000" b="1" dirty="0">
                <a:latin typeface="Bariol" panose="02000506040000020003" pitchFamily="50" charset="0"/>
              </a:rPr>
            </a:br>
            <a:br>
              <a:rPr lang="en-GB" sz="4000" b="1" dirty="0">
                <a:latin typeface="Bariol" panose="02000506040000020003" pitchFamily="50" charset="0"/>
              </a:rPr>
            </a:br>
            <a:r>
              <a:rPr lang="en-GB" sz="1600" b="1" dirty="0">
                <a:latin typeface="Bariol" panose="02000506040000020003" pitchFamily="50" charset="0"/>
              </a:rPr>
              <a:t>PLUS Project Event on Integrated Care Systems </a:t>
            </a:r>
            <a:br>
              <a:rPr lang="en-GB" sz="1600" b="1" dirty="0">
                <a:latin typeface="Bariol" panose="02000506040000020003" pitchFamily="50" charset="0"/>
              </a:rPr>
            </a:br>
            <a:r>
              <a:rPr lang="en-GB" sz="1600" b="1" dirty="0">
                <a:latin typeface="Bariol" panose="02000506040000020003" pitchFamily="50" charset="0"/>
              </a:rPr>
              <a:t>11 Nov 2021</a:t>
            </a:r>
          </a:p>
        </p:txBody>
      </p:sp>
      <p:sp>
        <p:nvSpPr>
          <p:cNvPr id="4" name="Slide Number Placeholder 3"/>
          <p:cNvSpPr>
            <a:spLocks noGrp="1"/>
          </p:cNvSpPr>
          <p:nvPr>
            <p:ph type="sldNum" sz="quarter" idx="4"/>
          </p:nvPr>
        </p:nvSpPr>
        <p:spPr/>
        <p:txBody>
          <a:bodyPr/>
          <a:lstStyle/>
          <a:p>
            <a:fld id="{B8961552-F4A4-42D6-85DF-5559C09727C1}" type="slidenum">
              <a:rPr lang="en-GB" smtClean="0">
                <a:solidFill>
                  <a:prstClr val="white"/>
                </a:solidFill>
              </a:rPr>
              <a:pPr/>
              <a:t>1</a:t>
            </a:fld>
            <a:endParaRPr lang="en-GB" dirty="0">
              <a:solidFill>
                <a:prstClr val="white"/>
              </a:solidFill>
            </a:endParaRPr>
          </a:p>
        </p:txBody>
      </p:sp>
    </p:spTree>
    <p:extLst>
      <p:ext uri="{BB962C8B-B14F-4D97-AF65-F5344CB8AC3E}">
        <p14:creationId xmlns:p14="http://schemas.microsoft.com/office/powerpoint/2010/main" val="252741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8077200" y="6356356"/>
            <a:ext cx="2133600" cy="365125"/>
          </a:xfrm>
          <a:prstGeom prst="rect">
            <a:avLst/>
          </a:prstGeom>
        </p:spPr>
        <p:txBody>
          <a:bodyPr/>
          <a:lstStyle/>
          <a:p>
            <a:fld id="{E0FC702E-4BBC-FD4B-982C-116AE1499615}" type="slidenum">
              <a:rPr lang="en-US" smtClean="0">
                <a:solidFill>
                  <a:prstClr val="black">
                    <a:tint val="75000"/>
                  </a:prstClr>
                </a:solidFill>
              </a:rPr>
              <a:pPr/>
              <a:t>2</a:t>
            </a:fld>
            <a:endParaRPr lang="en-US" dirty="0">
              <a:solidFill>
                <a:prstClr val="black">
                  <a:tint val="75000"/>
                </a:prstClr>
              </a:solidFill>
            </a:endParaRPr>
          </a:p>
        </p:txBody>
      </p:sp>
      <p:sp>
        <p:nvSpPr>
          <p:cNvPr id="7" name="Subtitle 2"/>
          <p:cNvSpPr txBox="1">
            <a:spLocks/>
          </p:cNvSpPr>
          <p:nvPr/>
        </p:nvSpPr>
        <p:spPr>
          <a:xfrm>
            <a:off x="651275" y="300776"/>
            <a:ext cx="9443042" cy="708124"/>
          </a:xfrm>
          <a:prstGeom prst="rect">
            <a:avLst/>
          </a:prstGeom>
        </p:spPr>
        <p:txBody>
          <a:bodyPr vert="horz" lIns="91423" tIns="45710" rIns="91423" bIns="45710" rtlCol="0">
            <a:normAutofit/>
          </a:bodyPr>
          <a:lstStyle>
            <a:lvl1pPr marL="342830" indent="-342830" algn="l" defTabSz="457110" rtl="0" eaLnBrk="1" latinLnBrk="0" hangingPunct="1">
              <a:spcBef>
                <a:spcPct val="20000"/>
              </a:spcBef>
              <a:buFont typeface="Arial"/>
              <a:buChar char="•"/>
              <a:defRPr sz="3200" kern="1200">
                <a:solidFill>
                  <a:schemeClr val="tx1"/>
                </a:solidFill>
                <a:latin typeface="+mn-lt"/>
                <a:ea typeface="+mn-ea"/>
                <a:cs typeface="+mn-cs"/>
              </a:defRPr>
            </a:lvl1pPr>
            <a:lvl2pPr marL="742800" indent="-285692" algn="l" defTabSz="457110" rtl="0" eaLnBrk="1" latinLnBrk="0" hangingPunct="1">
              <a:spcBef>
                <a:spcPct val="20000"/>
              </a:spcBef>
              <a:buFont typeface="Arial"/>
              <a:buChar char="–"/>
              <a:defRPr sz="2800" kern="1200">
                <a:solidFill>
                  <a:schemeClr val="tx1"/>
                </a:solidFill>
                <a:latin typeface="+mn-lt"/>
                <a:ea typeface="+mn-ea"/>
                <a:cs typeface="+mn-cs"/>
              </a:defRPr>
            </a:lvl2pPr>
            <a:lvl3pPr marL="1142770" indent="-228555" algn="l" defTabSz="457110" rtl="0" eaLnBrk="1" latinLnBrk="0" hangingPunct="1">
              <a:spcBef>
                <a:spcPct val="20000"/>
              </a:spcBef>
              <a:buFont typeface="Arial"/>
              <a:buChar char="•"/>
              <a:defRPr sz="2400" kern="1200">
                <a:solidFill>
                  <a:schemeClr val="tx1"/>
                </a:solidFill>
                <a:latin typeface="+mn-lt"/>
                <a:ea typeface="+mn-ea"/>
                <a:cs typeface="+mn-cs"/>
              </a:defRPr>
            </a:lvl3pPr>
            <a:lvl4pPr marL="1599880" indent="-228555" algn="l" defTabSz="457110" rtl="0" eaLnBrk="1" latinLnBrk="0" hangingPunct="1">
              <a:spcBef>
                <a:spcPct val="20000"/>
              </a:spcBef>
              <a:buFont typeface="Arial"/>
              <a:buChar char="–"/>
              <a:defRPr sz="2000" kern="1200">
                <a:solidFill>
                  <a:schemeClr val="tx1"/>
                </a:solidFill>
                <a:latin typeface="+mn-lt"/>
                <a:ea typeface="+mn-ea"/>
                <a:cs typeface="+mn-cs"/>
              </a:defRPr>
            </a:lvl4pPr>
            <a:lvl5pPr marL="2056990" indent="-228555" algn="l" defTabSz="457110" rtl="0" eaLnBrk="1" latinLnBrk="0" hangingPunct="1">
              <a:spcBef>
                <a:spcPct val="20000"/>
              </a:spcBef>
              <a:buFont typeface="Arial"/>
              <a:buChar char="»"/>
              <a:defRPr sz="2000" kern="1200">
                <a:solidFill>
                  <a:schemeClr val="tx1"/>
                </a:solidFill>
                <a:latin typeface="+mn-lt"/>
                <a:ea typeface="+mn-ea"/>
                <a:cs typeface="+mn-cs"/>
              </a:defRPr>
            </a:lvl5pPr>
            <a:lvl6pPr marL="2514097" indent="-228555" algn="l" defTabSz="457110" rtl="0" eaLnBrk="1" latinLnBrk="0" hangingPunct="1">
              <a:spcBef>
                <a:spcPct val="20000"/>
              </a:spcBef>
              <a:buFont typeface="Arial"/>
              <a:buChar char="•"/>
              <a:defRPr sz="2000" kern="1200">
                <a:solidFill>
                  <a:schemeClr val="tx1"/>
                </a:solidFill>
                <a:latin typeface="+mn-lt"/>
                <a:ea typeface="+mn-ea"/>
                <a:cs typeface="+mn-cs"/>
              </a:defRPr>
            </a:lvl6pPr>
            <a:lvl7pPr marL="2971205" indent="-228555" algn="l" defTabSz="457110" rtl="0" eaLnBrk="1" latinLnBrk="0" hangingPunct="1">
              <a:spcBef>
                <a:spcPct val="20000"/>
              </a:spcBef>
              <a:buFont typeface="Arial"/>
              <a:buChar char="•"/>
              <a:defRPr sz="2000" kern="1200">
                <a:solidFill>
                  <a:schemeClr val="tx1"/>
                </a:solidFill>
                <a:latin typeface="+mn-lt"/>
                <a:ea typeface="+mn-ea"/>
                <a:cs typeface="+mn-cs"/>
              </a:defRPr>
            </a:lvl7pPr>
            <a:lvl8pPr marL="3428315" indent="-228555" algn="l" defTabSz="457110" rtl="0" eaLnBrk="1" latinLnBrk="0" hangingPunct="1">
              <a:spcBef>
                <a:spcPct val="20000"/>
              </a:spcBef>
              <a:buFont typeface="Arial"/>
              <a:buChar char="•"/>
              <a:defRPr sz="2000" kern="1200">
                <a:solidFill>
                  <a:schemeClr val="tx1"/>
                </a:solidFill>
                <a:latin typeface="+mn-lt"/>
                <a:ea typeface="+mn-ea"/>
                <a:cs typeface="+mn-cs"/>
              </a:defRPr>
            </a:lvl8pPr>
            <a:lvl9pPr marL="3885422" indent="-228555" algn="l" defTabSz="45711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3000" b="1" dirty="0">
                <a:solidFill>
                  <a:srgbClr val="4ABEA5"/>
                </a:solidFill>
                <a:latin typeface="Century Gothic" panose="020B0502020202020204" pitchFamily="34" charset="0"/>
                <a:ea typeface="+mj-ea"/>
                <a:cs typeface="+mj-cs"/>
              </a:rPr>
              <a:t>South West London (SWL) Integrated Care System</a:t>
            </a:r>
          </a:p>
          <a:p>
            <a:pPr marL="0" indent="0">
              <a:buFont typeface="Arial"/>
              <a:buNone/>
            </a:pPr>
            <a:endParaRPr lang="en-US" sz="1800" dirty="0">
              <a:solidFill>
                <a:srgbClr val="674696"/>
              </a:solidFill>
              <a:latin typeface="Bariol" panose="02000506040000020003" pitchFamily="50" charset="0"/>
            </a:endParaRPr>
          </a:p>
        </p:txBody>
      </p:sp>
      <p:sp>
        <p:nvSpPr>
          <p:cNvPr id="6" name="Subtitle 2"/>
          <p:cNvSpPr txBox="1">
            <a:spLocks/>
          </p:cNvSpPr>
          <p:nvPr/>
        </p:nvSpPr>
        <p:spPr>
          <a:xfrm>
            <a:off x="353696" y="1141379"/>
            <a:ext cx="11383776" cy="4626904"/>
          </a:xfrm>
          <a:prstGeom prst="rect">
            <a:avLst/>
          </a:prstGeom>
        </p:spPr>
        <p:txBody>
          <a:bodyPr vert="horz" lIns="91423" tIns="45710" rIns="91423" bIns="45710" rtlCol="0">
            <a:normAutofit/>
          </a:bodyPr>
          <a:lstStyle>
            <a:lvl1pPr marL="342830" indent="-342830" algn="l" defTabSz="457110" rtl="0" eaLnBrk="1" latinLnBrk="0" hangingPunct="1">
              <a:spcBef>
                <a:spcPct val="20000"/>
              </a:spcBef>
              <a:buFont typeface="Arial"/>
              <a:buChar char="•"/>
              <a:defRPr sz="3200" kern="1200">
                <a:solidFill>
                  <a:schemeClr val="tx1"/>
                </a:solidFill>
                <a:latin typeface="+mn-lt"/>
                <a:ea typeface="+mn-ea"/>
                <a:cs typeface="+mn-cs"/>
              </a:defRPr>
            </a:lvl1pPr>
            <a:lvl2pPr marL="742800" indent="-285692" algn="l" defTabSz="457110" rtl="0" eaLnBrk="1" latinLnBrk="0" hangingPunct="1">
              <a:spcBef>
                <a:spcPct val="20000"/>
              </a:spcBef>
              <a:buFont typeface="Arial"/>
              <a:buChar char="–"/>
              <a:defRPr sz="2800" kern="1200">
                <a:solidFill>
                  <a:schemeClr val="tx1"/>
                </a:solidFill>
                <a:latin typeface="+mn-lt"/>
                <a:ea typeface="+mn-ea"/>
                <a:cs typeface="+mn-cs"/>
              </a:defRPr>
            </a:lvl2pPr>
            <a:lvl3pPr marL="1142770" indent="-228555" algn="l" defTabSz="457110" rtl="0" eaLnBrk="1" latinLnBrk="0" hangingPunct="1">
              <a:spcBef>
                <a:spcPct val="20000"/>
              </a:spcBef>
              <a:buFont typeface="Arial"/>
              <a:buChar char="•"/>
              <a:defRPr sz="2400" kern="1200">
                <a:solidFill>
                  <a:schemeClr val="tx1"/>
                </a:solidFill>
                <a:latin typeface="+mn-lt"/>
                <a:ea typeface="+mn-ea"/>
                <a:cs typeface="+mn-cs"/>
              </a:defRPr>
            </a:lvl3pPr>
            <a:lvl4pPr marL="1599880" indent="-228555" algn="l" defTabSz="457110" rtl="0" eaLnBrk="1" latinLnBrk="0" hangingPunct="1">
              <a:spcBef>
                <a:spcPct val="20000"/>
              </a:spcBef>
              <a:buFont typeface="Arial"/>
              <a:buChar char="–"/>
              <a:defRPr sz="2000" kern="1200">
                <a:solidFill>
                  <a:schemeClr val="tx1"/>
                </a:solidFill>
                <a:latin typeface="+mn-lt"/>
                <a:ea typeface="+mn-ea"/>
                <a:cs typeface="+mn-cs"/>
              </a:defRPr>
            </a:lvl4pPr>
            <a:lvl5pPr marL="2056990" indent="-228555" algn="l" defTabSz="457110" rtl="0" eaLnBrk="1" latinLnBrk="0" hangingPunct="1">
              <a:spcBef>
                <a:spcPct val="20000"/>
              </a:spcBef>
              <a:buFont typeface="Arial"/>
              <a:buChar char="»"/>
              <a:defRPr sz="2000" kern="1200">
                <a:solidFill>
                  <a:schemeClr val="tx1"/>
                </a:solidFill>
                <a:latin typeface="+mn-lt"/>
                <a:ea typeface="+mn-ea"/>
                <a:cs typeface="+mn-cs"/>
              </a:defRPr>
            </a:lvl5pPr>
            <a:lvl6pPr marL="2514097" indent="-228555" algn="l" defTabSz="457110" rtl="0" eaLnBrk="1" latinLnBrk="0" hangingPunct="1">
              <a:spcBef>
                <a:spcPct val="20000"/>
              </a:spcBef>
              <a:buFont typeface="Arial"/>
              <a:buChar char="•"/>
              <a:defRPr sz="2000" kern="1200">
                <a:solidFill>
                  <a:schemeClr val="tx1"/>
                </a:solidFill>
                <a:latin typeface="+mn-lt"/>
                <a:ea typeface="+mn-ea"/>
                <a:cs typeface="+mn-cs"/>
              </a:defRPr>
            </a:lvl6pPr>
            <a:lvl7pPr marL="2971205" indent="-228555" algn="l" defTabSz="457110" rtl="0" eaLnBrk="1" latinLnBrk="0" hangingPunct="1">
              <a:spcBef>
                <a:spcPct val="20000"/>
              </a:spcBef>
              <a:buFont typeface="Arial"/>
              <a:buChar char="•"/>
              <a:defRPr sz="2000" kern="1200">
                <a:solidFill>
                  <a:schemeClr val="tx1"/>
                </a:solidFill>
                <a:latin typeface="+mn-lt"/>
                <a:ea typeface="+mn-ea"/>
                <a:cs typeface="+mn-cs"/>
              </a:defRPr>
            </a:lvl7pPr>
            <a:lvl8pPr marL="3428315" indent="-228555" algn="l" defTabSz="457110" rtl="0" eaLnBrk="1" latinLnBrk="0" hangingPunct="1">
              <a:spcBef>
                <a:spcPct val="20000"/>
              </a:spcBef>
              <a:buFont typeface="Arial"/>
              <a:buChar char="•"/>
              <a:defRPr sz="2000" kern="1200">
                <a:solidFill>
                  <a:schemeClr val="tx1"/>
                </a:solidFill>
                <a:latin typeface="+mn-lt"/>
                <a:ea typeface="+mn-ea"/>
                <a:cs typeface="+mn-cs"/>
              </a:defRPr>
            </a:lvl8pPr>
            <a:lvl9pPr marL="3885422" indent="-228555" algn="l" defTabSz="457110" rtl="0" eaLnBrk="1" latinLnBrk="0" hangingPunct="1">
              <a:spcBef>
                <a:spcPct val="20000"/>
              </a:spcBef>
              <a:buFont typeface="Arial"/>
              <a:buChar char="•"/>
              <a:defRPr sz="2000" kern="1200">
                <a:solidFill>
                  <a:schemeClr val="tx1"/>
                </a:solidFill>
                <a:latin typeface="+mn-lt"/>
                <a:ea typeface="+mn-ea"/>
                <a:cs typeface="+mn-cs"/>
              </a:defRPr>
            </a:lvl9pPr>
          </a:lstStyle>
          <a:p>
            <a:r>
              <a:rPr lang="en-GB" sz="2200" dirty="0">
                <a:solidFill>
                  <a:prstClr val="black"/>
                </a:solidFill>
              </a:rPr>
              <a:t>Constituent boroughs are Croydon, Kingston, Merton, Richmond, Sutton and Wandsworth</a:t>
            </a:r>
          </a:p>
          <a:p>
            <a:r>
              <a:rPr lang="en-GB" sz="2200" dirty="0">
                <a:solidFill>
                  <a:prstClr val="black"/>
                </a:solidFill>
              </a:rPr>
              <a:t>Population of </a:t>
            </a:r>
            <a:r>
              <a:rPr lang="en-GB" sz="2200" dirty="0"/>
              <a:t>1,585,000 </a:t>
            </a:r>
            <a:r>
              <a:rPr lang="en-GB" sz="2200" dirty="0">
                <a:solidFill>
                  <a:prstClr val="black"/>
                </a:solidFill>
              </a:rPr>
              <a:t>with high </a:t>
            </a:r>
            <a:r>
              <a:rPr lang="en-GB" sz="2200" dirty="0">
                <a:solidFill>
                  <a:prstClr val="black"/>
                </a:solidFill>
                <a:latin typeface="Bariol" panose="02000506040000020003" pitchFamily="50" charset="0"/>
              </a:rPr>
              <a:t>deprivation in Croydon and Wandsworth; and affluence other parts</a:t>
            </a:r>
          </a:p>
          <a:p>
            <a:r>
              <a:rPr lang="en-GB" sz="2200" dirty="0">
                <a:solidFill>
                  <a:prstClr val="black"/>
                </a:solidFill>
                <a:latin typeface="Bariol" panose="02000506040000020003" pitchFamily="50" charset="0"/>
              </a:rPr>
              <a:t>SWL Strengthening Communities Programme commitment s include : (a) Reduce Health Inequalities and (b) Supporting Vulnerable people</a:t>
            </a:r>
          </a:p>
          <a:p>
            <a:pPr marL="0" indent="0">
              <a:buNone/>
            </a:pPr>
            <a:endParaRPr lang="en-GB" sz="2200" dirty="0">
              <a:latin typeface="Bariol" panose="02000506040000020003" pitchFamily="50" charset="0"/>
            </a:endParaRPr>
          </a:p>
          <a:p>
            <a:endParaRPr lang="en-GB" sz="2200" dirty="0">
              <a:solidFill>
                <a:prstClr val="black"/>
              </a:solidFill>
            </a:endParaRPr>
          </a:p>
        </p:txBody>
      </p:sp>
      <p:sp>
        <p:nvSpPr>
          <p:cNvPr id="9" name="Subtitle 2"/>
          <p:cNvSpPr txBox="1">
            <a:spLocks/>
          </p:cNvSpPr>
          <p:nvPr/>
        </p:nvSpPr>
        <p:spPr>
          <a:xfrm>
            <a:off x="399877" y="4848086"/>
            <a:ext cx="11291415" cy="3381664"/>
          </a:xfrm>
          <a:prstGeom prst="rect">
            <a:avLst/>
          </a:prstGeom>
        </p:spPr>
        <p:txBody>
          <a:bodyPr vert="horz" lIns="91423" tIns="45710" rIns="91423" bIns="45710" rtlCol="0">
            <a:normAutofit/>
          </a:bodyPr>
          <a:lstStyle>
            <a:lvl1pPr marL="342830" indent="-342830" algn="l" defTabSz="457110" rtl="0" eaLnBrk="1" latinLnBrk="0" hangingPunct="1">
              <a:spcBef>
                <a:spcPct val="20000"/>
              </a:spcBef>
              <a:buFont typeface="Arial"/>
              <a:buChar char="•"/>
              <a:defRPr sz="3200" kern="1200">
                <a:solidFill>
                  <a:schemeClr val="tx1"/>
                </a:solidFill>
                <a:latin typeface="+mn-lt"/>
                <a:ea typeface="+mn-ea"/>
                <a:cs typeface="+mn-cs"/>
              </a:defRPr>
            </a:lvl1pPr>
            <a:lvl2pPr marL="742800" indent="-285692" algn="l" defTabSz="457110" rtl="0" eaLnBrk="1" latinLnBrk="0" hangingPunct="1">
              <a:spcBef>
                <a:spcPct val="20000"/>
              </a:spcBef>
              <a:buFont typeface="Arial"/>
              <a:buChar char="–"/>
              <a:defRPr sz="2800" kern="1200">
                <a:solidFill>
                  <a:schemeClr val="tx1"/>
                </a:solidFill>
                <a:latin typeface="+mn-lt"/>
                <a:ea typeface="+mn-ea"/>
                <a:cs typeface="+mn-cs"/>
              </a:defRPr>
            </a:lvl2pPr>
            <a:lvl3pPr marL="1142770" indent="-228555" algn="l" defTabSz="457110" rtl="0" eaLnBrk="1" latinLnBrk="0" hangingPunct="1">
              <a:spcBef>
                <a:spcPct val="20000"/>
              </a:spcBef>
              <a:buFont typeface="Arial"/>
              <a:buChar char="•"/>
              <a:defRPr sz="2400" kern="1200">
                <a:solidFill>
                  <a:schemeClr val="tx1"/>
                </a:solidFill>
                <a:latin typeface="+mn-lt"/>
                <a:ea typeface="+mn-ea"/>
                <a:cs typeface="+mn-cs"/>
              </a:defRPr>
            </a:lvl3pPr>
            <a:lvl4pPr marL="1599880" indent="-228555" algn="l" defTabSz="457110" rtl="0" eaLnBrk="1" latinLnBrk="0" hangingPunct="1">
              <a:spcBef>
                <a:spcPct val="20000"/>
              </a:spcBef>
              <a:buFont typeface="Arial"/>
              <a:buChar char="–"/>
              <a:defRPr sz="2000" kern="1200">
                <a:solidFill>
                  <a:schemeClr val="tx1"/>
                </a:solidFill>
                <a:latin typeface="+mn-lt"/>
                <a:ea typeface="+mn-ea"/>
                <a:cs typeface="+mn-cs"/>
              </a:defRPr>
            </a:lvl4pPr>
            <a:lvl5pPr marL="2056990" indent="-228555" algn="l" defTabSz="457110" rtl="0" eaLnBrk="1" latinLnBrk="0" hangingPunct="1">
              <a:spcBef>
                <a:spcPct val="20000"/>
              </a:spcBef>
              <a:buFont typeface="Arial"/>
              <a:buChar char="»"/>
              <a:defRPr sz="2000" kern="1200">
                <a:solidFill>
                  <a:schemeClr val="tx1"/>
                </a:solidFill>
                <a:latin typeface="+mn-lt"/>
                <a:ea typeface="+mn-ea"/>
                <a:cs typeface="+mn-cs"/>
              </a:defRPr>
            </a:lvl5pPr>
            <a:lvl6pPr marL="2514097" indent="-228555" algn="l" defTabSz="457110" rtl="0" eaLnBrk="1" latinLnBrk="0" hangingPunct="1">
              <a:spcBef>
                <a:spcPct val="20000"/>
              </a:spcBef>
              <a:buFont typeface="Arial"/>
              <a:buChar char="•"/>
              <a:defRPr sz="2000" kern="1200">
                <a:solidFill>
                  <a:schemeClr val="tx1"/>
                </a:solidFill>
                <a:latin typeface="+mn-lt"/>
                <a:ea typeface="+mn-ea"/>
                <a:cs typeface="+mn-cs"/>
              </a:defRPr>
            </a:lvl6pPr>
            <a:lvl7pPr marL="2971205" indent="-228555" algn="l" defTabSz="457110" rtl="0" eaLnBrk="1" latinLnBrk="0" hangingPunct="1">
              <a:spcBef>
                <a:spcPct val="20000"/>
              </a:spcBef>
              <a:buFont typeface="Arial"/>
              <a:buChar char="•"/>
              <a:defRPr sz="2000" kern="1200">
                <a:solidFill>
                  <a:schemeClr val="tx1"/>
                </a:solidFill>
                <a:latin typeface="+mn-lt"/>
                <a:ea typeface="+mn-ea"/>
                <a:cs typeface="+mn-cs"/>
              </a:defRPr>
            </a:lvl7pPr>
            <a:lvl8pPr marL="3428315" indent="-228555" algn="l" defTabSz="457110" rtl="0" eaLnBrk="1" latinLnBrk="0" hangingPunct="1">
              <a:spcBef>
                <a:spcPct val="20000"/>
              </a:spcBef>
              <a:buFont typeface="Arial"/>
              <a:buChar char="•"/>
              <a:defRPr sz="2000" kern="1200">
                <a:solidFill>
                  <a:schemeClr val="tx1"/>
                </a:solidFill>
                <a:latin typeface="+mn-lt"/>
                <a:ea typeface="+mn-ea"/>
                <a:cs typeface="+mn-cs"/>
              </a:defRPr>
            </a:lvl8pPr>
            <a:lvl9pPr marL="3885422" indent="-228555" algn="l" defTabSz="45711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000" b="1" dirty="0">
              <a:solidFill>
                <a:prstClr val="black"/>
              </a:solidFill>
            </a:endParaRPr>
          </a:p>
          <a:p>
            <a:endParaRPr lang="en-US" sz="2000" dirty="0">
              <a:solidFill>
                <a:srgbClr val="222268"/>
              </a:solidFill>
              <a:latin typeface="Arial" charset="0"/>
            </a:endParaRPr>
          </a:p>
        </p:txBody>
      </p:sp>
      <p:pic>
        <p:nvPicPr>
          <p:cNvPr id="8" name="Picture 7">
            <a:extLst>
              <a:ext uri="{FF2B5EF4-FFF2-40B4-BE49-F238E27FC236}">
                <a16:creationId xmlns:a16="http://schemas.microsoft.com/office/drawing/2014/main" id="{76F2313A-CD47-4DA7-8468-E4D960365FEB}"/>
              </a:ext>
            </a:extLst>
          </p:cNvPr>
          <p:cNvPicPr>
            <a:picLocks noChangeAspect="1"/>
          </p:cNvPicPr>
          <p:nvPr/>
        </p:nvPicPr>
        <p:blipFill rotWithShape="1">
          <a:blip r:embed="rId3"/>
          <a:srcRect l="19924" t="16297" r="36515" b="22155"/>
          <a:stretch/>
        </p:blipFill>
        <p:spPr>
          <a:xfrm>
            <a:off x="3031994" y="2805077"/>
            <a:ext cx="5310909" cy="3449747"/>
          </a:xfrm>
          <a:prstGeom prst="rect">
            <a:avLst/>
          </a:prstGeom>
        </p:spPr>
      </p:pic>
    </p:spTree>
    <p:extLst>
      <p:ext uri="{BB962C8B-B14F-4D97-AF65-F5344CB8AC3E}">
        <p14:creationId xmlns:p14="http://schemas.microsoft.com/office/powerpoint/2010/main" val="3791790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8077200" y="6356356"/>
            <a:ext cx="2133600" cy="365125"/>
          </a:xfrm>
          <a:prstGeom prst="rect">
            <a:avLst/>
          </a:prstGeom>
        </p:spPr>
        <p:txBody>
          <a:bodyPr/>
          <a:lstStyle/>
          <a:p>
            <a:fld id="{E0FC702E-4BBC-FD4B-982C-116AE1499615}" type="slidenum">
              <a:rPr lang="en-US" smtClean="0">
                <a:solidFill>
                  <a:prstClr val="black">
                    <a:tint val="75000"/>
                  </a:prstClr>
                </a:solidFill>
              </a:rPr>
              <a:pPr/>
              <a:t>3</a:t>
            </a:fld>
            <a:endParaRPr lang="en-US" dirty="0">
              <a:solidFill>
                <a:prstClr val="black">
                  <a:tint val="75000"/>
                </a:prstClr>
              </a:solidFill>
            </a:endParaRPr>
          </a:p>
        </p:txBody>
      </p:sp>
      <p:sp>
        <p:nvSpPr>
          <p:cNvPr id="7" name="Subtitle 2"/>
          <p:cNvSpPr txBox="1">
            <a:spLocks/>
          </p:cNvSpPr>
          <p:nvPr/>
        </p:nvSpPr>
        <p:spPr>
          <a:xfrm>
            <a:off x="692526" y="302530"/>
            <a:ext cx="9443042" cy="673748"/>
          </a:xfrm>
          <a:prstGeom prst="rect">
            <a:avLst/>
          </a:prstGeom>
        </p:spPr>
        <p:txBody>
          <a:bodyPr vert="horz" lIns="91423" tIns="45710" rIns="91423" bIns="45710" rtlCol="0">
            <a:normAutofit/>
          </a:bodyPr>
          <a:lstStyle>
            <a:lvl1pPr marL="342830" indent="-342830" algn="l" defTabSz="457110" rtl="0" eaLnBrk="1" latinLnBrk="0" hangingPunct="1">
              <a:spcBef>
                <a:spcPct val="20000"/>
              </a:spcBef>
              <a:buFont typeface="Arial"/>
              <a:buChar char="•"/>
              <a:defRPr sz="3200" kern="1200">
                <a:solidFill>
                  <a:schemeClr val="tx1"/>
                </a:solidFill>
                <a:latin typeface="+mn-lt"/>
                <a:ea typeface="+mn-ea"/>
                <a:cs typeface="+mn-cs"/>
              </a:defRPr>
            </a:lvl1pPr>
            <a:lvl2pPr marL="742800" indent="-285692" algn="l" defTabSz="457110" rtl="0" eaLnBrk="1" latinLnBrk="0" hangingPunct="1">
              <a:spcBef>
                <a:spcPct val="20000"/>
              </a:spcBef>
              <a:buFont typeface="Arial"/>
              <a:buChar char="–"/>
              <a:defRPr sz="2800" kern="1200">
                <a:solidFill>
                  <a:schemeClr val="tx1"/>
                </a:solidFill>
                <a:latin typeface="+mn-lt"/>
                <a:ea typeface="+mn-ea"/>
                <a:cs typeface="+mn-cs"/>
              </a:defRPr>
            </a:lvl2pPr>
            <a:lvl3pPr marL="1142770" indent="-228555" algn="l" defTabSz="457110" rtl="0" eaLnBrk="1" latinLnBrk="0" hangingPunct="1">
              <a:spcBef>
                <a:spcPct val="20000"/>
              </a:spcBef>
              <a:buFont typeface="Arial"/>
              <a:buChar char="•"/>
              <a:defRPr sz="2400" kern="1200">
                <a:solidFill>
                  <a:schemeClr val="tx1"/>
                </a:solidFill>
                <a:latin typeface="+mn-lt"/>
                <a:ea typeface="+mn-ea"/>
                <a:cs typeface="+mn-cs"/>
              </a:defRPr>
            </a:lvl3pPr>
            <a:lvl4pPr marL="1599880" indent="-228555" algn="l" defTabSz="457110" rtl="0" eaLnBrk="1" latinLnBrk="0" hangingPunct="1">
              <a:spcBef>
                <a:spcPct val="20000"/>
              </a:spcBef>
              <a:buFont typeface="Arial"/>
              <a:buChar char="–"/>
              <a:defRPr sz="2000" kern="1200">
                <a:solidFill>
                  <a:schemeClr val="tx1"/>
                </a:solidFill>
                <a:latin typeface="+mn-lt"/>
                <a:ea typeface="+mn-ea"/>
                <a:cs typeface="+mn-cs"/>
              </a:defRPr>
            </a:lvl4pPr>
            <a:lvl5pPr marL="2056990" indent="-228555" algn="l" defTabSz="457110" rtl="0" eaLnBrk="1" latinLnBrk="0" hangingPunct="1">
              <a:spcBef>
                <a:spcPct val="20000"/>
              </a:spcBef>
              <a:buFont typeface="Arial"/>
              <a:buChar char="»"/>
              <a:defRPr sz="2000" kern="1200">
                <a:solidFill>
                  <a:schemeClr val="tx1"/>
                </a:solidFill>
                <a:latin typeface="+mn-lt"/>
                <a:ea typeface="+mn-ea"/>
                <a:cs typeface="+mn-cs"/>
              </a:defRPr>
            </a:lvl5pPr>
            <a:lvl6pPr marL="2514097" indent="-228555" algn="l" defTabSz="457110" rtl="0" eaLnBrk="1" latinLnBrk="0" hangingPunct="1">
              <a:spcBef>
                <a:spcPct val="20000"/>
              </a:spcBef>
              <a:buFont typeface="Arial"/>
              <a:buChar char="•"/>
              <a:defRPr sz="2000" kern="1200">
                <a:solidFill>
                  <a:schemeClr val="tx1"/>
                </a:solidFill>
                <a:latin typeface="+mn-lt"/>
                <a:ea typeface="+mn-ea"/>
                <a:cs typeface="+mn-cs"/>
              </a:defRPr>
            </a:lvl6pPr>
            <a:lvl7pPr marL="2971205" indent="-228555" algn="l" defTabSz="457110" rtl="0" eaLnBrk="1" latinLnBrk="0" hangingPunct="1">
              <a:spcBef>
                <a:spcPct val="20000"/>
              </a:spcBef>
              <a:buFont typeface="Arial"/>
              <a:buChar char="•"/>
              <a:defRPr sz="2000" kern="1200">
                <a:solidFill>
                  <a:schemeClr val="tx1"/>
                </a:solidFill>
                <a:latin typeface="+mn-lt"/>
                <a:ea typeface="+mn-ea"/>
                <a:cs typeface="+mn-cs"/>
              </a:defRPr>
            </a:lvl7pPr>
            <a:lvl8pPr marL="3428315" indent="-228555" algn="l" defTabSz="457110" rtl="0" eaLnBrk="1" latinLnBrk="0" hangingPunct="1">
              <a:spcBef>
                <a:spcPct val="20000"/>
              </a:spcBef>
              <a:buFont typeface="Arial"/>
              <a:buChar char="•"/>
              <a:defRPr sz="2000" kern="1200">
                <a:solidFill>
                  <a:schemeClr val="tx1"/>
                </a:solidFill>
                <a:latin typeface="+mn-lt"/>
                <a:ea typeface="+mn-ea"/>
                <a:cs typeface="+mn-cs"/>
              </a:defRPr>
            </a:lvl8pPr>
            <a:lvl9pPr marL="3885422" indent="-228555" algn="l" defTabSz="45711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3000" b="1" dirty="0">
                <a:solidFill>
                  <a:srgbClr val="4ABEA5"/>
                </a:solidFill>
                <a:latin typeface="Century Gothic" panose="020B0502020202020204" pitchFamily="34" charset="0"/>
                <a:ea typeface="+mj-ea"/>
                <a:cs typeface="+mj-cs"/>
              </a:rPr>
              <a:t>SWL Homeless Health (HH) Programme</a:t>
            </a:r>
            <a:endParaRPr lang="en-US" sz="3000" b="1" dirty="0">
              <a:solidFill>
                <a:srgbClr val="4ABEA5"/>
              </a:solidFill>
              <a:latin typeface="Century Gothic" panose="020B0502020202020204" pitchFamily="34" charset="0"/>
              <a:ea typeface="+mj-ea"/>
              <a:cs typeface="+mj-cs"/>
            </a:endParaRPr>
          </a:p>
        </p:txBody>
      </p:sp>
      <p:sp>
        <p:nvSpPr>
          <p:cNvPr id="6" name="Subtitle 2"/>
          <p:cNvSpPr txBox="1">
            <a:spLocks/>
          </p:cNvSpPr>
          <p:nvPr/>
        </p:nvSpPr>
        <p:spPr>
          <a:xfrm>
            <a:off x="353696" y="1141379"/>
            <a:ext cx="11383776" cy="4626904"/>
          </a:xfrm>
          <a:prstGeom prst="rect">
            <a:avLst/>
          </a:prstGeom>
        </p:spPr>
        <p:txBody>
          <a:bodyPr vert="horz" lIns="91423" tIns="45710" rIns="91423" bIns="45710" rtlCol="0">
            <a:normAutofit lnSpcReduction="10000"/>
          </a:bodyPr>
          <a:lstStyle>
            <a:lvl1pPr marL="342830" indent="-342830" algn="l" defTabSz="457110" rtl="0" eaLnBrk="1" latinLnBrk="0" hangingPunct="1">
              <a:spcBef>
                <a:spcPct val="20000"/>
              </a:spcBef>
              <a:buFont typeface="Arial"/>
              <a:buChar char="•"/>
              <a:defRPr sz="3200" kern="1200">
                <a:solidFill>
                  <a:schemeClr val="tx1"/>
                </a:solidFill>
                <a:latin typeface="+mn-lt"/>
                <a:ea typeface="+mn-ea"/>
                <a:cs typeface="+mn-cs"/>
              </a:defRPr>
            </a:lvl1pPr>
            <a:lvl2pPr marL="742800" indent="-285692" algn="l" defTabSz="457110" rtl="0" eaLnBrk="1" latinLnBrk="0" hangingPunct="1">
              <a:spcBef>
                <a:spcPct val="20000"/>
              </a:spcBef>
              <a:buFont typeface="Arial"/>
              <a:buChar char="–"/>
              <a:defRPr sz="2800" kern="1200">
                <a:solidFill>
                  <a:schemeClr val="tx1"/>
                </a:solidFill>
                <a:latin typeface="+mn-lt"/>
                <a:ea typeface="+mn-ea"/>
                <a:cs typeface="+mn-cs"/>
              </a:defRPr>
            </a:lvl2pPr>
            <a:lvl3pPr marL="1142770" indent="-228555" algn="l" defTabSz="457110" rtl="0" eaLnBrk="1" latinLnBrk="0" hangingPunct="1">
              <a:spcBef>
                <a:spcPct val="20000"/>
              </a:spcBef>
              <a:buFont typeface="Arial"/>
              <a:buChar char="•"/>
              <a:defRPr sz="2400" kern="1200">
                <a:solidFill>
                  <a:schemeClr val="tx1"/>
                </a:solidFill>
                <a:latin typeface="+mn-lt"/>
                <a:ea typeface="+mn-ea"/>
                <a:cs typeface="+mn-cs"/>
              </a:defRPr>
            </a:lvl3pPr>
            <a:lvl4pPr marL="1599880" indent="-228555" algn="l" defTabSz="457110" rtl="0" eaLnBrk="1" latinLnBrk="0" hangingPunct="1">
              <a:spcBef>
                <a:spcPct val="20000"/>
              </a:spcBef>
              <a:buFont typeface="Arial"/>
              <a:buChar char="–"/>
              <a:defRPr sz="2000" kern="1200">
                <a:solidFill>
                  <a:schemeClr val="tx1"/>
                </a:solidFill>
                <a:latin typeface="+mn-lt"/>
                <a:ea typeface="+mn-ea"/>
                <a:cs typeface="+mn-cs"/>
              </a:defRPr>
            </a:lvl4pPr>
            <a:lvl5pPr marL="2056990" indent="-228555" algn="l" defTabSz="457110" rtl="0" eaLnBrk="1" latinLnBrk="0" hangingPunct="1">
              <a:spcBef>
                <a:spcPct val="20000"/>
              </a:spcBef>
              <a:buFont typeface="Arial"/>
              <a:buChar char="»"/>
              <a:defRPr sz="2000" kern="1200">
                <a:solidFill>
                  <a:schemeClr val="tx1"/>
                </a:solidFill>
                <a:latin typeface="+mn-lt"/>
                <a:ea typeface="+mn-ea"/>
                <a:cs typeface="+mn-cs"/>
              </a:defRPr>
            </a:lvl5pPr>
            <a:lvl6pPr marL="2514097" indent="-228555" algn="l" defTabSz="457110" rtl="0" eaLnBrk="1" latinLnBrk="0" hangingPunct="1">
              <a:spcBef>
                <a:spcPct val="20000"/>
              </a:spcBef>
              <a:buFont typeface="Arial"/>
              <a:buChar char="•"/>
              <a:defRPr sz="2000" kern="1200">
                <a:solidFill>
                  <a:schemeClr val="tx1"/>
                </a:solidFill>
                <a:latin typeface="+mn-lt"/>
                <a:ea typeface="+mn-ea"/>
                <a:cs typeface="+mn-cs"/>
              </a:defRPr>
            </a:lvl6pPr>
            <a:lvl7pPr marL="2971205" indent="-228555" algn="l" defTabSz="457110" rtl="0" eaLnBrk="1" latinLnBrk="0" hangingPunct="1">
              <a:spcBef>
                <a:spcPct val="20000"/>
              </a:spcBef>
              <a:buFont typeface="Arial"/>
              <a:buChar char="•"/>
              <a:defRPr sz="2000" kern="1200">
                <a:solidFill>
                  <a:schemeClr val="tx1"/>
                </a:solidFill>
                <a:latin typeface="+mn-lt"/>
                <a:ea typeface="+mn-ea"/>
                <a:cs typeface="+mn-cs"/>
              </a:defRPr>
            </a:lvl7pPr>
            <a:lvl8pPr marL="3428315" indent="-228555" algn="l" defTabSz="457110" rtl="0" eaLnBrk="1" latinLnBrk="0" hangingPunct="1">
              <a:spcBef>
                <a:spcPct val="20000"/>
              </a:spcBef>
              <a:buFont typeface="Arial"/>
              <a:buChar char="•"/>
              <a:defRPr sz="2000" kern="1200">
                <a:solidFill>
                  <a:schemeClr val="tx1"/>
                </a:solidFill>
                <a:latin typeface="+mn-lt"/>
                <a:ea typeface="+mn-ea"/>
                <a:cs typeface="+mn-cs"/>
              </a:defRPr>
            </a:lvl8pPr>
            <a:lvl9pPr marL="3885422" indent="-228555" algn="l" defTabSz="457110" rtl="0" eaLnBrk="1" latinLnBrk="0" hangingPunct="1">
              <a:spcBef>
                <a:spcPct val="20000"/>
              </a:spcBef>
              <a:buFont typeface="Arial"/>
              <a:buChar char="•"/>
              <a:defRPr sz="2000" kern="1200">
                <a:solidFill>
                  <a:schemeClr val="tx1"/>
                </a:solidFill>
                <a:latin typeface="+mn-lt"/>
                <a:ea typeface="+mn-ea"/>
                <a:cs typeface="+mn-cs"/>
              </a:defRPr>
            </a:lvl9pPr>
          </a:lstStyle>
          <a:p>
            <a:r>
              <a:rPr lang="en-GB" sz="2200" dirty="0">
                <a:solidFill>
                  <a:prstClr val="black"/>
                </a:solidFill>
                <a:latin typeface="Bariol" panose="02000506040000020003" pitchFamily="50" charset="0"/>
              </a:rPr>
              <a:t>People experiencing homelessness are among the most vulnerable people in the society and experience significant health inequalities</a:t>
            </a:r>
          </a:p>
          <a:p>
            <a:pPr marL="0" indent="0">
              <a:buNone/>
            </a:pPr>
            <a:endParaRPr lang="en-GB" sz="2200" dirty="0">
              <a:solidFill>
                <a:prstClr val="black"/>
              </a:solidFill>
              <a:latin typeface="Bariol" panose="02000506040000020003" pitchFamily="50" charset="0"/>
            </a:endParaRPr>
          </a:p>
          <a:p>
            <a:r>
              <a:rPr lang="en-GB" sz="2200" dirty="0">
                <a:solidFill>
                  <a:prstClr val="black"/>
                </a:solidFill>
                <a:latin typeface="Bariol" panose="02000506040000020003" pitchFamily="50" charset="0"/>
              </a:rPr>
              <a:t>SWL HH Programme’s core objective is for homeless people in SWL to experience a significant reduction in health inequalities as result of increased engagement with services and partnership working between agencies </a:t>
            </a:r>
          </a:p>
          <a:p>
            <a:pPr marL="0" indent="0">
              <a:buNone/>
            </a:pPr>
            <a:endParaRPr lang="en-GB" sz="2200" dirty="0">
              <a:solidFill>
                <a:prstClr val="black"/>
              </a:solidFill>
              <a:latin typeface="Bariol" panose="02000506040000020003" pitchFamily="50" charset="0"/>
            </a:endParaRPr>
          </a:p>
          <a:p>
            <a:r>
              <a:rPr lang="en-GB" sz="2200" dirty="0">
                <a:solidFill>
                  <a:prstClr val="black"/>
                </a:solidFill>
                <a:latin typeface="Bariol" panose="02000506040000020003" pitchFamily="50" charset="0"/>
              </a:rPr>
              <a:t>The SWL Homeless Health Steering Group defines the goals and provides strategic oversight for the programme</a:t>
            </a:r>
          </a:p>
          <a:p>
            <a:endParaRPr lang="en-GB" sz="2200" dirty="0">
              <a:solidFill>
                <a:prstClr val="black"/>
              </a:solidFill>
              <a:latin typeface="Bariol" panose="02000506040000020003" pitchFamily="50" charset="0"/>
            </a:endParaRPr>
          </a:p>
          <a:p>
            <a:r>
              <a:rPr lang="en-GB" sz="2200" dirty="0">
                <a:solidFill>
                  <a:prstClr val="black"/>
                </a:solidFill>
                <a:latin typeface="Bariol" panose="02000506040000020003" pitchFamily="50" charset="0"/>
              </a:rPr>
              <a:t>Membership of the group includes representatives from voluntary sector (SPEAR), public health, local authority (LA) housing, primary care commissioners, social care, LA Rough sleeping/homelessness teams, Mental health trust, GP Clinical Leads </a:t>
            </a:r>
            <a:r>
              <a:rPr lang="en-GB" sz="2200">
                <a:solidFill>
                  <a:prstClr val="black"/>
                </a:solidFill>
                <a:latin typeface="Bariol" panose="02000506040000020003" pitchFamily="50" charset="0"/>
              </a:rPr>
              <a:t>and HH Programme </a:t>
            </a:r>
            <a:r>
              <a:rPr lang="en-GB" sz="2200" dirty="0">
                <a:solidFill>
                  <a:prstClr val="black"/>
                </a:solidFill>
                <a:latin typeface="Bariol" panose="02000506040000020003" pitchFamily="50" charset="0"/>
              </a:rPr>
              <a:t>Lead</a:t>
            </a:r>
          </a:p>
          <a:p>
            <a:pPr>
              <a:buFont typeface="Wingdings" panose="05000000000000000000" pitchFamily="2" charset="2"/>
              <a:buChar char="Ø"/>
            </a:pPr>
            <a:endParaRPr lang="en-GB" sz="2200" dirty="0">
              <a:solidFill>
                <a:prstClr val="black"/>
              </a:solidFill>
              <a:latin typeface="Bariol" panose="02000506040000020003" pitchFamily="50" charset="0"/>
            </a:endParaRPr>
          </a:p>
        </p:txBody>
      </p:sp>
      <p:sp>
        <p:nvSpPr>
          <p:cNvPr id="9" name="Subtitle 2"/>
          <p:cNvSpPr txBox="1">
            <a:spLocks/>
          </p:cNvSpPr>
          <p:nvPr/>
        </p:nvSpPr>
        <p:spPr>
          <a:xfrm>
            <a:off x="399877" y="4848086"/>
            <a:ext cx="11291415" cy="3381664"/>
          </a:xfrm>
          <a:prstGeom prst="rect">
            <a:avLst/>
          </a:prstGeom>
        </p:spPr>
        <p:txBody>
          <a:bodyPr vert="horz" lIns="91423" tIns="45710" rIns="91423" bIns="45710" rtlCol="0">
            <a:normAutofit/>
          </a:bodyPr>
          <a:lstStyle>
            <a:lvl1pPr marL="342830" indent="-342830" algn="l" defTabSz="457110" rtl="0" eaLnBrk="1" latinLnBrk="0" hangingPunct="1">
              <a:spcBef>
                <a:spcPct val="20000"/>
              </a:spcBef>
              <a:buFont typeface="Arial"/>
              <a:buChar char="•"/>
              <a:defRPr sz="3200" kern="1200">
                <a:solidFill>
                  <a:schemeClr val="tx1"/>
                </a:solidFill>
                <a:latin typeface="+mn-lt"/>
                <a:ea typeface="+mn-ea"/>
                <a:cs typeface="+mn-cs"/>
              </a:defRPr>
            </a:lvl1pPr>
            <a:lvl2pPr marL="742800" indent="-285692" algn="l" defTabSz="457110" rtl="0" eaLnBrk="1" latinLnBrk="0" hangingPunct="1">
              <a:spcBef>
                <a:spcPct val="20000"/>
              </a:spcBef>
              <a:buFont typeface="Arial"/>
              <a:buChar char="–"/>
              <a:defRPr sz="2800" kern="1200">
                <a:solidFill>
                  <a:schemeClr val="tx1"/>
                </a:solidFill>
                <a:latin typeface="+mn-lt"/>
                <a:ea typeface="+mn-ea"/>
                <a:cs typeface="+mn-cs"/>
              </a:defRPr>
            </a:lvl2pPr>
            <a:lvl3pPr marL="1142770" indent="-228555" algn="l" defTabSz="457110" rtl="0" eaLnBrk="1" latinLnBrk="0" hangingPunct="1">
              <a:spcBef>
                <a:spcPct val="20000"/>
              </a:spcBef>
              <a:buFont typeface="Arial"/>
              <a:buChar char="•"/>
              <a:defRPr sz="2400" kern="1200">
                <a:solidFill>
                  <a:schemeClr val="tx1"/>
                </a:solidFill>
                <a:latin typeface="+mn-lt"/>
                <a:ea typeface="+mn-ea"/>
                <a:cs typeface="+mn-cs"/>
              </a:defRPr>
            </a:lvl3pPr>
            <a:lvl4pPr marL="1599880" indent="-228555" algn="l" defTabSz="457110" rtl="0" eaLnBrk="1" latinLnBrk="0" hangingPunct="1">
              <a:spcBef>
                <a:spcPct val="20000"/>
              </a:spcBef>
              <a:buFont typeface="Arial"/>
              <a:buChar char="–"/>
              <a:defRPr sz="2000" kern="1200">
                <a:solidFill>
                  <a:schemeClr val="tx1"/>
                </a:solidFill>
                <a:latin typeface="+mn-lt"/>
                <a:ea typeface="+mn-ea"/>
                <a:cs typeface="+mn-cs"/>
              </a:defRPr>
            </a:lvl4pPr>
            <a:lvl5pPr marL="2056990" indent="-228555" algn="l" defTabSz="457110" rtl="0" eaLnBrk="1" latinLnBrk="0" hangingPunct="1">
              <a:spcBef>
                <a:spcPct val="20000"/>
              </a:spcBef>
              <a:buFont typeface="Arial"/>
              <a:buChar char="»"/>
              <a:defRPr sz="2000" kern="1200">
                <a:solidFill>
                  <a:schemeClr val="tx1"/>
                </a:solidFill>
                <a:latin typeface="+mn-lt"/>
                <a:ea typeface="+mn-ea"/>
                <a:cs typeface="+mn-cs"/>
              </a:defRPr>
            </a:lvl5pPr>
            <a:lvl6pPr marL="2514097" indent="-228555" algn="l" defTabSz="457110" rtl="0" eaLnBrk="1" latinLnBrk="0" hangingPunct="1">
              <a:spcBef>
                <a:spcPct val="20000"/>
              </a:spcBef>
              <a:buFont typeface="Arial"/>
              <a:buChar char="•"/>
              <a:defRPr sz="2000" kern="1200">
                <a:solidFill>
                  <a:schemeClr val="tx1"/>
                </a:solidFill>
                <a:latin typeface="+mn-lt"/>
                <a:ea typeface="+mn-ea"/>
                <a:cs typeface="+mn-cs"/>
              </a:defRPr>
            </a:lvl6pPr>
            <a:lvl7pPr marL="2971205" indent="-228555" algn="l" defTabSz="457110" rtl="0" eaLnBrk="1" latinLnBrk="0" hangingPunct="1">
              <a:spcBef>
                <a:spcPct val="20000"/>
              </a:spcBef>
              <a:buFont typeface="Arial"/>
              <a:buChar char="•"/>
              <a:defRPr sz="2000" kern="1200">
                <a:solidFill>
                  <a:schemeClr val="tx1"/>
                </a:solidFill>
                <a:latin typeface="+mn-lt"/>
                <a:ea typeface="+mn-ea"/>
                <a:cs typeface="+mn-cs"/>
              </a:defRPr>
            </a:lvl7pPr>
            <a:lvl8pPr marL="3428315" indent="-228555" algn="l" defTabSz="457110" rtl="0" eaLnBrk="1" latinLnBrk="0" hangingPunct="1">
              <a:spcBef>
                <a:spcPct val="20000"/>
              </a:spcBef>
              <a:buFont typeface="Arial"/>
              <a:buChar char="•"/>
              <a:defRPr sz="2000" kern="1200">
                <a:solidFill>
                  <a:schemeClr val="tx1"/>
                </a:solidFill>
                <a:latin typeface="+mn-lt"/>
                <a:ea typeface="+mn-ea"/>
                <a:cs typeface="+mn-cs"/>
              </a:defRPr>
            </a:lvl8pPr>
            <a:lvl9pPr marL="3885422" indent="-228555" algn="l" defTabSz="45711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000" b="1" dirty="0">
              <a:solidFill>
                <a:prstClr val="black"/>
              </a:solidFill>
            </a:endParaRPr>
          </a:p>
          <a:p>
            <a:endParaRPr lang="en-US" sz="2000" dirty="0">
              <a:solidFill>
                <a:srgbClr val="222268"/>
              </a:solidFill>
              <a:latin typeface="Arial" charset="0"/>
            </a:endParaRPr>
          </a:p>
        </p:txBody>
      </p:sp>
    </p:spTree>
    <p:extLst>
      <p:ext uri="{BB962C8B-B14F-4D97-AF65-F5344CB8AC3E}">
        <p14:creationId xmlns:p14="http://schemas.microsoft.com/office/powerpoint/2010/main" val="153294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076" y="312401"/>
            <a:ext cx="9078560" cy="677333"/>
          </a:xfrm>
        </p:spPr>
        <p:txBody>
          <a:bodyPr>
            <a:normAutofit/>
          </a:bodyPr>
          <a:lstStyle/>
          <a:p>
            <a:r>
              <a:rPr lang="en-GB" b="1" dirty="0">
                <a:solidFill>
                  <a:srgbClr val="4ABEA5"/>
                </a:solidFill>
              </a:rPr>
              <a:t>21/22 Q2 – Q3 22/23  - SWL HH Programme Plan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90770346"/>
              </p:ext>
            </p:extLst>
          </p:nvPr>
        </p:nvGraphicFramePr>
        <p:xfrm>
          <a:off x="-45155" y="722489"/>
          <a:ext cx="12171714" cy="5193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0" y="5356578"/>
            <a:ext cx="2455333" cy="73942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Enablers</a:t>
            </a:r>
          </a:p>
        </p:txBody>
      </p:sp>
      <p:sp>
        <p:nvSpPr>
          <p:cNvPr id="6" name="Rounded Rectangle 5"/>
          <p:cNvSpPr/>
          <p:nvPr/>
        </p:nvSpPr>
        <p:spPr>
          <a:xfrm>
            <a:off x="2625856" y="5353064"/>
            <a:ext cx="2455333" cy="778933"/>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defRPr/>
            </a:pPr>
            <a:r>
              <a:rPr lang="en-GB" sz="1200" b="1" u="sng" dirty="0">
                <a:solidFill>
                  <a:prstClr val="white"/>
                </a:solidFill>
              </a:rPr>
              <a:t>Services available</a:t>
            </a:r>
            <a:r>
              <a:rPr lang="en-GB" sz="1200" b="1" dirty="0">
                <a:solidFill>
                  <a:prstClr val="white"/>
                </a:solidFill>
              </a:rPr>
              <a:t>: Directory of services mapping &amp; minimum standards for discharge</a:t>
            </a:r>
            <a:endParaRPr kumimoji="0" lang="en-GB"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Rounded Rectangle 6"/>
          <p:cNvSpPr/>
          <p:nvPr/>
        </p:nvSpPr>
        <p:spPr>
          <a:xfrm>
            <a:off x="7287280" y="5396278"/>
            <a:ext cx="1726886" cy="73571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defRPr/>
            </a:pPr>
            <a:r>
              <a:rPr lang="en-GB" sz="1200" b="1" u="sng" dirty="0">
                <a:solidFill>
                  <a:prstClr val="white"/>
                </a:solidFill>
              </a:rPr>
              <a:t>Data: </a:t>
            </a:r>
            <a:r>
              <a:rPr lang="en-GB" sz="1200" b="1" dirty="0">
                <a:solidFill>
                  <a:prstClr val="white"/>
                </a:solidFill>
              </a:rPr>
              <a:t>MDT working and data sharing/capture processes</a:t>
            </a:r>
          </a:p>
        </p:txBody>
      </p:sp>
      <p:sp>
        <p:nvSpPr>
          <p:cNvPr id="8" name="Rounded Rectangle 7"/>
          <p:cNvSpPr/>
          <p:nvPr/>
        </p:nvSpPr>
        <p:spPr>
          <a:xfrm>
            <a:off x="9088159" y="5356579"/>
            <a:ext cx="3038400" cy="69991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defRPr/>
            </a:pPr>
            <a:r>
              <a:rPr lang="en-GB" sz="1200" b="1" u="sng" dirty="0">
                <a:solidFill>
                  <a:prstClr val="white"/>
                </a:solidFill>
              </a:rPr>
              <a:t>Key stakeholders: </a:t>
            </a:r>
            <a:r>
              <a:rPr lang="en-GB" sz="1200" b="1" dirty="0">
                <a:solidFill>
                  <a:prstClr val="white"/>
                </a:solidFill>
              </a:rPr>
              <a:t>Improved integrated working with voluntary sector and Public Health.</a:t>
            </a:r>
          </a:p>
        </p:txBody>
      </p:sp>
      <p:sp>
        <p:nvSpPr>
          <p:cNvPr id="9" name="Rounded Rectangle 6">
            <a:extLst>
              <a:ext uri="{FF2B5EF4-FFF2-40B4-BE49-F238E27FC236}">
                <a16:creationId xmlns:a16="http://schemas.microsoft.com/office/drawing/2014/main" id="{C68B1C9C-2EEA-4B44-A04A-36F7EBFCD4ED}"/>
              </a:ext>
            </a:extLst>
          </p:cNvPr>
          <p:cNvSpPr/>
          <p:nvPr/>
        </p:nvSpPr>
        <p:spPr>
          <a:xfrm>
            <a:off x="5081189" y="5378184"/>
            <a:ext cx="2080448" cy="73571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defRPr/>
            </a:pPr>
            <a:r>
              <a:rPr lang="en-GB" sz="1200" b="1" u="sng" dirty="0">
                <a:solidFill>
                  <a:prstClr val="white"/>
                </a:solidFill>
              </a:rPr>
              <a:t>Promoting independence</a:t>
            </a:r>
            <a:r>
              <a:rPr lang="en-GB" sz="1200" b="1" dirty="0">
                <a:solidFill>
                  <a:prstClr val="white"/>
                </a:solidFill>
              </a:rPr>
              <a:t>: Reablement, housing and income support. </a:t>
            </a:r>
          </a:p>
        </p:txBody>
      </p:sp>
    </p:spTree>
    <p:extLst>
      <p:ext uri="{BB962C8B-B14F-4D97-AF65-F5344CB8AC3E}">
        <p14:creationId xmlns:p14="http://schemas.microsoft.com/office/powerpoint/2010/main" val="564250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8077200" y="6356356"/>
            <a:ext cx="2133600" cy="365125"/>
          </a:xfrm>
          <a:prstGeom prst="rect">
            <a:avLst/>
          </a:prstGeom>
        </p:spPr>
        <p:txBody>
          <a:bodyPr/>
          <a:lstStyle/>
          <a:p>
            <a:fld id="{E0FC702E-4BBC-FD4B-982C-116AE1499615}" type="slidenum">
              <a:rPr lang="en-US" smtClean="0">
                <a:solidFill>
                  <a:prstClr val="black">
                    <a:tint val="75000"/>
                  </a:prstClr>
                </a:solidFill>
              </a:rPr>
              <a:pPr/>
              <a:t>5</a:t>
            </a:fld>
            <a:endParaRPr lang="en-US" dirty="0">
              <a:solidFill>
                <a:prstClr val="black">
                  <a:tint val="75000"/>
                </a:prstClr>
              </a:solidFill>
            </a:endParaRPr>
          </a:p>
        </p:txBody>
      </p:sp>
      <p:sp>
        <p:nvSpPr>
          <p:cNvPr id="7" name="Subtitle 2"/>
          <p:cNvSpPr txBox="1">
            <a:spLocks/>
          </p:cNvSpPr>
          <p:nvPr/>
        </p:nvSpPr>
        <p:spPr>
          <a:xfrm>
            <a:off x="527521" y="288780"/>
            <a:ext cx="9443042" cy="529368"/>
          </a:xfrm>
          <a:prstGeom prst="rect">
            <a:avLst/>
          </a:prstGeom>
        </p:spPr>
        <p:txBody>
          <a:bodyPr vert="horz" lIns="91423" tIns="45710" rIns="91423" bIns="45710" rtlCol="0">
            <a:normAutofit lnSpcReduction="10000"/>
          </a:bodyPr>
          <a:lstStyle>
            <a:lvl1pPr marL="342830" indent="-342830" algn="l" defTabSz="457110" rtl="0" eaLnBrk="1" latinLnBrk="0" hangingPunct="1">
              <a:spcBef>
                <a:spcPct val="20000"/>
              </a:spcBef>
              <a:buFont typeface="Arial"/>
              <a:buChar char="•"/>
              <a:defRPr sz="3200" kern="1200">
                <a:solidFill>
                  <a:schemeClr val="tx1"/>
                </a:solidFill>
                <a:latin typeface="+mn-lt"/>
                <a:ea typeface="+mn-ea"/>
                <a:cs typeface="+mn-cs"/>
              </a:defRPr>
            </a:lvl1pPr>
            <a:lvl2pPr marL="742800" indent="-285692" algn="l" defTabSz="457110" rtl="0" eaLnBrk="1" latinLnBrk="0" hangingPunct="1">
              <a:spcBef>
                <a:spcPct val="20000"/>
              </a:spcBef>
              <a:buFont typeface="Arial"/>
              <a:buChar char="–"/>
              <a:defRPr sz="2800" kern="1200">
                <a:solidFill>
                  <a:schemeClr val="tx1"/>
                </a:solidFill>
                <a:latin typeface="+mn-lt"/>
                <a:ea typeface="+mn-ea"/>
                <a:cs typeface="+mn-cs"/>
              </a:defRPr>
            </a:lvl2pPr>
            <a:lvl3pPr marL="1142770" indent="-228555" algn="l" defTabSz="457110" rtl="0" eaLnBrk="1" latinLnBrk="0" hangingPunct="1">
              <a:spcBef>
                <a:spcPct val="20000"/>
              </a:spcBef>
              <a:buFont typeface="Arial"/>
              <a:buChar char="•"/>
              <a:defRPr sz="2400" kern="1200">
                <a:solidFill>
                  <a:schemeClr val="tx1"/>
                </a:solidFill>
                <a:latin typeface="+mn-lt"/>
                <a:ea typeface="+mn-ea"/>
                <a:cs typeface="+mn-cs"/>
              </a:defRPr>
            </a:lvl3pPr>
            <a:lvl4pPr marL="1599880" indent="-228555" algn="l" defTabSz="457110" rtl="0" eaLnBrk="1" latinLnBrk="0" hangingPunct="1">
              <a:spcBef>
                <a:spcPct val="20000"/>
              </a:spcBef>
              <a:buFont typeface="Arial"/>
              <a:buChar char="–"/>
              <a:defRPr sz="2000" kern="1200">
                <a:solidFill>
                  <a:schemeClr val="tx1"/>
                </a:solidFill>
                <a:latin typeface="+mn-lt"/>
                <a:ea typeface="+mn-ea"/>
                <a:cs typeface="+mn-cs"/>
              </a:defRPr>
            </a:lvl4pPr>
            <a:lvl5pPr marL="2056990" indent="-228555" algn="l" defTabSz="457110" rtl="0" eaLnBrk="1" latinLnBrk="0" hangingPunct="1">
              <a:spcBef>
                <a:spcPct val="20000"/>
              </a:spcBef>
              <a:buFont typeface="Arial"/>
              <a:buChar char="»"/>
              <a:defRPr sz="2000" kern="1200">
                <a:solidFill>
                  <a:schemeClr val="tx1"/>
                </a:solidFill>
                <a:latin typeface="+mn-lt"/>
                <a:ea typeface="+mn-ea"/>
                <a:cs typeface="+mn-cs"/>
              </a:defRPr>
            </a:lvl5pPr>
            <a:lvl6pPr marL="2514097" indent="-228555" algn="l" defTabSz="457110" rtl="0" eaLnBrk="1" latinLnBrk="0" hangingPunct="1">
              <a:spcBef>
                <a:spcPct val="20000"/>
              </a:spcBef>
              <a:buFont typeface="Arial"/>
              <a:buChar char="•"/>
              <a:defRPr sz="2000" kern="1200">
                <a:solidFill>
                  <a:schemeClr val="tx1"/>
                </a:solidFill>
                <a:latin typeface="+mn-lt"/>
                <a:ea typeface="+mn-ea"/>
                <a:cs typeface="+mn-cs"/>
              </a:defRPr>
            </a:lvl6pPr>
            <a:lvl7pPr marL="2971205" indent="-228555" algn="l" defTabSz="457110" rtl="0" eaLnBrk="1" latinLnBrk="0" hangingPunct="1">
              <a:spcBef>
                <a:spcPct val="20000"/>
              </a:spcBef>
              <a:buFont typeface="Arial"/>
              <a:buChar char="•"/>
              <a:defRPr sz="2000" kern="1200">
                <a:solidFill>
                  <a:schemeClr val="tx1"/>
                </a:solidFill>
                <a:latin typeface="+mn-lt"/>
                <a:ea typeface="+mn-ea"/>
                <a:cs typeface="+mn-cs"/>
              </a:defRPr>
            </a:lvl7pPr>
            <a:lvl8pPr marL="3428315" indent="-228555" algn="l" defTabSz="457110" rtl="0" eaLnBrk="1" latinLnBrk="0" hangingPunct="1">
              <a:spcBef>
                <a:spcPct val="20000"/>
              </a:spcBef>
              <a:buFont typeface="Arial"/>
              <a:buChar char="•"/>
              <a:defRPr sz="2000" kern="1200">
                <a:solidFill>
                  <a:schemeClr val="tx1"/>
                </a:solidFill>
                <a:latin typeface="+mn-lt"/>
                <a:ea typeface="+mn-ea"/>
                <a:cs typeface="+mn-cs"/>
              </a:defRPr>
            </a:lvl8pPr>
            <a:lvl9pPr marL="3885422" indent="-228555" algn="l" defTabSz="45711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3000" b="1" dirty="0">
                <a:solidFill>
                  <a:srgbClr val="4ABEA5"/>
                </a:solidFill>
                <a:latin typeface="Century Gothic" panose="020B0502020202020204" pitchFamily="34" charset="0"/>
                <a:ea typeface="+mj-ea"/>
                <a:cs typeface="+mj-cs"/>
              </a:rPr>
              <a:t>Delivering the SWL HH Programme Objectives</a:t>
            </a:r>
          </a:p>
        </p:txBody>
      </p:sp>
      <p:sp>
        <p:nvSpPr>
          <p:cNvPr id="6" name="Subtitle 2"/>
          <p:cNvSpPr txBox="1">
            <a:spLocks/>
          </p:cNvSpPr>
          <p:nvPr/>
        </p:nvSpPr>
        <p:spPr>
          <a:xfrm>
            <a:off x="307515" y="1058779"/>
            <a:ext cx="11383776" cy="4929510"/>
          </a:xfrm>
          <a:prstGeom prst="rect">
            <a:avLst/>
          </a:prstGeom>
        </p:spPr>
        <p:txBody>
          <a:bodyPr vert="horz" lIns="91423" tIns="45710" rIns="91423" bIns="45710" rtlCol="0">
            <a:normAutofit/>
          </a:bodyPr>
          <a:lstStyle>
            <a:lvl1pPr marL="342830" indent="-342830" algn="l" defTabSz="457110" rtl="0" eaLnBrk="1" latinLnBrk="0" hangingPunct="1">
              <a:spcBef>
                <a:spcPct val="20000"/>
              </a:spcBef>
              <a:buFont typeface="Arial"/>
              <a:buChar char="•"/>
              <a:defRPr sz="3200" kern="1200">
                <a:solidFill>
                  <a:schemeClr val="tx1"/>
                </a:solidFill>
                <a:latin typeface="+mn-lt"/>
                <a:ea typeface="+mn-ea"/>
                <a:cs typeface="+mn-cs"/>
              </a:defRPr>
            </a:lvl1pPr>
            <a:lvl2pPr marL="742800" indent="-285692" algn="l" defTabSz="457110" rtl="0" eaLnBrk="1" latinLnBrk="0" hangingPunct="1">
              <a:spcBef>
                <a:spcPct val="20000"/>
              </a:spcBef>
              <a:buFont typeface="Arial"/>
              <a:buChar char="–"/>
              <a:defRPr sz="2800" kern="1200">
                <a:solidFill>
                  <a:schemeClr val="tx1"/>
                </a:solidFill>
                <a:latin typeface="+mn-lt"/>
                <a:ea typeface="+mn-ea"/>
                <a:cs typeface="+mn-cs"/>
              </a:defRPr>
            </a:lvl2pPr>
            <a:lvl3pPr marL="1142770" indent="-228555" algn="l" defTabSz="457110" rtl="0" eaLnBrk="1" latinLnBrk="0" hangingPunct="1">
              <a:spcBef>
                <a:spcPct val="20000"/>
              </a:spcBef>
              <a:buFont typeface="Arial"/>
              <a:buChar char="•"/>
              <a:defRPr sz="2400" kern="1200">
                <a:solidFill>
                  <a:schemeClr val="tx1"/>
                </a:solidFill>
                <a:latin typeface="+mn-lt"/>
                <a:ea typeface="+mn-ea"/>
                <a:cs typeface="+mn-cs"/>
              </a:defRPr>
            </a:lvl3pPr>
            <a:lvl4pPr marL="1599880" indent="-228555" algn="l" defTabSz="457110" rtl="0" eaLnBrk="1" latinLnBrk="0" hangingPunct="1">
              <a:spcBef>
                <a:spcPct val="20000"/>
              </a:spcBef>
              <a:buFont typeface="Arial"/>
              <a:buChar char="–"/>
              <a:defRPr sz="2000" kern="1200">
                <a:solidFill>
                  <a:schemeClr val="tx1"/>
                </a:solidFill>
                <a:latin typeface="+mn-lt"/>
                <a:ea typeface="+mn-ea"/>
                <a:cs typeface="+mn-cs"/>
              </a:defRPr>
            </a:lvl4pPr>
            <a:lvl5pPr marL="2056990" indent="-228555" algn="l" defTabSz="457110" rtl="0" eaLnBrk="1" latinLnBrk="0" hangingPunct="1">
              <a:spcBef>
                <a:spcPct val="20000"/>
              </a:spcBef>
              <a:buFont typeface="Arial"/>
              <a:buChar char="»"/>
              <a:defRPr sz="2000" kern="1200">
                <a:solidFill>
                  <a:schemeClr val="tx1"/>
                </a:solidFill>
                <a:latin typeface="+mn-lt"/>
                <a:ea typeface="+mn-ea"/>
                <a:cs typeface="+mn-cs"/>
              </a:defRPr>
            </a:lvl5pPr>
            <a:lvl6pPr marL="2514097" indent="-228555" algn="l" defTabSz="457110" rtl="0" eaLnBrk="1" latinLnBrk="0" hangingPunct="1">
              <a:spcBef>
                <a:spcPct val="20000"/>
              </a:spcBef>
              <a:buFont typeface="Arial"/>
              <a:buChar char="•"/>
              <a:defRPr sz="2000" kern="1200">
                <a:solidFill>
                  <a:schemeClr val="tx1"/>
                </a:solidFill>
                <a:latin typeface="+mn-lt"/>
                <a:ea typeface="+mn-ea"/>
                <a:cs typeface="+mn-cs"/>
              </a:defRPr>
            </a:lvl6pPr>
            <a:lvl7pPr marL="2971205" indent="-228555" algn="l" defTabSz="457110" rtl="0" eaLnBrk="1" latinLnBrk="0" hangingPunct="1">
              <a:spcBef>
                <a:spcPct val="20000"/>
              </a:spcBef>
              <a:buFont typeface="Arial"/>
              <a:buChar char="•"/>
              <a:defRPr sz="2000" kern="1200">
                <a:solidFill>
                  <a:schemeClr val="tx1"/>
                </a:solidFill>
                <a:latin typeface="+mn-lt"/>
                <a:ea typeface="+mn-ea"/>
                <a:cs typeface="+mn-cs"/>
              </a:defRPr>
            </a:lvl7pPr>
            <a:lvl8pPr marL="3428315" indent="-228555" algn="l" defTabSz="457110" rtl="0" eaLnBrk="1" latinLnBrk="0" hangingPunct="1">
              <a:spcBef>
                <a:spcPct val="20000"/>
              </a:spcBef>
              <a:buFont typeface="Arial"/>
              <a:buChar char="•"/>
              <a:defRPr sz="2000" kern="1200">
                <a:solidFill>
                  <a:schemeClr val="tx1"/>
                </a:solidFill>
                <a:latin typeface="+mn-lt"/>
                <a:ea typeface="+mn-ea"/>
                <a:cs typeface="+mn-cs"/>
              </a:defRPr>
            </a:lvl8pPr>
            <a:lvl9pPr marL="3885422" indent="-228555" algn="l" defTabSz="457110" rtl="0" eaLnBrk="1" latinLnBrk="0" hangingPunct="1">
              <a:spcBef>
                <a:spcPct val="20000"/>
              </a:spcBef>
              <a:buFont typeface="Arial"/>
              <a:buChar char="•"/>
              <a:defRPr sz="2000" kern="1200">
                <a:solidFill>
                  <a:schemeClr val="tx1"/>
                </a:solidFill>
                <a:latin typeface="+mn-lt"/>
                <a:ea typeface="+mn-ea"/>
                <a:cs typeface="+mn-cs"/>
              </a:defRPr>
            </a:lvl9pPr>
          </a:lstStyle>
          <a:p>
            <a:r>
              <a:rPr lang="en-GB" sz="2200" dirty="0">
                <a:solidFill>
                  <a:prstClr val="black"/>
                </a:solidFill>
                <a:latin typeface="Bariol" panose="02000506040000020003" pitchFamily="50" charset="0"/>
              </a:rPr>
              <a:t>Three priority workstreams are (a) Improving Primary Care Access via GP registration; (b)  Mental Health offer and (c) mobilisation of 2 X Pathway teams pilot at Croydon and St Georges Hospitals</a:t>
            </a:r>
          </a:p>
          <a:p>
            <a:pPr marL="0" indent="0">
              <a:buNone/>
            </a:pPr>
            <a:endParaRPr lang="en-GB" sz="2200" dirty="0">
              <a:solidFill>
                <a:prstClr val="black"/>
              </a:solidFill>
              <a:latin typeface="Bariol" panose="02000506040000020003" pitchFamily="50" charset="0"/>
            </a:endParaRPr>
          </a:p>
          <a:p>
            <a:r>
              <a:rPr lang="en-GB" sz="2200" dirty="0">
                <a:solidFill>
                  <a:prstClr val="black"/>
                </a:solidFill>
                <a:latin typeface="Bariol" panose="02000506040000020003" pitchFamily="50" charset="0"/>
              </a:rPr>
              <a:t>Task and Finish Groups aligned to the Primary Care Access and Mental Health workstreams to ensure that operational stakeholders are sufficiently involved and engaged to make the required improvements and impact </a:t>
            </a:r>
          </a:p>
          <a:p>
            <a:pPr marL="0" indent="0">
              <a:buNone/>
            </a:pPr>
            <a:endParaRPr lang="en-GB" sz="2200" dirty="0">
              <a:solidFill>
                <a:prstClr val="black"/>
              </a:solidFill>
              <a:latin typeface="Bariol" panose="02000506040000020003" pitchFamily="50" charset="0"/>
            </a:endParaRPr>
          </a:p>
          <a:p>
            <a:r>
              <a:rPr lang="en-GB" sz="2200" dirty="0">
                <a:solidFill>
                  <a:prstClr val="black"/>
                </a:solidFill>
                <a:latin typeface="Bariol" panose="02000506040000020003" pitchFamily="50" charset="0"/>
              </a:rPr>
              <a:t>Voluntary Sector representation from the charity, SPEAR, on Steering Group and Task &amp; Finish Groups offers  advocacy input and intelligence/expertise from working with people experiencing homelessness</a:t>
            </a:r>
          </a:p>
          <a:p>
            <a:pPr marL="0" indent="0">
              <a:buNone/>
            </a:pPr>
            <a:endParaRPr lang="en-GB" sz="2200" dirty="0">
              <a:solidFill>
                <a:prstClr val="black"/>
              </a:solidFill>
              <a:latin typeface="Bariol" panose="02000506040000020003" pitchFamily="50" charset="0"/>
            </a:endParaRPr>
          </a:p>
          <a:p>
            <a:r>
              <a:rPr lang="en-GB" sz="2200" dirty="0">
                <a:solidFill>
                  <a:prstClr val="black"/>
                </a:solidFill>
                <a:latin typeface="Bariol" panose="02000506040000020003" pitchFamily="50" charset="0"/>
              </a:rPr>
              <a:t>Mapping exercise underway to inform the development of a directory of services for people experiencing homeless irrespective of their immigration status</a:t>
            </a:r>
          </a:p>
          <a:p>
            <a:pPr>
              <a:buFont typeface="Wingdings" panose="05000000000000000000" pitchFamily="2" charset="2"/>
              <a:buChar char="Ø"/>
            </a:pPr>
            <a:endParaRPr lang="en-GB" sz="2200" dirty="0">
              <a:solidFill>
                <a:prstClr val="black"/>
              </a:solidFill>
              <a:latin typeface="Bariol" panose="02000506040000020003" pitchFamily="50" charset="0"/>
            </a:endParaRPr>
          </a:p>
        </p:txBody>
      </p:sp>
      <p:sp>
        <p:nvSpPr>
          <p:cNvPr id="9" name="Subtitle 2"/>
          <p:cNvSpPr txBox="1">
            <a:spLocks/>
          </p:cNvSpPr>
          <p:nvPr/>
        </p:nvSpPr>
        <p:spPr>
          <a:xfrm>
            <a:off x="399877" y="4848086"/>
            <a:ext cx="11291415" cy="3381664"/>
          </a:xfrm>
          <a:prstGeom prst="rect">
            <a:avLst/>
          </a:prstGeom>
        </p:spPr>
        <p:txBody>
          <a:bodyPr vert="horz" lIns="91423" tIns="45710" rIns="91423" bIns="45710" rtlCol="0">
            <a:normAutofit/>
          </a:bodyPr>
          <a:lstStyle>
            <a:lvl1pPr marL="342830" indent="-342830" algn="l" defTabSz="457110" rtl="0" eaLnBrk="1" latinLnBrk="0" hangingPunct="1">
              <a:spcBef>
                <a:spcPct val="20000"/>
              </a:spcBef>
              <a:buFont typeface="Arial"/>
              <a:buChar char="•"/>
              <a:defRPr sz="3200" kern="1200">
                <a:solidFill>
                  <a:schemeClr val="tx1"/>
                </a:solidFill>
                <a:latin typeface="+mn-lt"/>
                <a:ea typeface="+mn-ea"/>
                <a:cs typeface="+mn-cs"/>
              </a:defRPr>
            </a:lvl1pPr>
            <a:lvl2pPr marL="742800" indent="-285692" algn="l" defTabSz="457110" rtl="0" eaLnBrk="1" latinLnBrk="0" hangingPunct="1">
              <a:spcBef>
                <a:spcPct val="20000"/>
              </a:spcBef>
              <a:buFont typeface="Arial"/>
              <a:buChar char="–"/>
              <a:defRPr sz="2800" kern="1200">
                <a:solidFill>
                  <a:schemeClr val="tx1"/>
                </a:solidFill>
                <a:latin typeface="+mn-lt"/>
                <a:ea typeface="+mn-ea"/>
                <a:cs typeface="+mn-cs"/>
              </a:defRPr>
            </a:lvl2pPr>
            <a:lvl3pPr marL="1142770" indent="-228555" algn="l" defTabSz="457110" rtl="0" eaLnBrk="1" latinLnBrk="0" hangingPunct="1">
              <a:spcBef>
                <a:spcPct val="20000"/>
              </a:spcBef>
              <a:buFont typeface="Arial"/>
              <a:buChar char="•"/>
              <a:defRPr sz="2400" kern="1200">
                <a:solidFill>
                  <a:schemeClr val="tx1"/>
                </a:solidFill>
                <a:latin typeface="+mn-lt"/>
                <a:ea typeface="+mn-ea"/>
                <a:cs typeface="+mn-cs"/>
              </a:defRPr>
            </a:lvl3pPr>
            <a:lvl4pPr marL="1599880" indent="-228555" algn="l" defTabSz="457110" rtl="0" eaLnBrk="1" latinLnBrk="0" hangingPunct="1">
              <a:spcBef>
                <a:spcPct val="20000"/>
              </a:spcBef>
              <a:buFont typeface="Arial"/>
              <a:buChar char="–"/>
              <a:defRPr sz="2000" kern="1200">
                <a:solidFill>
                  <a:schemeClr val="tx1"/>
                </a:solidFill>
                <a:latin typeface="+mn-lt"/>
                <a:ea typeface="+mn-ea"/>
                <a:cs typeface="+mn-cs"/>
              </a:defRPr>
            </a:lvl4pPr>
            <a:lvl5pPr marL="2056990" indent="-228555" algn="l" defTabSz="457110" rtl="0" eaLnBrk="1" latinLnBrk="0" hangingPunct="1">
              <a:spcBef>
                <a:spcPct val="20000"/>
              </a:spcBef>
              <a:buFont typeface="Arial"/>
              <a:buChar char="»"/>
              <a:defRPr sz="2000" kern="1200">
                <a:solidFill>
                  <a:schemeClr val="tx1"/>
                </a:solidFill>
                <a:latin typeface="+mn-lt"/>
                <a:ea typeface="+mn-ea"/>
                <a:cs typeface="+mn-cs"/>
              </a:defRPr>
            </a:lvl5pPr>
            <a:lvl6pPr marL="2514097" indent="-228555" algn="l" defTabSz="457110" rtl="0" eaLnBrk="1" latinLnBrk="0" hangingPunct="1">
              <a:spcBef>
                <a:spcPct val="20000"/>
              </a:spcBef>
              <a:buFont typeface="Arial"/>
              <a:buChar char="•"/>
              <a:defRPr sz="2000" kern="1200">
                <a:solidFill>
                  <a:schemeClr val="tx1"/>
                </a:solidFill>
                <a:latin typeface="+mn-lt"/>
                <a:ea typeface="+mn-ea"/>
                <a:cs typeface="+mn-cs"/>
              </a:defRPr>
            </a:lvl6pPr>
            <a:lvl7pPr marL="2971205" indent="-228555" algn="l" defTabSz="457110" rtl="0" eaLnBrk="1" latinLnBrk="0" hangingPunct="1">
              <a:spcBef>
                <a:spcPct val="20000"/>
              </a:spcBef>
              <a:buFont typeface="Arial"/>
              <a:buChar char="•"/>
              <a:defRPr sz="2000" kern="1200">
                <a:solidFill>
                  <a:schemeClr val="tx1"/>
                </a:solidFill>
                <a:latin typeface="+mn-lt"/>
                <a:ea typeface="+mn-ea"/>
                <a:cs typeface="+mn-cs"/>
              </a:defRPr>
            </a:lvl7pPr>
            <a:lvl8pPr marL="3428315" indent="-228555" algn="l" defTabSz="457110" rtl="0" eaLnBrk="1" latinLnBrk="0" hangingPunct="1">
              <a:spcBef>
                <a:spcPct val="20000"/>
              </a:spcBef>
              <a:buFont typeface="Arial"/>
              <a:buChar char="•"/>
              <a:defRPr sz="2000" kern="1200">
                <a:solidFill>
                  <a:schemeClr val="tx1"/>
                </a:solidFill>
                <a:latin typeface="+mn-lt"/>
                <a:ea typeface="+mn-ea"/>
                <a:cs typeface="+mn-cs"/>
              </a:defRPr>
            </a:lvl8pPr>
            <a:lvl9pPr marL="3885422" indent="-228555" algn="l" defTabSz="45711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000" b="1" dirty="0">
              <a:solidFill>
                <a:prstClr val="black"/>
              </a:solidFill>
            </a:endParaRPr>
          </a:p>
          <a:p>
            <a:endParaRPr lang="en-US" sz="2000" dirty="0">
              <a:solidFill>
                <a:srgbClr val="222268"/>
              </a:solidFill>
              <a:latin typeface="Arial" charset="0"/>
            </a:endParaRPr>
          </a:p>
        </p:txBody>
      </p:sp>
    </p:spTree>
    <p:extLst>
      <p:ext uri="{BB962C8B-B14F-4D97-AF65-F5344CB8AC3E}">
        <p14:creationId xmlns:p14="http://schemas.microsoft.com/office/powerpoint/2010/main" val="1230278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185888"/>
            <a:ext cx="7279161" cy="784130"/>
          </a:xfrm>
        </p:spPr>
        <p:txBody>
          <a:bodyPr>
            <a:normAutofit/>
          </a:bodyPr>
          <a:lstStyle/>
          <a:p>
            <a:r>
              <a:rPr lang="en-GB" b="1" dirty="0">
                <a:solidFill>
                  <a:srgbClr val="4ABEA5"/>
                </a:solidFill>
              </a:rPr>
              <a:t>Expected Outcome</a:t>
            </a:r>
          </a:p>
        </p:txBody>
      </p:sp>
      <p:graphicFrame>
        <p:nvGraphicFramePr>
          <p:cNvPr id="5" name="Content Placeholder 4"/>
          <p:cNvGraphicFramePr>
            <a:graphicFrameLocks noGrp="1"/>
          </p:cNvGraphicFramePr>
          <p:nvPr>
            <p:ph idx="1"/>
          </p:nvPr>
        </p:nvGraphicFramePr>
        <p:xfrm>
          <a:off x="500063" y="1160463"/>
          <a:ext cx="10853737" cy="4397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181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The End</a:t>
            </a:r>
          </a:p>
        </p:txBody>
      </p:sp>
      <p:pic>
        <p:nvPicPr>
          <p:cNvPr id="4" name="Content Placeholder 3" descr="75+ Free Stock Images 3D Human Character Best Collection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43412" y="2353469"/>
            <a:ext cx="3305175" cy="3295650"/>
          </a:xfrm>
        </p:spPr>
      </p:pic>
    </p:spTree>
    <p:extLst>
      <p:ext uri="{BB962C8B-B14F-4D97-AF65-F5344CB8AC3E}">
        <p14:creationId xmlns:p14="http://schemas.microsoft.com/office/powerpoint/2010/main" val="365981750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London Template - Backup Font (1)  -  Read-Only" id="{91CED99C-8CA8-4375-A74D-DE62B2E38E6B}" vid="{76F1FCC2-29DE-4367-B45C-10D8D0C295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4291FBB84FC1A4BA543BBEC8F8F1F14" ma:contentTypeVersion="10" ma:contentTypeDescription="Create a new document." ma:contentTypeScope="" ma:versionID="40303b3b4fa4639de2501e2f38fd415f">
  <xsd:schema xmlns:xsd="http://www.w3.org/2001/XMLSchema" xmlns:xs="http://www.w3.org/2001/XMLSchema" xmlns:p="http://schemas.microsoft.com/office/2006/metadata/properties" xmlns:ns2="7c55e170-9496-4001-a20a-a7c122c2d47a" targetNamespace="http://schemas.microsoft.com/office/2006/metadata/properties" ma:root="true" ma:fieldsID="7d97ca6fed322663483ca4029c48b9a2" ns2:_="">
    <xsd:import namespace="7c55e170-9496-4001-a20a-a7c122c2d47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55e170-9496-4001-a20a-a7c122c2d4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59A98D-0792-4DFB-B5A8-E019B2637F19}">
  <ds:schemaRefs>
    <ds:schemaRef ds:uri="http://schemas.microsoft.com/office/2006/documentManagement/types"/>
    <ds:schemaRef ds:uri="http://schemas.microsoft.com/office/infopath/2007/PartnerControls"/>
    <ds:schemaRef ds:uri="http://schemas.microsoft.com/office/2006/metadata/properties"/>
    <ds:schemaRef ds:uri="http://purl.org/dc/terms/"/>
    <ds:schemaRef ds:uri="http://purl.org/dc/dcmitype/"/>
    <ds:schemaRef ds:uri="7c55e170-9496-4001-a20a-a7c122c2d47a"/>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C387841-E502-418D-A3A2-1B21D7AD2631}">
  <ds:schemaRefs>
    <ds:schemaRef ds:uri="http://schemas.microsoft.com/sharepoint/v3/contenttype/forms"/>
  </ds:schemaRefs>
</ds:datastoreItem>
</file>

<file path=customXml/itemProps3.xml><?xml version="1.0" encoding="utf-8"?>
<ds:datastoreItem xmlns:ds="http://schemas.openxmlformats.org/officeDocument/2006/customXml" ds:itemID="{3C2BE0C2-EA69-4F9F-9646-7FC00AF605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55e170-9496-4001-a20a-a7c122c2d4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9573</TotalTime>
  <Words>653</Words>
  <Application>Microsoft Macintosh PowerPoint</Application>
  <PresentationFormat>Widescreen</PresentationFormat>
  <Paragraphs>59</Paragraphs>
  <Slides>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Bariol</vt:lpstr>
      <vt:lpstr>Calibri</vt:lpstr>
      <vt:lpstr>Century Gothic</vt:lpstr>
      <vt:lpstr>Wingdings</vt:lpstr>
      <vt:lpstr>1_Office Theme</vt:lpstr>
      <vt:lpstr>South West London (SWL)  Homeless Health Programme   PLUS Project Event on Integrated Care Systems  11 Nov 2021</vt:lpstr>
      <vt:lpstr>PowerPoint Presentation</vt:lpstr>
      <vt:lpstr>PowerPoint Presentation</vt:lpstr>
      <vt:lpstr>21/22 Q2 – Q3 22/23  - SWL HH Programme Plan</vt:lpstr>
      <vt:lpstr>PowerPoint Presentation</vt:lpstr>
      <vt:lpstr>Expected Outcome</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Ekuba Edjah (NHS South West London CCG)</dc:creator>
  <cp:lastModifiedBy>Vicky Album</cp:lastModifiedBy>
  <cp:revision>88</cp:revision>
  <cp:lastPrinted>2021-10-19T00:43:04Z</cp:lastPrinted>
  <dcterms:created xsi:type="dcterms:W3CDTF">2019-10-29T15:17:46Z</dcterms:created>
  <dcterms:modified xsi:type="dcterms:W3CDTF">2021-11-11T09:43:15Z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0x010100F4291FBB84FC1A4BA543BBEC8F8F1F14</vt:lpwstr>
  </property>
</Properties>
</file>