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4" r:id="rId4"/>
    <p:sldMasterId id="2147483696" r:id="rId5"/>
    <p:sldMasterId id="2147483708" r:id="rId6"/>
  </p:sldMasterIdLst>
  <p:notesMasterIdLst>
    <p:notesMasterId r:id="rId45"/>
  </p:notesMasterIdLst>
  <p:sldIdLst>
    <p:sldId id="314" r:id="rId7"/>
    <p:sldId id="287" r:id="rId8"/>
    <p:sldId id="288"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256" r:id="rId30"/>
    <p:sldId id="257" r:id="rId31"/>
    <p:sldId id="259" r:id="rId32"/>
    <p:sldId id="268" r:id="rId33"/>
    <p:sldId id="285" r:id="rId34"/>
    <p:sldId id="274" r:id="rId35"/>
    <p:sldId id="275" r:id="rId36"/>
    <p:sldId id="284" r:id="rId37"/>
    <p:sldId id="277" r:id="rId38"/>
    <p:sldId id="282" r:id="rId39"/>
    <p:sldId id="286" r:id="rId40"/>
    <p:sldId id="271" r:id="rId41"/>
    <p:sldId id="283" r:id="rId42"/>
    <p:sldId id="272" r:id="rId43"/>
    <p:sldId id="31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23"/>
    <p:restoredTop sz="94595"/>
  </p:normalViewPr>
  <p:slideViewPr>
    <p:cSldViewPr snapToGrid="0" snapToObjects="1">
      <p:cViewPr varScale="1">
        <p:scale>
          <a:sx n="88" d="100"/>
          <a:sy n="88" d="100"/>
        </p:scale>
        <p:origin x="69" y="20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hyperlink" Target="https://www.cambridge.org/core/journals/language-in-society/article/policy-and-policing-of-language-in-schools/6C4BC80399E27747D34819060E186A62"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cambridge.org/core/journals/language-in-society/article/policy-and-policing-of-language-in-schools/6C4BC80399E27747D34819060E186A62"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4CE449-3B90-40CC-BA39-7299E40B9662}"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GB"/>
        </a:p>
      </dgm:t>
    </dgm:pt>
    <dgm:pt modelId="{D8266BBF-7EC4-4BA6-ABCE-7F2CE167CB09}">
      <dgm:prSet phldrT="[Text]" custT="1"/>
      <dgm:spPr/>
      <dgm:t>
        <a:bodyPr/>
        <a:lstStyle/>
        <a:p>
          <a:r>
            <a:rPr lang="en-GB" sz="1600" b="1" dirty="0" smtClean="0"/>
            <a:t>COMMUNICATION</a:t>
          </a:r>
          <a:endParaRPr lang="en-GB" sz="1600" b="1" dirty="0"/>
        </a:p>
      </dgm:t>
    </dgm:pt>
    <dgm:pt modelId="{F524489C-CA3C-4365-A727-B827B234068A}" type="parTrans" cxnId="{82CFD434-896D-4771-BC67-15290D7C8339}">
      <dgm:prSet/>
      <dgm:spPr/>
      <dgm:t>
        <a:bodyPr/>
        <a:lstStyle/>
        <a:p>
          <a:endParaRPr lang="en-GB"/>
        </a:p>
      </dgm:t>
    </dgm:pt>
    <dgm:pt modelId="{1FB88AF0-B317-418A-A71A-2EAE42F1F63C}" type="sibTrans" cxnId="{82CFD434-896D-4771-BC67-15290D7C8339}">
      <dgm:prSet/>
      <dgm:spPr/>
      <dgm:t>
        <a:bodyPr/>
        <a:lstStyle/>
        <a:p>
          <a:endParaRPr lang="en-GB"/>
        </a:p>
      </dgm:t>
    </dgm:pt>
    <dgm:pt modelId="{F18D07CC-BD57-4D2E-9DDE-25026592955C}">
      <dgm:prSet phldrT="[Text]" custT="1"/>
      <dgm:spPr/>
      <dgm:t>
        <a:bodyPr/>
        <a:lstStyle/>
        <a:p>
          <a:r>
            <a:rPr lang="en-GB" sz="1600" dirty="0" smtClean="0"/>
            <a:t>Understanding </a:t>
          </a:r>
        </a:p>
        <a:p>
          <a:r>
            <a:rPr lang="en-GB" sz="1600" dirty="0" smtClean="0"/>
            <a:t>language</a:t>
          </a:r>
          <a:endParaRPr lang="en-GB" sz="1600" dirty="0"/>
        </a:p>
      </dgm:t>
    </dgm:pt>
    <dgm:pt modelId="{88E0C338-D955-437F-9B54-78DA65DCA171}" type="parTrans" cxnId="{40CEDBDB-9B75-4F76-9D8A-04393297D0C7}">
      <dgm:prSet/>
      <dgm:spPr/>
      <dgm:t>
        <a:bodyPr/>
        <a:lstStyle/>
        <a:p>
          <a:endParaRPr lang="en-GB"/>
        </a:p>
      </dgm:t>
    </dgm:pt>
    <dgm:pt modelId="{6E26A146-5AF1-4190-9EF4-3C740A8E658B}" type="sibTrans" cxnId="{40CEDBDB-9B75-4F76-9D8A-04393297D0C7}">
      <dgm:prSet/>
      <dgm:spPr/>
      <dgm:t>
        <a:bodyPr/>
        <a:lstStyle/>
        <a:p>
          <a:endParaRPr lang="en-GB"/>
        </a:p>
      </dgm:t>
    </dgm:pt>
    <dgm:pt modelId="{0510AB68-DB1C-4AE1-AAEC-1E839D03CEE7}">
      <dgm:prSet phldrT="[Text]" custT="1"/>
      <dgm:spPr/>
      <dgm:t>
        <a:bodyPr/>
        <a:lstStyle/>
        <a:p>
          <a:r>
            <a:rPr lang="en-GB" sz="1600" dirty="0" smtClean="0"/>
            <a:t>Talking</a:t>
          </a:r>
          <a:endParaRPr lang="en-GB" sz="1600" dirty="0"/>
        </a:p>
      </dgm:t>
    </dgm:pt>
    <dgm:pt modelId="{61D9DE45-90F3-45B5-9C79-C52B4AE7ED8E}" type="parTrans" cxnId="{33D3AC7F-8F8C-4578-933B-F43728485CD9}">
      <dgm:prSet/>
      <dgm:spPr/>
      <dgm:t>
        <a:bodyPr/>
        <a:lstStyle/>
        <a:p>
          <a:endParaRPr lang="en-GB"/>
        </a:p>
      </dgm:t>
    </dgm:pt>
    <dgm:pt modelId="{51057CA4-C5DB-49D6-BF7C-0ABD41111B79}" type="sibTrans" cxnId="{33D3AC7F-8F8C-4578-933B-F43728485CD9}">
      <dgm:prSet/>
      <dgm:spPr/>
      <dgm:t>
        <a:bodyPr/>
        <a:lstStyle/>
        <a:p>
          <a:endParaRPr lang="en-GB"/>
        </a:p>
      </dgm:t>
    </dgm:pt>
    <dgm:pt modelId="{B81BA78F-5AA7-49BF-99B3-4E7FC8BD1469}">
      <dgm:prSet phldrT="[Text]" custT="1"/>
      <dgm:spPr/>
      <dgm:t>
        <a:bodyPr/>
        <a:lstStyle/>
        <a:p>
          <a:r>
            <a:rPr lang="en-GB" sz="1600" dirty="0" smtClean="0"/>
            <a:t>Attention</a:t>
          </a:r>
          <a:endParaRPr lang="en-GB" sz="1600" dirty="0"/>
        </a:p>
      </dgm:t>
    </dgm:pt>
    <dgm:pt modelId="{74033BA9-B88D-43D4-A42A-B3EE4EB71886}" type="parTrans" cxnId="{B31B4E90-1446-40A2-9376-D6B643F0B2CD}">
      <dgm:prSet/>
      <dgm:spPr/>
      <dgm:t>
        <a:bodyPr/>
        <a:lstStyle/>
        <a:p>
          <a:endParaRPr lang="en-GB"/>
        </a:p>
      </dgm:t>
    </dgm:pt>
    <dgm:pt modelId="{25C52208-D68D-455B-98A4-14BD07350858}" type="sibTrans" cxnId="{B31B4E90-1446-40A2-9376-D6B643F0B2CD}">
      <dgm:prSet/>
      <dgm:spPr/>
      <dgm:t>
        <a:bodyPr/>
        <a:lstStyle/>
        <a:p>
          <a:endParaRPr lang="en-GB"/>
        </a:p>
      </dgm:t>
    </dgm:pt>
    <dgm:pt modelId="{77CC702F-FA8E-4BFA-8E18-63620508E1CF}">
      <dgm:prSet phldrT="[Text]" custT="1"/>
      <dgm:spPr/>
      <dgm:t>
        <a:bodyPr/>
        <a:lstStyle/>
        <a:p>
          <a:r>
            <a:rPr lang="en-GB" sz="1600" dirty="0" smtClean="0"/>
            <a:t>Social skills</a:t>
          </a:r>
          <a:endParaRPr lang="en-GB" sz="1600" dirty="0"/>
        </a:p>
      </dgm:t>
    </dgm:pt>
    <dgm:pt modelId="{E5C04457-994B-42C8-A213-8E96F0F09C6A}" type="parTrans" cxnId="{AAC50947-15D5-4516-B157-1918A348AAF1}">
      <dgm:prSet/>
      <dgm:spPr/>
      <dgm:t>
        <a:bodyPr/>
        <a:lstStyle/>
        <a:p>
          <a:endParaRPr lang="en-GB"/>
        </a:p>
      </dgm:t>
    </dgm:pt>
    <dgm:pt modelId="{FE4DB218-25C2-44B0-8DEC-F3CAE082C160}" type="sibTrans" cxnId="{AAC50947-15D5-4516-B157-1918A348AAF1}">
      <dgm:prSet/>
      <dgm:spPr/>
      <dgm:t>
        <a:bodyPr/>
        <a:lstStyle/>
        <a:p>
          <a:endParaRPr lang="en-GB"/>
        </a:p>
      </dgm:t>
    </dgm:pt>
    <dgm:pt modelId="{88CE7CE4-8478-403E-A8E8-B553DCF28A38}">
      <dgm:prSet phldrT="[Text]" custT="1"/>
      <dgm:spPr/>
      <dgm:t>
        <a:bodyPr/>
        <a:lstStyle/>
        <a:p>
          <a:r>
            <a:rPr lang="en-GB" sz="1600" dirty="0" smtClean="0"/>
            <a:t>Speech sounds</a:t>
          </a:r>
          <a:endParaRPr lang="en-GB" sz="1600" dirty="0"/>
        </a:p>
      </dgm:t>
    </dgm:pt>
    <dgm:pt modelId="{0542A27D-F586-4E49-A837-374414A5B201}" type="parTrans" cxnId="{D7FA12C8-0F2D-46EA-97B6-D44ADF18C046}">
      <dgm:prSet/>
      <dgm:spPr/>
      <dgm:t>
        <a:bodyPr/>
        <a:lstStyle/>
        <a:p>
          <a:endParaRPr lang="en-GB"/>
        </a:p>
      </dgm:t>
    </dgm:pt>
    <dgm:pt modelId="{DEDB1C57-3FB5-4098-A112-B1B0DFC3CFD7}" type="sibTrans" cxnId="{D7FA12C8-0F2D-46EA-97B6-D44ADF18C046}">
      <dgm:prSet/>
      <dgm:spPr/>
      <dgm:t>
        <a:bodyPr/>
        <a:lstStyle/>
        <a:p>
          <a:endParaRPr lang="en-GB"/>
        </a:p>
      </dgm:t>
    </dgm:pt>
    <dgm:pt modelId="{35CDF89E-26BA-41FF-B53E-0A5B9299821B}">
      <dgm:prSet phldrT="[Text]" custT="1"/>
      <dgm:spPr/>
      <dgm:t>
        <a:bodyPr/>
        <a:lstStyle/>
        <a:p>
          <a:r>
            <a:rPr lang="en-GB" sz="1600" dirty="0" smtClean="0"/>
            <a:t>Stuttering</a:t>
          </a:r>
          <a:endParaRPr lang="en-GB" sz="1600" dirty="0"/>
        </a:p>
      </dgm:t>
    </dgm:pt>
    <dgm:pt modelId="{A2A6BDC2-85BA-4602-A578-9388B0378085}" type="parTrans" cxnId="{393EAB2C-1425-482F-823D-BF7BC8CE866E}">
      <dgm:prSet/>
      <dgm:spPr/>
      <dgm:t>
        <a:bodyPr/>
        <a:lstStyle/>
        <a:p>
          <a:endParaRPr lang="en-GB"/>
        </a:p>
      </dgm:t>
    </dgm:pt>
    <dgm:pt modelId="{7F9FDF04-D712-4D7B-BCC4-ABF7D45FF511}" type="sibTrans" cxnId="{393EAB2C-1425-482F-823D-BF7BC8CE866E}">
      <dgm:prSet/>
      <dgm:spPr/>
      <dgm:t>
        <a:bodyPr/>
        <a:lstStyle/>
        <a:p>
          <a:endParaRPr lang="en-GB"/>
        </a:p>
      </dgm:t>
    </dgm:pt>
    <dgm:pt modelId="{169BA6BB-7984-4781-9CE4-C5076509771D}" type="pres">
      <dgm:prSet presAssocID="{414CE449-3B90-40CC-BA39-7299E40B9662}" presName="Name0" presStyleCnt="0">
        <dgm:presLayoutVars>
          <dgm:chMax val="1"/>
          <dgm:dir/>
          <dgm:animLvl val="ctr"/>
          <dgm:resizeHandles val="exact"/>
        </dgm:presLayoutVars>
      </dgm:prSet>
      <dgm:spPr/>
      <dgm:t>
        <a:bodyPr/>
        <a:lstStyle/>
        <a:p>
          <a:endParaRPr lang="en-US"/>
        </a:p>
      </dgm:t>
    </dgm:pt>
    <dgm:pt modelId="{4AB41000-5E61-419B-A111-295993E5904B}" type="pres">
      <dgm:prSet presAssocID="{D8266BBF-7EC4-4BA6-ABCE-7F2CE167CB09}" presName="centerShape" presStyleLbl="node0" presStyleIdx="0" presStyleCnt="1" custScaleX="168546"/>
      <dgm:spPr/>
      <dgm:t>
        <a:bodyPr/>
        <a:lstStyle/>
        <a:p>
          <a:endParaRPr lang="en-US"/>
        </a:p>
      </dgm:t>
    </dgm:pt>
    <dgm:pt modelId="{0008F783-15E4-4CF0-AC5A-1FDF6A160307}" type="pres">
      <dgm:prSet presAssocID="{88E0C338-D955-437F-9B54-78DA65DCA171}" presName="parTrans" presStyleLbl="sibTrans2D1" presStyleIdx="0" presStyleCnt="6"/>
      <dgm:spPr/>
      <dgm:t>
        <a:bodyPr/>
        <a:lstStyle/>
        <a:p>
          <a:endParaRPr lang="en-US"/>
        </a:p>
      </dgm:t>
    </dgm:pt>
    <dgm:pt modelId="{A1417EC1-EC47-481A-BE8B-3B1EB0C3BD43}" type="pres">
      <dgm:prSet presAssocID="{88E0C338-D955-437F-9B54-78DA65DCA171}" presName="connectorText" presStyleLbl="sibTrans2D1" presStyleIdx="0" presStyleCnt="6"/>
      <dgm:spPr/>
      <dgm:t>
        <a:bodyPr/>
        <a:lstStyle/>
        <a:p>
          <a:endParaRPr lang="en-US"/>
        </a:p>
      </dgm:t>
    </dgm:pt>
    <dgm:pt modelId="{E759E84B-2854-4C42-809E-CE1F3A86E1B6}" type="pres">
      <dgm:prSet presAssocID="{F18D07CC-BD57-4D2E-9DDE-25026592955C}" presName="node" presStyleLbl="node1" presStyleIdx="0" presStyleCnt="6" custScaleX="127485">
        <dgm:presLayoutVars>
          <dgm:bulletEnabled val="1"/>
        </dgm:presLayoutVars>
      </dgm:prSet>
      <dgm:spPr/>
      <dgm:t>
        <a:bodyPr/>
        <a:lstStyle/>
        <a:p>
          <a:endParaRPr lang="en-US"/>
        </a:p>
      </dgm:t>
    </dgm:pt>
    <dgm:pt modelId="{0E31E3C2-4DBF-4162-8251-EB5F5026CFC3}" type="pres">
      <dgm:prSet presAssocID="{61D9DE45-90F3-45B5-9C79-C52B4AE7ED8E}" presName="parTrans" presStyleLbl="sibTrans2D1" presStyleIdx="1" presStyleCnt="6"/>
      <dgm:spPr/>
      <dgm:t>
        <a:bodyPr/>
        <a:lstStyle/>
        <a:p>
          <a:endParaRPr lang="en-US"/>
        </a:p>
      </dgm:t>
    </dgm:pt>
    <dgm:pt modelId="{44849011-8CFC-4BA4-9999-789048E1110B}" type="pres">
      <dgm:prSet presAssocID="{61D9DE45-90F3-45B5-9C79-C52B4AE7ED8E}" presName="connectorText" presStyleLbl="sibTrans2D1" presStyleIdx="1" presStyleCnt="6"/>
      <dgm:spPr/>
      <dgm:t>
        <a:bodyPr/>
        <a:lstStyle/>
        <a:p>
          <a:endParaRPr lang="en-US"/>
        </a:p>
      </dgm:t>
    </dgm:pt>
    <dgm:pt modelId="{A4576D2E-F73D-49C9-9F00-A2D2DC594587}" type="pres">
      <dgm:prSet presAssocID="{0510AB68-DB1C-4AE1-AAEC-1E839D03CEE7}" presName="node" presStyleLbl="node1" presStyleIdx="1" presStyleCnt="6">
        <dgm:presLayoutVars>
          <dgm:bulletEnabled val="1"/>
        </dgm:presLayoutVars>
      </dgm:prSet>
      <dgm:spPr/>
      <dgm:t>
        <a:bodyPr/>
        <a:lstStyle/>
        <a:p>
          <a:endParaRPr lang="en-GB"/>
        </a:p>
      </dgm:t>
    </dgm:pt>
    <dgm:pt modelId="{37A2A75B-1EAF-46DE-873C-2B5C88DBE7B0}" type="pres">
      <dgm:prSet presAssocID="{74033BA9-B88D-43D4-A42A-B3EE4EB71886}" presName="parTrans" presStyleLbl="sibTrans2D1" presStyleIdx="2" presStyleCnt="6"/>
      <dgm:spPr/>
      <dgm:t>
        <a:bodyPr/>
        <a:lstStyle/>
        <a:p>
          <a:endParaRPr lang="en-US"/>
        </a:p>
      </dgm:t>
    </dgm:pt>
    <dgm:pt modelId="{ADDAE346-C31A-4DA5-8101-F590E719C1F1}" type="pres">
      <dgm:prSet presAssocID="{74033BA9-B88D-43D4-A42A-B3EE4EB71886}" presName="connectorText" presStyleLbl="sibTrans2D1" presStyleIdx="2" presStyleCnt="6"/>
      <dgm:spPr/>
      <dgm:t>
        <a:bodyPr/>
        <a:lstStyle/>
        <a:p>
          <a:endParaRPr lang="en-US"/>
        </a:p>
      </dgm:t>
    </dgm:pt>
    <dgm:pt modelId="{A79AC3C7-02C3-435C-A807-5D75EB90DAEA}" type="pres">
      <dgm:prSet presAssocID="{B81BA78F-5AA7-49BF-99B3-4E7FC8BD1469}" presName="node" presStyleLbl="node1" presStyleIdx="2" presStyleCnt="6">
        <dgm:presLayoutVars>
          <dgm:bulletEnabled val="1"/>
        </dgm:presLayoutVars>
      </dgm:prSet>
      <dgm:spPr/>
      <dgm:t>
        <a:bodyPr/>
        <a:lstStyle/>
        <a:p>
          <a:endParaRPr lang="en-US"/>
        </a:p>
      </dgm:t>
    </dgm:pt>
    <dgm:pt modelId="{527FCAC3-ACF1-4605-821C-AB8FA9D9052D}" type="pres">
      <dgm:prSet presAssocID="{E5C04457-994B-42C8-A213-8E96F0F09C6A}" presName="parTrans" presStyleLbl="sibTrans2D1" presStyleIdx="3" presStyleCnt="6"/>
      <dgm:spPr/>
      <dgm:t>
        <a:bodyPr/>
        <a:lstStyle/>
        <a:p>
          <a:endParaRPr lang="en-US"/>
        </a:p>
      </dgm:t>
    </dgm:pt>
    <dgm:pt modelId="{545C6B65-58C4-43D5-941F-24E3CE5474D7}" type="pres">
      <dgm:prSet presAssocID="{E5C04457-994B-42C8-A213-8E96F0F09C6A}" presName="connectorText" presStyleLbl="sibTrans2D1" presStyleIdx="3" presStyleCnt="6"/>
      <dgm:spPr/>
      <dgm:t>
        <a:bodyPr/>
        <a:lstStyle/>
        <a:p>
          <a:endParaRPr lang="en-US"/>
        </a:p>
      </dgm:t>
    </dgm:pt>
    <dgm:pt modelId="{6A9BE587-A46C-4F04-8718-3DFEB123BCC7}" type="pres">
      <dgm:prSet presAssocID="{77CC702F-FA8E-4BFA-8E18-63620508E1CF}" presName="node" presStyleLbl="node1" presStyleIdx="3" presStyleCnt="6">
        <dgm:presLayoutVars>
          <dgm:bulletEnabled val="1"/>
        </dgm:presLayoutVars>
      </dgm:prSet>
      <dgm:spPr/>
      <dgm:t>
        <a:bodyPr/>
        <a:lstStyle/>
        <a:p>
          <a:endParaRPr lang="en-US"/>
        </a:p>
      </dgm:t>
    </dgm:pt>
    <dgm:pt modelId="{22859C61-34CD-4827-AEBB-C82AB8F6DDC1}" type="pres">
      <dgm:prSet presAssocID="{0542A27D-F586-4E49-A837-374414A5B201}" presName="parTrans" presStyleLbl="sibTrans2D1" presStyleIdx="4" presStyleCnt="6"/>
      <dgm:spPr/>
      <dgm:t>
        <a:bodyPr/>
        <a:lstStyle/>
        <a:p>
          <a:endParaRPr lang="en-US"/>
        </a:p>
      </dgm:t>
    </dgm:pt>
    <dgm:pt modelId="{273E7209-D22E-43C3-B4E4-1FCAB15400CD}" type="pres">
      <dgm:prSet presAssocID="{0542A27D-F586-4E49-A837-374414A5B201}" presName="connectorText" presStyleLbl="sibTrans2D1" presStyleIdx="4" presStyleCnt="6"/>
      <dgm:spPr/>
      <dgm:t>
        <a:bodyPr/>
        <a:lstStyle/>
        <a:p>
          <a:endParaRPr lang="en-US"/>
        </a:p>
      </dgm:t>
    </dgm:pt>
    <dgm:pt modelId="{6DAB9401-8466-4A28-BDB5-D6F9D0B05ACC}" type="pres">
      <dgm:prSet presAssocID="{88CE7CE4-8478-403E-A8E8-B553DCF28A38}" presName="node" presStyleLbl="node1" presStyleIdx="4" presStyleCnt="6">
        <dgm:presLayoutVars>
          <dgm:bulletEnabled val="1"/>
        </dgm:presLayoutVars>
      </dgm:prSet>
      <dgm:spPr/>
      <dgm:t>
        <a:bodyPr/>
        <a:lstStyle/>
        <a:p>
          <a:endParaRPr lang="en-US"/>
        </a:p>
      </dgm:t>
    </dgm:pt>
    <dgm:pt modelId="{185BD166-BED1-464B-AEE4-82EA044E3CAF}" type="pres">
      <dgm:prSet presAssocID="{A2A6BDC2-85BA-4602-A578-9388B0378085}" presName="parTrans" presStyleLbl="sibTrans2D1" presStyleIdx="5" presStyleCnt="6"/>
      <dgm:spPr/>
      <dgm:t>
        <a:bodyPr/>
        <a:lstStyle/>
        <a:p>
          <a:endParaRPr lang="en-US"/>
        </a:p>
      </dgm:t>
    </dgm:pt>
    <dgm:pt modelId="{E886EE31-DFBF-471D-89AC-BF3BB1F8DD19}" type="pres">
      <dgm:prSet presAssocID="{A2A6BDC2-85BA-4602-A578-9388B0378085}" presName="connectorText" presStyleLbl="sibTrans2D1" presStyleIdx="5" presStyleCnt="6"/>
      <dgm:spPr/>
      <dgm:t>
        <a:bodyPr/>
        <a:lstStyle/>
        <a:p>
          <a:endParaRPr lang="en-US"/>
        </a:p>
      </dgm:t>
    </dgm:pt>
    <dgm:pt modelId="{06FCDAD6-898F-4A95-A1A3-77696986EF61}" type="pres">
      <dgm:prSet presAssocID="{35CDF89E-26BA-41FF-B53E-0A5B9299821B}" presName="node" presStyleLbl="node1" presStyleIdx="5" presStyleCnt="6">
        <dgm:presLayoutVars>
          <dgm:bulletEnabled val="1"/>
        </dgm:presLayoutVars>
      </dgm:prSet>
      <dgm:spPr/>
      <dgm:t>
        <a:bodyPr/>
        <a:lstStyle/>
        <a:p>
          <a:endParaRPr lang="en-GB"/>
        </a:p>
      </dgm:t>
    </dgm:pt>
  </dgm:ptLst>
  <dgm:cxnLst>
    <dgm:cxn modelId="{4BCA6315-15F3-4F1C-BDCE-307ED062E056}" type="presOf" srcId="{E5C04457-994B-42C8-A213-8E96F0F09C6A}" destId="{545C6B65-58C4-43D5-941F-24E3CE5474D7}" srcOrd="1" destOrd="0" presId="urn:microsoft.com/office/officeart/2005/8/layout/radial5"/>
    <dgm:cxn modelId="{72398853-144E-4D98-8955-E3E86850B786}" type="presOf" srcId="{35CDF89E-26BA-41FF-B53E-0A5B9299821B}" destId="{06FCDAD6-898F-4A95-A1A3-77696986EF61}" srcOrd="0" destOrd="0" presId="urn:microsoft.com/office/officeart/2005/8/layout/radial5"/>
    <dgm:cxn modelId="{82CFD434-896D-4771-BC67-15290D7C8339}" srcId="{414CE449-3B90-40CC-BA39-7299E40B9662}" destId="{D8266BBF-7EC4-4BA6-ABCE-7F2CE167CB09}" srcOrd="0" destOrd="0" parTransId="{F524489C-CA3C-4365-A727-B827B234068A}" sibTransId="{1FB88AF0-B317-418A-A71A-2EAE42F1F63C}"/>
    <dgm:cxn modelId="{A622E3B7-2C7E-4109-837C-9C68DB3D1CCF}" type="presOf" srcId="{74033BA9-B88D-43D4-A42A-B3EE4EB71886}" destId="{37A2A75B-1EAF-46DE-873C-2B5C88DBE7B0}" srcOrd="0" destOrd="0" presId="urn:microsoft.com/office/officeart/2005/8/layout/radial5"/>
    <dgm:cxn modelId="{D6FAD2BB-CECB-40F3-A116-9D02455DAAB3}" type="presOf" srcId="{F18D07CC-BD57-4D2E-9DDE-25026592955C}" destId="{E759E84B-2854-4C42-809E-CE1F3A86E1B6}" srcOrd="0" destOrd="0" presId="urn:microsoft.com/office/officeart/2005/8/layout/radial5"/>
    <dgm:cxn modelId="{2941AEFE-E3D9-4F95-A33D-895165BD1A0A}" type="presOf" srcId="{88E0C338-D955-437F-9B54-78DA65DCA171}" destId="{0008F783-15E4-4CF0-AC5A-1FDF6A160307}" srcOrd="0" destOrd="0" presId="urn:microsoft.com/office/officeart/2005/8/layout/radial5"/>
    <dgm:cxn modelId="{3C407FFE-D2FC-4FDF-ADD9-973A78815797}" type="presOf" srcId="{61D9DE45-90F3-45B5-9C79-C52B4AE7ED8E}" destId="{0E31E3C2-4DBF-4162-8251-EB5F5026CFC3}" srcOrd="0" destOrd="0" presId="urn:microsoft.com/office/officeart/2005/8/layout/radial5"/>
    <dgm:cxn modelId="{CBCDCC9D-2B11-4F8E-9B76-34810573B803}" type="presOf" srcId="{88CE7CE4-8478-403E-A8E8-B553DCF28A38}" destId="{6DAB9401-8466-4A28-BDB5-D6F9D0B05ACC}" srcOrd="0" destOrd="0" presId="urn:microsoft.com/office/officeart/2005/8/layout/radial5"/>
    <dgm:cxn modelId="{6C3C9295-8C2F-48C1-A4A5-B645E02FF374}" type="presOf" srcId="{61D9DE45-90F3-45B5-9C79-C52B4AE7ED8E}" destId="{44849011-8CFC-4BA4-9999-789048E1110B}" srcOrd="1" destOrd="0" presId="urn:microsoft.com/office/officeart/2005/8/layout/radial5"/>
    <dgm:cxn modelId="{393EAB2C-1425-482F-823D-BF7BC8CE866E}" srcId="{D8266BBF-7EC4-4BA6-ABCE-7F2CE167CB09}" destId="{35CDF89E-26BA-41FF-B53E-0A5B9299821B}" srcOrd="5" destOrd="0" parTransId="{A2A6BDC2-85BA-4602-A578-9388B0378085}" sibTransId="{7F9FDF04-D712-4D7B-BCC4-ABF7D45FF511}"/>
    <dgm:cxn modelId="{378B9E3E-FB1C-404C-9294-F6014F907F58}" type="presOf" srcId="{77CC702F-FA8E-4BFA-8E18-63620508E1CF}" destId="{6A9BE587-A46C-4F04-8718-3DFEB123BCC7}" srcOrd="0" destOrd="0" presId="urn:microsoft.com/office/officeart/2005/8/layout/radial5"/>
    <dgm:cxn modelId="{553D5546-244F-4392-A4B7-25138F3FB6CD}" type="presOf" srcId="{E5C04457-994B-42C8-A213-8E96F0F09C6A}" destId="{527FCAC3-ACF1-4605-821C-AB8FA9D9052D}" srcOrd="0" destOrd="0" presId="urn:microsoft.com/office/officeart/2005/8/layout/radial5"/>
    <dgm:cxn modelId="{33D3AC7F-8F8C-4578-933B-F43728485CD9}" srcId="{D8266BBF-7EC4-4BA6-ABCE-7F2CE167CB09}" destId="{0510AB68-DB1C-4AE1-AAEC-1E839D03CEE7}" srcOrd="1" destOrd="0" parTransId="{61D9DE45-90F3-45B5-9C79-C52B4AE7ED8E}" sibTransId="{51057CA4-C5DB-49D6-BF7C-0ABD41111B79}"/>
    <dgm:cxn modelId="{B167AEE5-C918-4C41-B72B-81DC2A884DA8}" type="presOf" srcId="{0510AB68-DB1C-4AE1-AAEC-1E839D03CEE7}" destId="{A4576D2E-F73D-49C9-9F00-A2D2DC594587}" srcOrd="0" destOrd="0" presId="urn:microsoft.com/office/officeart/2005/8/layout/radial5"/>
    <dgm:cxn modelId="{9A74307F-FB8D-42FE-85FC-B25B745E1131}" type="presOf" srcId="{414CE449-3B90-40CC-BA39-7299E40B9662}" destId="{169BA6BB-7984-4781-9CE4-C5076509771D}" srcOrd="0" destOrd="0" presId="urn:microsoft.com/office/officeart/2005/8/layout/radial5"/>
    <dgm:cxn modelId="{B41FC65F-8CCD-4BB8-A2D0-D889D47D7853}" type="presOf" srcId="{0542A27D-F586-4E49-A837-374414A5B201}" destId="{273E7209-D22E-43C3-B4E4-1FCAB15400CD}" srcOrd="1" destOrd="0" presId="urn:microsoft.com/office/officeart/2005/8/layout/radial5"/>
    <dgm:cxn modelId="{B31B4E90-1446-40A2-9376-D6B643F0B2CD}" srcId="{D8266BBF-7EC4-4BA6-ABCE-7F2CE167CB09}" destId="{B81BA78F-5AA7-49BF-99B3-4E7FC8BD1469}" srcOrd="2" destOrd="0" parTransId="{74033BA9-B88D-43D4-A42A-B3EE4EB71886}" sibTransId="{25C52208-D68D-455B-98A4-14BD07350858}"/>
    <dgm:cxn modelId="{AAC50947-15D5-4516-B157-1918A348AAF1}" srcId="{D8266BBF-7EC4-4BA6-ABCE-7F2CE167CB09}" destId="{77CC702F-FA8E-4BFA-8E18-63620508E1CF}" srcOrd="3" destOrd="0" parTransId="{E5C04457-994B-42C8-A213-8E96F0F09C6A}" sibTransId="{FE4DB218-25C2-44B0-8DEC-F3CAE082C160}"/>
    <dgm:cxn modelId="{A139C5F5-3D5E-465D-9DF6-94037ED386E0}" type="presOf" srcId="{A2A6BDC2-85BA-4602-A578-9388B0378085}" destId="{185BD166-BED1-464B-AEE4-82EA044E3CAF}" srcOrd="0" destOrd="0" presId="urn:microsoft.com/office/officeart/2005/8/layout/radial5"/>
    <dgm:cxn modelId="{40CEDBDB-9B75-4F76-9D8A-04393297D0C7}" srcId="{D8266BBF-7EC4-4BA6-ABCE-7F2CE167CB09}" destId="{F18D07CC-BD57-4D2E-9DDE-25026592955C}" srcOrd="0" destOrd="0" parTransId="{88E0C338-D955-437F-9B54-78DA65DCA171}" sibTransId="{6E26A146-5AF1-4190-9EF4-3C740A8E658B}"/>
    <dgm:cxn modelId="{D89CE661-A8F2-4152-B17C-DB340A4E1705}" type="presOf" srcId="{B81BA78F-5AA7-49BF-99B3-4E7FC8BD1469}" destId="{A79AC3C7-02C3-435C-A807-5D75EB90DAEA}" srcOrd="0" destOrd="0" presId="urn:microsoft.com/office/officeart/2005/8/layout/radial5"/>
    <dgm:cxn modelId="{55706E46-C4B8-4164-B884-622B037580C3}" type="presOf" srcId="{D8266BBF-7EC4-4BA6-ABCE-7F2CE167CB09}" destId="{4AB41000-5E61-419B-A111-295993E5904B}" srcOrd="0" destOrd="0" presId="urn:microsoft.com/office/officeart/2005/8/layout/radial5"/>
    <dgm:cxn modelId="{35CBDE22-B911-446A-BA91-E3B514EB9A4D}" type="presOf" srcId="{0542A27D-F586-4E49-A837-374414A5B201}" destId="{22859C61-34CD-4827-AEBB-C82AB8F6DDC1}" srcOrd="0" destOrd="0" presId="urn:microsoft.com/office/officeart/2005/8/layout/radial5"/>
    <dgm:cxn modelId="{909C94D3-733A-4E89-9F79-BC8E3D839E13}" type="presOf" srcId="{88E0C338-D955-437F-9B54-78DA65DCA171}" destId="{A1417EC1-EC47-481A-BE8B-3B1EB0C3BD43}" srcOrd="1" destOrd="0" presId="urn:microsoft.com/office/officeart/2005/8/layout/radial5"/>
    <dgm:cxn modelId="{F2BA1E0C-6821-4C74-9470-8FA38663238D}" type="presOf" srcId="{A2A6BDC2-85BA-4602-A578-9388B0378085}" destId="{E886EE31-DFBF-471D-89AC-BF3BB1F8DD19}" srcOrd="1" destOrd="0" presId="urn:microsoft.com/office/officeart/2005/8/layout/radial5"/>
    <dgm:cxn modelId="{D7FA12C8-0F2D-46EA-97B6-D44ADF18C046}" srcId="{D8266BBF-7EC4-4BA6-ABCE-7F2CE167CB09}" destId="{88CE7CE4-8478-403E-A8E8-B553DCF28A38}" srcOrd="4" destOrd="0" parTransId="{0542A27D-F586-4E49-A837-374414A5B201}" sibTransId="{DEDB1C57-3FB5-4098-A112-B1B0DFC3CFD7}"/>
    <dgm:cxn modelId="{783B6E38-8231-40FB-8118-3CA0F33FFD6B}" type="presOf" srcId="{74033BA9-B88D-43D4-A42A-B3EE4EB71886}" destId="{ADDAE346-C31A-4DA5-8101-F590E719C1F1}" srcOrd="1" destOrd="0" presId="urn:microsoft.com/office/officeart/2005/8/layout/radial5"/>
    <dgm:cxn modelId="{B19A3842-7B72-4F18-97BB-0856F2C7E100}" type="presParOf" srcId="{169BA6BB-7984-4781-9CE4-C5076509771D}" destId="{4AB41000-5E61-419B-A111-295993E5904B}" srcOrd="0" destOrd="0" presId="urn:microsoft.com/office/officeart/2005/8/layout/radial5"/>
    <dgm:cxn modelId="{5EF141C7-95B4-421A-A661-DE4453B21093}" type="presParOf" srcId="{169BA6BB-7984-4781-9CE4-C5076509771D}" destId="{0008F783-15E4-4CF0-AC5A-1FDF6A160307}" srcOrd="1" destOrd="0" presId="urn:microsoft.com/office/officeart/2005/8/layout/radial5"/>
    <dgm:cxn modelId="{8B8B72BB-A710-4C73-91F1-F5AEC84D597F}" type="presParOf" srcId="{0008F783-15E4-4CF0-AC5A-1FDF6A160307}" destId="{A1417EC1-EC47-481A-BE8B-3B1EB0C3BD43}" srcOrd="0" destOrd="0" presId="urn:microsoft.com/office/officeart/2005/8/layout/radial5"/>
    <dgm:cxn modelId="{8FD9B463-6368-4F1C-B520-04E41A8212AC}" type="presParOf" srcId="{169BA6BB-7984-4781-9CE4-C5076509771D}" destId="{E759E84B-2854-4C42-809E-CE1F3A86E1B6}" srcOrd="2" destOrd="0" presId="urn:microsoft.com/office/officeart/2005/8/layout/radial5"/>
    <dgm:cxn modelId="{6841F4C3-D982-4445-9F25-EE6D534D3668}" type="presParOf" srcId="{169BA6BB-7984-4781-9CE4-C5076509771D}" destId="{0E31E3C2-4DBF-4162-8251-EB5F5026CFC3}" srcOrd="3" destOrd="0" presId="urn:microsoft.com/office/officeart/2005/8/layout/radial5"/>
    <dgm:cxn modelId="{ECAC254F-307E-4BE6-8524-B43D99FDD4AA}" type="presParOf" srcId="{0E31E3C2-4DBF-4162-8251-EB5F5026CFC3}" destId="{44849011-8CFC-4BA4-9999-789048E1110B}" srcOrd="0" destOrd="0" presId="urn:microsoft.com/office/officeart/2005/8/layout/radial5"/>
    <dgm:cxn modelId="{D09EA119-074D-4AC5-ACC1-35F1B9ABFB6C}" type="presParOf" srcId="{169BA6BB-7984-4781-9CE4-C5076509771D}" destId="{A4576D2E-F73D-49C9-9F00-A2D2DC594587}" srcOrd="4" destOrd="0" presId="urn:microsoft.com/office/officeart/2005/8/layout/radial5"/>
    <dgm:cxn modelId="{E8ACF3D1-1FBF-4479-81EE-77B284862FBB}" type="presParOf" srcId="{169BA6BB-7984-4781-9CE4-C5076509771D}" destId="{37A2A75B-1EAF-46DE-873C-2B5C88DBE7B0}" srcOrd="5" destOrd="0" presId="urn:microsoft.com/office/officeart/2005/8/layout/radial5"/>
    <dgm:cxn modelId="{66C5C931-8156-440D-B252-5E559A368D74}" type="presParOf" srcId="{37A2A75B-1EAF-46DE-873C-2B5C88DBE7B0}" destId="{ADDAE346-C31A-4DA5-8101-F590E719C1F1}" srcOrd="0" destOrd="0" presId="urn:microsoft.com/office/officeart/2005/8/layout/radial5"/>
    <dgm:cxn modelId="{A21C5D5C-9BEF-46A3-B79B-3E35D9AE0774}" type="presParOf" srcId="{169BA6BB-7984-4781-9CE4-C5076509771D}" destId="{A79AC3C7-02C3-435C-A807-5D75EB90DAEA}" srcOrd="6" destOrd="0" presId="urn:microsoft.com/office/officeart/2005/8/layout/radial5"/>
    <dgm:cxn modelId="{CE4ECF33-1989-4AFD-8B93-64E3C8C9B8F9}" type="presParOf" srcId="{169BA6BB-7984-4781-9CE4-C5076509771D}" destId="{527FCAC3-ACF1-4605-821C-AB8FA9D9052D}" srcOrd="7" destOrd="0" presId="urn:microsoft.com/office/officeart/2005/8/layout/radial5"/>
    <dgm:cxn modelId="{A597F9AE-A76C-4075-A4C2-CAFB73FFBC3F}" type="presParOf" srcId="{527FCAC3-ACF1-4605-821C-AB8FA9D9052D}" destId="{545C6B65-58C4-43D5-941F-24E3CE5474D7}" srcOrd="0" destOrd="0" presId="urn:microsoft.com/office/officeart/2005/8/layout/radial5"/>
    <dgm:cxn modelId="{AABD9F62-3224-45B3-9E00-EF395C20D983}" type="presParOf" srcId="{169BA6BB-7984-4781-9CE4-C5076509771D}" destId="{6A9BE587-A46C-4F04-8718-3DFEB123BCC7}" srcOrd="8" destOrd="0" presId="urn:microsoft.com/office/officeart/2005/8/layout/radial5"/>
    <dgm:cxn modelId="{BC62C210-5180-452C-85E1-0059C7F863B5}" type="presParOf" srcId="{169BA6BB-7984-4781-9CE4-C5076509771D}" destId="{22859C61-34CD-4827-AEBB-C82AB8F6DDC1}" srcOrd="9" destOrd="0" presId="urn:microsoft.com/office/officeart/2005/8/layout/radial5"/>
    <dgm:cxn modelId="{BFC9F8EC-2FF2-46BA-9574-710E5F3AF3C5}" type="presParOf" srcId="{22859C61-34CD-4827-AEBB-C82AB8F6DDC1}" destId="{273E7209-D22E-43C3-B4E4-1FCAB15400CD}" srcOrd="0" destOrd="0" presId="urn:microsoft.com/office/officeart/2005/8/layout/radial5"/>
    <dgm:cxn modelId="{3ED9DB93-04F2-4C5A-B831-2FA5D0667391}" type="presParOf" srcId="{169BA6BB-7984-4781-9CE4-C5076509771D}" destId="{6DAB9401-8466-4A28-BDB5-D6F9D0B05ACC}" srcOrd="10" destOrd="0" presId="urn:microsoft.com/office/officeart/2005/8/layout/radial5"/>
    <dgm:cxn modelId="{8BA81134-09E2-404C-9AD8-76F82137453A}" type="presParOf" srcId="{169BA6BB-7984-4781-9CE4-C5076509771D}" destId="{185BD166-BED1-464B-AEE4-82EA044E3CAF}" srcOrd="11" destOrd="0" presId="urn:microsoft.com/office/officeart/2005/8/layout/radial5"/>
    <dgm:cxn modelId="{428458D6-A4AE-4410-A366-0A36CC2D78FE}" type="presParOf" srcId="{185BD166-BED1-464B-AEE4-82EA044E3CAF}" destId="{E886EE31-DFBF-471D-89AC-BF3BB1F8DD19}" srcOrd="0" destOrd="0" presId="urn:microsoft.com/office/officeart/2005/8/layout/radial5"/>
    <dgm:cxn modelId="{7CFF046E-1313-4E13-B5E6-F88B7456A5A8}" type="presParOf" srcId="{169BA6BB-7984-4781-9CE4-C5076509771D}" destId="{06FCDAD6-898F-4A95-A1A3-77696986EF61}"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71824A-AF61-46E6-B8E8-E05A705C24A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6F459CA-49A5-4921-9965-C634B6C335B0}">
      <dgm:prSet/>
      <dgm:spPr/>
      <dgm:t>
        <a:bodyPr/>
        <a:lstStyle/>
        <a:p>
          <a:r>
            <a:rPr lang="en-US"/>
            <a:t>'Use of evaluative adjectives and adverbs such as ‘poor’, ‘incorrect’, and ‘[speak] properly’ used to describe nonstandardised language.'</a:t>
          </a:r>
        </a:p>
      </dgm:t>
    </dgm:pt>
    <dgm:pt modelId="{1BE42577-77F0-41AC-B0DA-84FABB7BFA70}" type="parTrans" cxnId="{8C171EBA-D90E-4DD0-9020-61B58F890CC8}">
      <dgm:prSet/>
      <dgm:spPr/>
      <dgm:t>
        <a:bodyPr/>
        <a:lstStyle/>
        <a:p>
          <a:endParaRPr lang="en-US"/>
        </a:p>
      </dgm:t>
    </dgm:pt>
    <dgm:pt modelId="{2ABF0EBC-39FD-4919-BAC3-0D74C699AAD2}" type="sibTrans" cxnId="{8C171EBA-D90E-4DD0-9020-61B58F890CC8}">
      <dgm:prSet/>
      <dgm:spPr/>
      <dgm:t>
        <a:bodyPr/>
        <a:lstStyle/>
        <a:p>
          <a:endParaRPr lang="en-US"/>
        </a:p>
      </dgm:t>
    </dgm:pt>
    <dgm:pt modelId="{194C4F43-9736-4B2C-BC69-AEFC8698EF31}">
      <dgm:prSet/>
      <dgm:spPr/>
      <dgm:t>
        <a:bodyPr/>
        <a:lstStyle/>
        <a:p>
          <a:r>
            <a:rPr lang="en-US"/>
            <a:t>'Language was frequently used as a proxy for other social factors such as crime, economic prosperity, employment chances, academic achievement, and the maintenance of social standards'.</a:t>
          </a:r>
        </a:p>
      </dgm:t>
    </dgm:pt>
    <dgm:pt modelId="{9BB5BF93-4E82-49AD-9F4B-36C625D0B342}" type="parTrans" cxnId="{B1B064DD-5DDB-467C-B5EF-B21854A7AF70}">
      <dgm:prSet/>
      <dgm:spPr/>
      <dgm:t>
        <a:bodyPr/>
        <a:lstStyle/>
        <a:p>
          <a:endParaRPr lang="en-US"/>
        </a:p>
      </dgm:t>
    </dgm:pt>
    <dgm:pt modelId="{5AB6E2BD-4C8A-471C-A1B4-865001521102}" type="sibTrans" cxnId="{B1B064DD-5DDB-467C-B5EF-B21854A7AF70}">
      <dgm:prSet/>
      <dgm:spPr/>
      <dgm:t>
        <a:bodyPr/>
        <a:lstStyle/>
        <a:p>
          <a:endParaRPr lang="en-US"/>
        </a:p>
      </dgm:t>
    </dgm:pt>
    <dgm:pt modelId="{09DD6F62-C6CC-476E-AEFD-44C881BC76D8}">
      <dgm:prSet/>
      <dgm:spPr/>
      <dgm:t>
        <a:bodyPr/>
        <a:lstStyle/>
        <a:p>
          <a:r>
            <a:rPr lang="en-US"/>
            <a:t>The use of policing and criminal language and metaphor used to school policy and teaching to uphold Standard English e.g. 'zero-terolance'. Examples highlighted include:</a:t>
          </a:r>
        </a:p>
      </dgm:t>
    </dgm:pt>
    <dgm:pt modelId="{66BC2D93-5C1B-4128-9914-82202F5ADAB3}" type="parTrans" cxnId="{1202F960-194C-404E-BA56-F069F4F65802}">
      <dgm:prSet/>
      <dgm:spPr/>
      <dgm:t>
        <a:bodyPr/>
        <a:lstStyle/>
        <a:p>
          <a:endParaRPr lang="en-US"/>
        </a:p>
      </dgm:t>
    </dgm:pt>
    <dgm:pt modelId="{96DB89BC-6B19-4989-A774-9A101C2BB1CE}" type="sibTrans" cxnId="{1202F960-194C-404E-BA56-F069F4F65802}">
      <dgm:prSet/>
      <dgm:spPr/>
      <dgm:t>
        <a:bodyPr/>
        <a:lstStyle/>
        <a:p>
          <a:endParaRPr lang="en-US"/>
        </a:p>
      </dgm:t>
    </dgm:pt>
    <dgm:pt modelId="{AB7116F3-5E76-4C65-9462-4F4442168B9A}">
      <dgm:prSet/>
      <dgm:spPr/>
      <dgm:t>
        <a:bodyPr/>
        <a:lstStyle/>
        <a:p>
          <a:r>
            <a:rPr lang="en-US"/>
            <a:t>Posters will be placed around the school displaying the banned words while teachers have been told to listen out and </a:t>
          </a:r>
          <a:r>
            <a:rPr lang="en-US" i="1"/>
            <a:t>crackdown</a:t>
          </a:r>
          <a:r>
            <a:rPr lang="en-US"/>
            <a:t> on </a:t>
          </a:r>
          <a:r>
            <a:rPr lang="en-US" i="1"/>
            <a:t>rule breakers</a:t>
          </a:r>
          <a:r>
            <a:rPr lang="en-US"/>
            <a:t> (Curtis </a:t>
          </a:r>
          <a:r>
            <a:rPr lang="en-US">
              <a:hlinkClick xmlns:r="http://schemas.openxmlformats.org/officeDocument/2006/relationships" r:id="rId1"/>
            </a:rPr>
            <a:t>2016</a:t>
          </a:r>
          <a:r>
            <a:rPr lang="en-US"/>
            <a:t>)</a:t>
          </a:r>
        </a:p>
      </dgm:t>
    </dgm:pt>
    <dgm:pt modelId="{55CF650B-B249-4BDD-8CA4-34056DC46C82}" type="parTrans" cxnId="{3A0CC826-655C-49AA-8D03-A6874A7C9B48}">
      <dgm:prSet/>
      <dgm:spPr/>
      <dgm:t>
        <a:bodyPr/>
        <a:lstStyle/>
        <a:p>
          <a:endParaRPr lang="en-US"/>
        </a:p>
      </dgm:t>
    </dgm:pt>
    <dgm:pt modelId="{04F2F751-EB0C-4783-80B5-F606080BDD05}" type="sibTrans" cxnId="{3A0CC826-655C-49AA-8D03-A6874A7C9B48}">
      <dgm:prSet/>
      <dgm:spPr/>
      <dgm:t>
        <a:bodyPr/>
        <a:lstStyle/>
        <a:p>
          <a:endParaRPr lang="en-US"/>
        </a:p>
      </dgm:t>
    </dgm:pt>
    <dgm:pt modelId="{E72A8C4B-8247-44B8-BC27-E0F96E85CD8E}">
      <dgm:prSet/>
      <dgm:spPr/>
      <dgm:t>
        <a:bodyPr/>
        <a:lstStyle/>
        <a:p>
          <a:r>
            <a:rPr lang="en-US"/>
            <a:t>Banned words are put into “</a:t>
          </a:r>
          <a:r>
            <a:rPr lang="en-US" i="1"/>
            <a:t>word jails</a:t>
          </a:r>
          <a:r>
            <a:rPr lang="en-US"/>
            <a:t>” on classroom walls (Griffiths &amp; Henry </a:t>
          </a:r>
          <a:r>
            <a:rPr lang="en-US">
              <a:hlinkClick xmlns:r="http://schemas.openxmlformats.org/officeDocument/2006/relationships" r:id="rId1"/>
            </a:rPr>
            <a:t>2019</a:t>
          </a:r>
          <a:r>
            <a:rPr lang="en-US"/>
            <a:t>)</a:t>
          </a:r>
        </a:p>
      </dgm:t>
    </dgm:pt>
    <dgm:pt modelId="{B0BEBD9F-3892-411C-824E-01828618D3FC}" type="parTrans" cxnId="{DB458C05-6672-443F-82DF-1269CFCDFB4C}">
      <dgm:prSet/>
      <dgm:spPr/>
      <dgm:t>
        <a:bodyPr/>
        <a:lstStyle/>
        <a:p>
          <a:endParaRPr lang="en-US"/>
        </a:p>
      </dgm:t>
    </dgm:pt>
    <dgm:pt modelId="{699D4BA2-FA39-4EF6-BD52-1A6A65A03252}" type="sibTrans" cxnId="{DB458C05-6672-443F-82DF-1269CFCDFB4C}">
      <dgm:prSet/>
      <dgm:spPr/>
      <dgm:t>
        <a:bodyPr/>
        <a:lstStyle/>
        <a:p>
          <a:endParaRPr lang="en-US"/>
        </a:p>
      </dgm:t>
    </dgm:pt>
    <dgm:pt modelId="{6A7040FD-4A4E-4D89-968A-618E4DA637AD}">
      <dgm:prSet/>
      <dgm:spPr/>
      <dgm:t>
        <a:bodyPr/>
        <a:lstStyle/>
        <a:p>
          <a:r>
            <a:rPr lang="en-US"/>
            <a:t>I </a:t>
          </a:r>
          <a:r>
            <a:rPr lang="en-US" i="1"/>
            <a:t>police</a:t>
          </a:r>
          <a:r>
            <a:rPr lang="en-US"/>
            <a:t> things pretty closely in terms of the language they use and the words they say (Rachel)</a:t>
          </a:r>
        </a:p>
      </dgm:t>
    </dgm:pt>
    <dgm:pt modelId="{E881E5E9-E048-4001-9911-56E57CE2139A}" type="parTrans" cxnId="{CF2598C1-2C04-463B-972A-2A91E179B992}">
      <dgm:prSet/>
      <dgm:spPr/>
      <dgm:t>
        <a:bodyPr/>
        <a:lstStyle/>
        <a:p>
          <a:endParaRPr lang="en-US"/>
        </a:p>
      </dgm:t>
    </dgm:pt>
    <dgm:pt modelId="{798D01BD-D0FB-48A2-920B-8C169D28EF95}" type="sibTrans" cxnId="{CF2598C1-2C04-463B-972A-2A91E179B992}">
      <dgm:prSet/>
      <dgm:spPr/>
      <dgm:t>
        <a:bodyPr/>
        <a:lstStyle/>
        <a:p>
          <a:endParaRPr lang="en-US"/>
        </a:p>
      </dgm:t>
    </dgm:pt>
    <dgm:pt modelId="{2D557EE7-17C2-4546-96C8-EC07D36F30C5}" type="pres">
      <dgm:prSet presAssocID="{D771824A-AF61-46E6-B8E8-E05A705C24AD}" presName="diagram" presStyleCnt="0">
        <dgm:presLayoutVars>
          <dgm:dir/>
          <dgm:resizeHandles val="exact"/>
        </dgm:presLayoutVars>
      </dgm:prSet>
      <dgm:spPr/>
      <dgm:t>
        <a:bodyPr/>
        <a:lstStyle/>
        <a:p>
          <a:endParaRPr lang="en-US"/>
        </a:p>
      </dgm:t>
    </dgm:pt>
    <dgm:pt modelId="{7E928E61-BD9C-4A19-968B-BC06D0D5A87F}" type="pres">
      <dgm:prSet presAssocID="{D6F459CA-49A5-4921-9965-C634B6C335B0}" presName="node" presStyleLbl="node1" presStyleIdx="0" presStyleCnt="6">
        <dgm:presLayoutVars>
          <dgm:bulletEnabled val="1"/>
        </dgm:presLayoutVars>
      </dgm:prSet>
      <dgm:spPr/>
      <dgm:t>
        <a:bodyPr/>
        <a:lstStyle/>
        <a:p>
          <a:endParaRPr lang="en-US"/>
        </a:p>
      </dgm:t>
    </dgm:pt>
    <dgm:pt modelId="{8B1F9EFB-E769-47E7-B365-1BC3E6C0B251}" type="pres">
      <dgm:prSet presAssocID="{2ABF0EBC-39FD-4919-BAC3-0D74C699AAD2}" presName="sibTrans" presStyleCnt="0"/>
      <dgm:spPr/>
    </dgm:pt>
    <dgm:pt modelId="{DC7CB556-CC59-4F5E-BA28-D82F4B4FD1BF}" type="pres">
      <dgm:prSet presAssocID="{194C4F43-9736-4B2C-BC69-AEFC8698EF31}" presName="node" presStyleLbl="node1" presStyleIdx="1" presStyleCnt="6">
        <dgm:presLayoutVars>
          <dgm:bulletEnabled val="1"/>
        </dgm:presLayoutVars>
      </dgm:prSet>
      <dgm:spPr/>
      <dgm:t>
        <a:bodyPr/>
        <a:lstStyle/>
        <a:p>
          <a:endParaRPr lang="en-US"/>
        </a:p>
      </dgm:t>
    </dgm:pt>
    <dgm:pt modelId="{B8B35C11-8ED1-4370-A467-F2EB5484686B}" type="pres">
      <dgm:prSet presAssocID="{5AB6E2BD-4C8A-471C-A1B4-865001521102}" presName="sibTrans" presStyleCnt="0"/>
      <dgm:spPr/>
    </dgm:pt>
    <dgm:pt modelId="{0C8AF88F-9C5F-4F41-82A2-C3C555BC7F4F}" type="pres">
      <dgm:prSet presAssocID="{09DD6F62-C6CC-476E-AEFD-44C881BC76D8}" presName="node" presStyleLbl="node1" presStyleIdx="2" presStyleCnt="6">
        <dgm:presLayoutVars>
          <dgm:bulletEnabled val="1"/>
        </dgm:presLayoutVars>
      </dgm:prSet>
      <dgm:spPr/>
      <dgm:t>
        <a:bodyPr/>
        <a:lstStyle/>
        <a:p>
          <a:endParaRPr lang="en-US"/>
        </a:p>
      </dgm:t>
    </dgm:pt>
    <dgm:pt modelId="{1575122E-3C63-40B8-A55D-DB8A86965918}" type="pres">
      <dgm:prSet presAssocID="{96DB89BC-6B19-4989-A774-9A101C2BB1CE}" presName="sibTrans" presStyleCnt="0"/>
      <dgm:spPr/>
    </dgm:pt>
    <dgm:pt modelId="{463635E6-7E05-413B-9BB7-888C5FF62E3A}" type="pres">
      <dgm:prSet presAssocID="{AB7116F3-5E76-4C65-9462-4F4442168B9A}" presName="node" presStyleLbl="node1" presStyleIdx="3" presStyleCnt="6">
        <dgm:presLayoutVars>
          <dgm:bulletEnabled val="1"/>
        </dgm:presLayoutVars>
      </dgm:prSet>
      <dgm:spPr/>
      <dgm:t>
        <a:bodyPr/>
        <a:lstStyle/>
        <a:p>
          <a:endParaRPr lang="en-US"/>
        </a:p>
      </dgm:t>
    </dgm:pt>
    <dgm:pt modelId="{35841AF4-F5A9-4DBE-A50D-137C6B28D6F5}" type="pres">
      <dgm:prSet presAssocID="{04F2F751-EB0C-4783-80B5-F606080BDD05}" presName="sibTrans" presStyleCnt="0"/>
      <dgm:spPr/>
    </dgm:pt>
    <dgm:pt modelId="{9B18F44E-1BAE-4DA7-842A-1338D6504265}" type="pres">
      <dgm:prSet presAssocID="{E72A8C4B-8247-44B8-BC27-E0F96E85CD8E}" presName="node" presStyleLbl="node1" presStyleIdx="4" presStyleCnt="6">
        <dgm:presLayoutVars>
          <dgm:bulletEnabled val="1"/>
        </dgm:presLayoutVars>
      </dgm:prSet>
      <dgm:spPr/>
      <dgm:t>
        <a:bodyPr/>
        <a:lstStyle/>
        <a:p>
          <a:endParaRPr lang="en-US"/>
        </a:p>
      </dgm:t>
    </dgm:pt>
    <dgm:pt modelId="{C3DED061-4D02-4027-B63C-C3445660A8C0}" type="pres">
      <dgm:prSet presAssocID="{699D4BA2-FA39-4EF6-BD52-1A6A65A03252}" presName="sibTrans" presStyleCnt="0"/>
      <dgm:spPr/>
    </dgm:pt>
    <dgm:pt modelId="{98B4E71F-C00E-4D41-ADE4-F44F6E8A063E}" type="pres">
      <dgm:prSet presAssocID="{6A7040FD-4A4E-4D89-968A-618E4DA637AD}" presName="node" presStyleLbl="node1" presStyleIdx="5" presStyleCnt="6">
        <dgm:presLayoutVars>
          <dgm:bulletEnabled val="1"/>
        </dgm:presLayoutVars>
      </dgm:prSet>
      <dgm:spPr/>
      <dgm:t>
        <a:bodyPr/>
        <a:lstStyle/>
        <a:p>
          <a:endParaRPr lang="en-US"/>
        </a:p>
      </dgm:t>
    </dgm:pt>
  </dgm:ptLst>
  <dgm:cxnLst>
    <dgm:cxn modelId="{8C171EBA-D90E-4DD0-9020-61B58F890CC8}" srcId="{D771824A-AF61-46E6-B8E8-E05A705C24AD}" destId="{D6F459CA-49A5-4921-9965-C634B6C335B0}" srcOrd="0" destOrd="0" parTransId="{1BE42577-77F0-41AC-B0DA-84FABB7BFA70}" sibTransId="{2ABF0EBC-39FD-4919-BAC3-0D74C699AAD2}"/>
    <dgm:cxn modelId="{415134AE-A3B7-4D9F-9599-909D8004338B}" type="presOf" srcId="{194C4F43-9736-4B2C-BC69-AEFC8698EF31}" destId="{DC7CB556-CC59-4F5E-BA28-D82F4B4FD1BF}" srcOrd="0" destOrd="0" presId="urn:microsoft.com/office/officeart/2005/8/layout/default"/>
    <dgm:cxn modelId="{4A81060D-092C-42CB-BB39-A62B257E5F63}" type="presOf" srcId="{E72A8C4B-8247-44B8-BC27-E0F96E85CD8E}" destId="{9B18F44E-1BAE-4DA7-842A-1338D6504265}" srcOrd="0" destOrd="0" presId="urn:microsoft.com/office/officeart/2005/8/layout/default"/>
    <dgm:cxn modelId="{F9F3F86D-F401-4898-94B1-0B35C1E09946}" type="presOf" srcId="{D6F459CA-49A5-4921-9965-C634B6C335B0}" destId="{7E928E61-BD9C-4A19-968B-BC06D0D5A87F}" srcOrd="0" destOrd="0" presId="urn:microsoft.com/office/officeart/2005/8/layout/default"/>
    <dgm:cxn modelId="{DB458C05-6672-443F-82DF-1269CFCDFB4C}" srcId="{D771824A-AF61-46E6-B8E8-E05A705C24AD}" destId="{E72A8C4B-8247-44B8-BC27-E0F96E85CD8E}" srcOrd="4" destOrd="0" parTransId="{B0BEBD9F-3892-411C-824E-01828618D3FC}" sibTransId="{699D4BA2-FA39-4EF6-BD52-1A6A65A03252}"/>
    <dgm:cxn modelId="{CF2598C1-2C04-463B-972A-2A91E179B992}" srcId="{D771824A-AF61-46E6-B8E8-E05A705C24AD}" destId="{6A7040FD-4A4E-4D89-968A-618E4DA637AD}" srcOrd="5" destOrd="0" parTransId="{E881E5E9-E048-4001-9911-56E57CE2139A}" sibTransId="{798D01BD-D0FB-48A2-920B-8C169D28EF95}"/>
    <dgm:cxn modelId="{BD3F85D4-693B-4CD4-9767-AA53C1FDF3E9}" type="presOf" srcId="{6A7040FD-4A4E-4D89-968A-618E4DA637AD}" destId="{98B4E71F-C00E-4D41-ADE4-F44F6E8A063E}" srcOrd="0" destOrd="0" presId="urn:microsoft.com/office/officeart/2005/8/layout/default"/>
    <dgm:cxn modelId="{1202F960-194C-404E-BA56-F069F4F65802}" srcId="{D771824A-AF61-46E6-B8E8-E05A705C24AD}" destId="{09DD6F62-C6CC-476E-AEFD-44C881BC76D8}" srcOrd="2" destOrd="0" parTransId="{66BC2D93-5C1B-4128-9914-82202F5ADAB3}" sibTransId="{96DB89BC-6B19-4989-A774-9A101C2BB1CE}"/>
    <dgm:cxn modelId="{7DA9DCEB-6B20-4E32-BB29-ED8E30CC5D94}" type="presOf" srcId="{AB7116F3-5E76-4C65-9462-4F4442168B9A}" destId="{463635E6-7E05-413B-9BB7-888C5FF62E3A}" srcOrd="0" destOrd="0" presId="urn:microsoft.com/office/officeart/2005/8/layout/default"/>
    <dgm:cxn modelId="{14AC6734-C3FF-44F9-81DE-A3BACE732AEB}" type="presOf" srcId="{09DD6F62-C6CC-476E-AEFD-44C881BC76D8}" destId="{0C8AF88F-9C5F-4F41-82A2-C3C555BC7F4F}" srcOrd="0" destOrd="0" presId="urn:microsoft.com/office/officeart/2005/8/layout/default"/>
    <dgm:cxn modelId="{6308181A-CA2D-4B93-A3BC-B3AF9A12AD27}" type="presOf" srcId="{D771824A-AF61-46E6-B8E8-E05A705C24AD}" destId="{2D557EE7-17C2-4546-96C8-EC07D36F30C5}" srcOrd="0" destOrd="0" presId="urn:microsoft.com/office/officeart/2005/8/layout/default"/>
    <dgm:cxn modelId="{3A0CC826-655C-49AA-8D03-A6874A7C9B48}" srcId="{D771824A-AF61-46E6-B8E8-E05A705C24AD}" destId="{AB7116F3-5E76-4C65-9462-4F4442168B9A}" srcOrd="3" destOrd="0" parTransId="{55CF650B-B249-4BDD-8CA4-34056DC46C82}" sibTransId="{04F2F751-EB0C-4783-80B5-F606080BDD05}"/>
    <dgm:cxn modelId="{B1B064DD-5DDB-467C-B5EF-B21854A7AF70}" srcId="{D771824A-AF61-46E6-B8E8-E05A705C24AD}" destId="{194C4F43-9736-4B2C-BC69-AEFC8698EF31}" srcOrd="1" destOrd="0" parTransId="{9BB5BF93-4E82-49AD-9F4B-36C625D0B342}" sibTransId="{5AB6E2BD-4C8A-471C-A1B4-865001521102}"/>
    <dgm:cxn modelId="{2F87AB55-FB99-4538-BFBB-C54FA4A47782}" type="presParOf" srcId="{2D557EE7-17C2-4546-96C8-EC07D36F30C5}" destId="{7E928E61-BD9C-4A19-968B-BC06D0D5A87F}" srcOrd="0" destOrd="0" presId="urn:microsoft.com/office/officeart/2005/8/layout/default"/>
    <dgm:cxn modelId="{FF4BD89F-BE78-46D9-B296-809D37F16611}" type="presParOf" srcId="{2D557EE7-17C2-4546-96C8-EC07D36F30C5}" destId="{8B1F9EFB-E769-47E7-B365-1BC3E6C0B251}" srcOrd="1" destOrd="0" presId="urn:microsoft.com/office/officeart/2005/8/layout/default"/>
    <dgm:cxn modelId="{19C8597E-D80F-4F25-840B-219227C3A254}" type="presParOf" srcId="{2D557EE7-17C2-4546-96C8-EC07D36F30C5}" destId="{DC7CB556-CC59-4F5E-BA28-D82F4B4FD1BF}" srcOrd="2" destOrd="0" presId="urn:microsoft.com/office/officeart/2005/8/layout/default"/>
    <dgm:cxn modelId="{2EC446DC-4744-456F-8BA6-8371F32715DC}" type="presParOf" srcId="{2D557EE7-17C2-4546-96C8-EC07D36F30C5}" destId="{B8B35C11-8ED1-4370-A467-F2EB5484686B}" srcOrd="3" destOrd="0" presId="urn:microsoft.com/office/officeart/2005/8/layout/default"/>
    <dgm:cxn modelId="{2483042B-2945-4947-8FC6-27D576224358}" type="presParOf" srcId="{2D557EE7-17C2-4546-96C8-EC07D36F30C5}" destId="{0C8AF88F-9C5F-4F41-82A2-C3C555BC7F4F}" srcOrd="4" destOrd="0" presId="urn:microsoft.com/office/officeart/2005/8/layout/default"/>
    <dgm:cxn modelId="{77C58C0C-4A19-436A-9F76-E630C5DDB92C}" type="presParOf" srcId="{2D557EE7-17C2-4546-96C8-EC07D36F30C5}" destId="{1575122E-3C63-40B8-A55D-DB8A86965918}" srcOrd="5" destOrd="0" presId="urn:microsoft.com/office/officeart/2005/8/layout/default"/>
    <dgm:cxn modelId="{EEADAA74-5D81-4D15-B692-2A894DD828C5}" type="presParOf" srcId="{2D557EE7-17C2-4546-96C8-EC07D36F30C5}" destId="{463635E6-7E05-413B-9BB7-888C5FF62E3A}" srcOrd="6" destOrd="0" presId="urn:microsoft.com/office/officeart/2005/8/layout/default"/>
    <dgm:cxn modelId="{C33DB6D3-29BB-42D8-A5A0-9BDE2E8AB4B9}" type="presParOf" srcId="{2D557EE7-17C2-4546-96C8-EC07D36F30C5}" destId="{35841AF4-F5A9-4DBE-A50D-137C6B28D6F5}" srcOrd="7" destOrd="0" presId="urn:microsoft.com/office/officeart/2005/8/layout/default"/>
    <dgm:cxn modelId="{7416AA3E-CB96-47C5-B304-C0747DF57E28}" type="presParOf" srcId="{2D557EE7-17C2-4546-96C8-EC07D36F30C5}" destId="{9B18F44E-1BAE-4DA7-842A-1338D6504265}" srcOrd="8" destOrd="0" presId="urn:microsoft.com/office/officeart/2005/8/layout/default"/>
    <dgm:cxn modelId="{002D5B26-3F91-4D9D-A40B-9456FE4634F8}" type="presParOf" srcId="{2D557EE7-17C2-4546-96C8-EC07D36F30C5}" destId="{C3DED061-4D02-4027-B63C-C3445660A8C0}" srcOrd="9" destOrd="0" presId="urn:microsoft.com/office/officeart/2005/8/layout/default"/>
    <dgm:cxn modelId="{7F0349C0-662C-4046-89DF-68A65F69C2AB}" type="presParOf" srcId="{2D557EE7-17C2-4546-96C8-EC07D36F30C5}" destId="{98B4E71F-C00E-4D41-ADE4-F44F6E8A063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41000-5E61-419B-A111-295993E5904B}">
      <dsp:nvSpPr>
        <dsp:cNvPr id="0" name=""/>
        <dsp:cNvSpPr/>
      </dsp:nvSpPr>
      <dsp:spPr>
        <a:xfrm>
          <a:off x="3537604" y="2422482"/>
          <a:ext cx="2439055" cy="14471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COMMUNICATION</a:t>
          </a:r>
          <a:endParaRPr lang="en-GB" sz="1600" b="1" kern="1200" dirty="0"/>
        </a:p>
      </dsp:txBody>
      <dsp:txXfrm>
        <a:off x="3894795" y="2634407"/>
        <a:ext cx="1724673" cy="1023265"/>
      </dsp:txXfrm>
    </dsp:sp>
    <dsp:sp modelId="{0008F783-15E4-4CF0-AC5A-1FDF6A160307}">
      <dsp:nvSpPr>
        <dsp:cNvPr id="0" name=""/>
        <dsp:cNvSpPr/>
      </dsp:nvSpPr>
      <dsp:spPr>
        <a:xfrm rot="16200000">
          <a:off x="4554119" y="1769777"/>
          <a:ext cx="406024" cy="5623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4615023" y="1943142"/>
        <a:ext cx="284217" cy="337385"/>
      </dsp:txXfrm>
    </dsp:sp>
    <dsp:sp modelId="{E759E84B-2854-4C42-809E-CE1F3A86E1B6}">
      <dsp:nvSpPr>
        <dsp:cNvPr id="0" name=""/>
        <dsp:cNvSpPr/>
      </dsp:nvSpPr>
      <dsp:spPr>
        <a:xfrm>
          <a:off x="3702928" y="2550"/>
          <a:ext cx="2108406" cy="16538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Understanding </a:t>
          </a:r>
        </a:p>
        <a:p>
          <a:pPr lvl="0" algn="ctr" defTabSz="711200">
            <a:lnSpc>
              <a:spcPct val="90000"/>
            </a:lnSpc>
            <a:spcBef>
              <a:spcPct val="0"/>
            </a:spcBef>
            <a:spcAft>
              <a:spcPct val="35000"/>
            </a:spcAft>
          </a:pPr>
          <a:r>
            <a:rPr lang="en-GB" sz="1600" kern="1200" dirty="0" smtClean="0"/>
            <a:t>language</a:t>
          </a:r>
          <a:endParaRPr lang="en-GB" sz="1600" kern="1200" dirty="0"/>
        </a:p>
      </dsp:txBody>
      <dsp:txXfrm>
        <a:off x="4011697" y="244750"/>
        <a:ext cx="1490868" cy="1169446"/>
      </dsp:txXfrm>
    </dsp:sp>
    <dsp:sp modelId="{0E31E3C2-4DBF-4162-8251-EB5F5026CFC3}">
      <dsp:nvSpPr>
        <dsp:cNvPr id="0" name=""/>
        <dsp:cNvSpPr/>
      </dsp:nvSpPr>
      <dsp:spPr>
        <a:xfrm rot="19800000">
          <a:off x="5705619" y="2243773"/>
          <a:ext cx="254623" cy="56230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5710736" y="2375331"/>
        <a:ext cx="178236" cy="337385"/>
      </dsp:txXfrm>
    </dsp:sp>
    <dsp:sp modelId="{A4576D2E-F73D-49C9-9F00-A2D2DC594587}">
      <dsp:nvSpPr>
        <dsp:cNvPr id="0" name=""/>
        <dsp:cNvSpPr/>
      </dsp:nvSpPr>
      <dsp:spPr>
        <a:xfrm>
          <a:off x="5936413" y="1160833"/>
          <a:ext cx="1653846" cy="165384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Talking</a:t>
          </a:r>
          <a:endParaRPr lang="en-GB" sz="1600" kern="1200" dirty="0"/>
        </a:p>
      </dsp:txBody>
      <dsp:txXfrm>
        <a:off x="6178613" y="1403033"/>
        <a:ext cx="1169446" cy="1169446"/>
      </dsp:txXfrm>
    </dsp:sp>
    <dsp:sp modelId="{37A2A75B-1EAF-46DE-873C-2B5C88DBE7B0}">
      <dsp:nvSpPr>
        <dsp:cNvPr id="0" name=""/>
        <dsp:cNvSpPr/>
      </dsp:nvSpPr>
      <dsp:spPr>
        <a:xfrm rot="1800000">
          <a:off x="5705619" y="3485998"/>
          <a:ext cx="254623" cy="56230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5710736" y="3579362"/>
        <a:ext cx="178236" cy="337385"/>
      </dsp:txXfrm>
    </dsp:sp>
    <dsp:sp modelId="{A79AC3C7-02C3-435C-A807-5D75EB90DAEA}">
      <dsp:nvSpPr>
        <dsp:cNvPr id="0" name=""/>
        <dsp:cNvSpPr/>
      </dsp:nvSpPr>
      <dsp:spPr>
        <a:xfrm>
          <a:off x="5936413" y="3477399"/>
          <a:ext cx="1653846" cy="165384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Attention</a:t>
          </a:r>
          <a:endParaRPr lang="en-GB" sz="1600" kern="1200" dirty="0"/>
        </a:p>
      </dsp:txBody>
      <dsp:txXfrm>
        <a:off x="6178613" y="3719599"/>
        <a:ext cx="1169446" cy="1169446"/>
      </dsp:txXfrm>
    </dsp:sp>
    <dsp:sp modelId="{527FCAC3-ACF1-4605-821C-AB8FA9D9052D}">
      <dsp:nvSpPr>
        <dsp:cNvPr id="0" name=""/>
        <dsp:cNvSpPr/>
      </dsp:nvSpPr>
      <dsp:spPr>
        <a:xfrm rot="5400000">
          <a:off x="4554119" y="3959994"/>
          <a:ext cx="406024" cy="56230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a:off x="4615023" y="4011552"/>
        <a:ext cx="284217" cy="337385"/>
      </dsp:txXfrm>
    </dsp:sp>
    <dsp:sp modelId="{6A9BE587-A46C-4F04-8718-3DFEB123BCC7}">
      <dsp:nvSpPr>
        <dsp:cNvPr id="0" name=""/>
        <dsp:cNvSpPr/>
      </dsp:nvSpPr>
      <dsp:spPr>
        <a:xfrm>
          <a:off x="3930208" y="4635682"/>
          <a:ext cx="1653846" cy="1653846"/>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Social skills</a:t>
          </a:r>
          <a:endParaRPr lang="en-GB" sz="1600" kern="1200" dirty="0"/>
        </a:p>
      </dsp:txBody>
      <dsp:txXfrm>
        <a:off x="4172408" y="4877882"/>
        <a:ext cx="1169446" cy="1169446"/>
      </dsp:txXfrm>
    </dsp:sp>
    <dsp:sp modelId="{22859C61-34CD-4827-AEBB-C82AB8F6DDC1}">
      <dsp:nvSpPr>
        <dsp:cNvPr id="0" name=""/>
        <dsp:cNvSpPr/>
      </dsp:nvSpPr>
      <dsp:spPr>
        <a:xfrm rot="9000000">
          <a:off x="3554021" y="3485998"/>
          <a:ext cx="254623" cy="56230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625291" y="3579362"/>
        <a:ext cx="178236" cy="337385"/>
      </dsp:txXfrm>
    </dsp:sp>
    <dsp:sp modelId="{6DAB9401-8466-4A28-BDB5-D6F9D0B05ACC}">
      <dsp:nvSpPr>
        <dsp:cNvPr id="0" name=""/>
        <dsp:cNvSpPr/>
      </dsp:nvSpPr>
      <dsp:spPr>
        <a:xfrm>
          <a:off x="1924003" y="3477399"/>
          <a:ext cx="1653846" cy="165384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Speech sounds</a:t>
          </a:r>
          <a:endParaRPr lang="en-GB" sz="1600" kern="1200" dirty="0"/>
        </a:p>
      </dsp:txBody>
      <dsp:txXfrm>
        <a:off x="2166203" y="3719599"/>
        <a:ext cx="1169446" cy="1169446"/>
      </dsp:txXfrm>
    </dsp:sp>
    <dsp:sp modelId="{185BD166-BED1-464B-AEE4-82EA044E3CAF}">
      <dsp:nvSpPr>
        <dsp:cNvPr id="0" name=""/>
        <dsp:cNvSpPr/>
      </dsp:nvSpPr>
      <dsp:spPr>
        <a:xfrm rot="12600000">
          <a:off x="3554021" y="2243773"/>
          <a:ext cx="254623" cy="56230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625291" y="2375331"/>
        <a:ext cx="178236" cy="337385"/>
      </dsp:txXfrm>
    </dsp:sp>
    <dsp:sp modelId="{06FCDAD6-898F-4A95-A1A3-77696986EF61}">
      <dsp:nvSpPr>
        <dsp:cNvPr id="0" name=""/>
        <dsp:cNvSpPr/>
      </dsp:nvSpPr>
      <dsp:spPr>
        <a:xfrm>
          <a:off x="1924003" y="1160833"/>
          <a:ext cx="1653846" cy="1653846"/>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Stuttering</a:t>
          </a:r>
          <a:endParaRPr lang="en-GB" sz="1600" kern="1200" dirty="0"/>
        </a:p>
      </dsp:txBody>
      <dsp:txXfrm>
        <a:off x="2166203" y="1403033"/>
        <a:ext cx="1169446" cy="1169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28E61-BD9C-4A19-968B-BC06D0D5A87F}">
      <dsp:nvSpPr>
        <dsp:cNvPr id="0" name=""/>
        <dsp:cNvSpPr/>
      </dsp:nvSpPr>
      <dsp:spPr>
        <a:xfrm>
          <a:off x="0" y="4029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'Use of evaluative adjectives and adverbs such as ‘poor’, ‘incorrect’, and ‘[speak] properly’ used to describe nonstandardised language.'</a:t>
          </a:r>
        </a:p>
      </dsp:txBody>
      <dsp:txXfrm>
        <a:off x="0" y="40290"/>
        <a:ext cx="3286125" cy="1971675"/>
      </dsp:txXfrm>
    </dsp:sp>
    <dsp:sp modelId="{DC7CB556-CC59-4F5E-BA28-D82F4B4FD1BF}">
      <dsp:nvSpPr>
        <dsp:cNvPr id="0" name=""/>
        <dsp:cNvSpPr/>
      </dsp:nvSpPr>
      <dsp:spPr>
        <a:xfrm>
          <a:off x="3614737" y="40290"/>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'Language was frequently used as a proxy for other social factors such as crime, economic prosperity, employment chances, academic achievement, and the maintenance of social standards'.</a:t>
          </a:r>
        </a:p>
      </dsp:txBody>
      <dsp:txXfrm>
        <a:off x="3614737" y="40290"/>
        <a:ext cx="3286125" cy="1971675"/>
      </dsp:txXfrm>
    </dsp:sp>
    <dsp:sp modelId="{0C8AF88F-9C5F-4F41-82A2-C3C555BC7F4F}">
      <dsp:nvSpPr>
        <dsp:cNvPr id="0" name=""/>
        <dsp:cNvSpPr/>
      </dsp:nvSpPr>
      <dsp:spPr>
        <a:xfrm>
          <a:off x="7229475" y="4029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The use of policing and criminal language and metaphor used to school policy and teaching to uphold Standard English e.g. 'zero-terolance'. Examples highlighted include:</a:t>
          </a:r>
        </a:p>
      </dsp:txBody>
      <dsp:txXfrm>
        <a:off x="7229475" y="40290"/>
        <a:ext cx="3286125" cy="1971675"/>
      </dsp:txXfrm>
    </dsp:sp>
    <dsp:sp modelId="{463635E6-7E05-413B-9BB7-888C5FF62E3A}">
      <dsp:nvSpPr>
        <dsp:cNvPr id="0" name=""/>
        <dsp:cNvSpPr/>
      </dsp:nvSpPr>
      <dsp:spPr>
        <a:xfrm>
          <a:off x="0" y="2340578"/>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Posters will be placed around the school displaying the banned words while teachers have been told to listen out and </a:t>
          </a:r>
          <a:r>
            <a:rPr lang="en-US" sz="1800" i="1" kern="1200"/>
            <a:t>crackdown</a:t>
          </a:r>
          <a:r>
            <a:rPr lang="en-US" sz="1800" kern="1200"/>
            <a:t> on </a:t>
          </a:r>
          <a:r>
            <a:rPr lang="en-US" sz="1800" i="1" kern="1200"/>
            <a:t>rule breakers</a:t>
          </a:r>
          <a:r>
            <a:rPr lang="en-US" sz="1800" kern="1200"/>
            <a:t> (Curtis </a:t>
          </a:r>
          <a:r>
            <a:rPr lang="en-US" sz="1800" kern="1200">
              <a:hlinkClick xmlns:r="http://schemas.openxmlformats.org/officeDocument/2006/relationships" r:id="rId1"/>
            </a:rPr>
            <a:t>2016</a:t>
          </a:r>
          <a:r>
            <a:rPr lang="en-US" sz="1800" kern="1200"/>
            <a:t>)</a:t>
          </a:r>
        </a:p>
      </dsp:txBody>
      <dsp:txXfrm>
        <a:off x="0" y="2340578"/>
        <a:ext cx="3286125" cy="1971675"/>
      </dsp:txXfrm>
    </dsp:sp>
    <dsp:sp modelId="{9B18F44E-1BAE-4DA7-842A-1338D6504265}">
      <dsp:nvSpPr>
        <dsp:cNvPr id="0" name=""/>
        <dsp:cNvSpPr/>
      </dsp:nvSpPr>
      <dsp:spPr>
        <a:xfrm>
          <a:off x="3614737" y="2340578"/>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Banned words are put into “</a:t>
          </a:r>
          <a:r>
            <a:rPr lang="en-US" sz="1800" i="1" kern="1200"/>
            <a:t>word jails</a:t>
          </a:r>
          <a:r>
            <a:rPr lang="en-US" sz="1800" kern="1200"/>
            <a:t>” on classroom walls (Griffiths &amp; Henry </a:t>
          </a:r>
          <a:r>
            <a:rPr lang="en-US" sz="1800" kern="1200">
              <a:hlinkClick xmlns:r="http://schemas.openxmlformats.org/officeDocument/2006/relationships" r:id="rId1"/>
            </a:rPr>
            <a:t>2019</a:t>
          </a:r>
          <a:r>
            <a:rPr lang="en-US" sz="1800" kern="1200"/>
            <a:t>)</a:t>
          </a:r>
        </a:p>
      </dsp:txBody>
      <dsp:txXfrm>
        <a:off x="3614737" y="2340578"/>
        <a:ext cx="3286125" cy="1971675"/>
      </dsp:txXfrm>
    </dsp:sp>
    <dsp:sp modelId="{98B4E71F-C00E-4D41-ADE4-F44F6E8A063E}">
      <dsp:nvSpPr>
        <dsp:cNvPr id="0" name=""/>
        <dsp:cNvSpPr/>
      </dsp:nvSpPr>
      <dsp:spPr>
        <a:xfrm>
          <a:off x="7229475" y="2340578"/>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I </a:t>
          </a:r>
          <a:r>
            <a:rPr lang="en-US" sz="1800" i="1" kern="1200"/>
            <a:t>police</a:t>
          </a:r>
          <a:r>
            <a:rPr lang="en-US" sz="1800" kern="1200"/>
            <a:t> things pretty closely in terms of the language they use and the words they say (Rachel)</a:t>
          </a:r>
        </a:p>
      </dsp:txBody>
      <dsp:txXfrm>
        <a:off x="7229475" y="2340578"/>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133D5-909F-6943-AF51-0144923A5DEC}" type="datetimeFigureOut">
              <a:rPr lang="en-US" smtClean="0"/>
              <a:t>4/7/2021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24F0A-3604-6D48-B6EB-CEEC45BEC7C4}" type="slidenum">
              <a:rPr lang="en-US" smtClean="0"/>
              <a:t>‹#›</a:t>
            </a:fld>
            <a:endParaRPr lang="en-US"/>
          </a:p>
        </p:txBody>
      </p:sp>
    </p:spTree>
    <p:extLst>
      <p:ext uri="{BB962C8B-B14F-4D97-AF65-F5344CB8AC3E}">
        <p14:creationId xmlns:p14="http://schemas.microsoft.com/office/powerpoint/2010/main" val="223514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Communication chain</a:t>
            </a:r>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[IL0: UNCLASSIFIED]</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3CE46-17CE-49EC-86B7-D4D71BD923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7874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E.g. behavioural difficulties due to a sense of frustration</a:t>
            </a:r>
            <a:r>
              <a:rPr lang="en-GB" baseline="0" dirty="0" smtClean="0"/>
              <a:t> at being unable to express themselves clearly or be properly understood. </a:t>
            </a:r>
          </a:p>
          <a:p>
            <a:r>
              <a:rPr lang="en-GB" baseline="0" dirty="0" smtClean="0"/>
              <a:t>Can be grouped with learning difficulty or learning disability.</a:t>
            </a:r>
          </a:p>
          <a:p>
            <a:r>
              <a:rPr lang="en-GB" baseline="0" dirty="0" smtClean="0"/>
              <a:t>Professionals and the media</a:t>
            </a:r>
            <a:endParaRPr lang="en-GB" dirty="0" smtClean="0"/>
          </a:p>
          <a:p>
            <a:endParaRPr lang="en-GB" dirty="0" smtClean="0"/>
          </a:p>
          <a:p>
            <a:r>
              <a:rPr lang="en-GB" dirty="0" smtClean="0"/>
              <a:t>They’ve had to struggle through without understanding or being able to express themselves for so</a:t>
            </a:r>
            <a:r>
              <a:rPr lang="en-GB" baseline="0" dirty="0" smtClean="0"/>
              <a:t> long they’ve develop strategies.</a:t>
            </a:r>
          </a:p>
          <a:p>
            <a:endParaRPr lang="en-GB" baseline="0" dirty="0" smtClean="0"/>
          </a:p>
          <a:p>
            <a:r>
              <a:rPr lang="en-GB" baseline="0" dirty="0" smtClean="0"/>
              <a:t>Hidden disability</a:t>
            </a:r>
          </a:p>
          <a:p>
            <a:endParaRPr lang="en-GB" baseline="0" dirty="0" smtClean="0"/>
          </a:p>
          <a:p>
            <a:r>
              <a:rPr lang="en-GB" baseline="0" dirty="0" smtClean="0"/>
              <a:t>King’s Speech </a:t>
            </a:r>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1" y="8685213"/>
            <a:ext cx="68580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[IL0: UNCLASSIFIED]</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9FF5E-D3EC-43E0-B0E9-E0782C4AF28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925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[IL0: UNCLASSIFIED]</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3CE46-17CE-49EC-86B7-D4D71BD923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9245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0" y="8685213"/>
            <a:ext cx="68580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[IL0: UNCLASSIFIED]</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43CE46-17CE-49EC-86B7-D4D71BD9233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870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Taken from a toolkit</a:t>
            </a:r>
            <a:r>
              <a:rPr lang="en-GB" baseline="0" dirty="0" smtClean="0"/>
              <a:t> for prison and probation staff</a:t>
            </a:r>
          </a:p>
          <a:p>
            <a:endParaRPr lang="en-GB" baseline="0" dirty="0" smtClean="0"/>
          </a:p>
          <a:p>
            <a:r>
              <a:rPr lang="en-GB" baseline="0" dirty="0" smtClean="0"/>
              <a:t>How many of our YP’s hit at least one of these??</a:t>
            </a:r>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1" y="8685213"/>
            <a:ext cx="68580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[IL0: UNCLASSIFIED]</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9FF5E-D3EC-43E0-B0E9-E0782C4AF28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93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education, by</a:t>
            </a:r>
            <a:r>
              <a:rPr lang="en-GB" baseline="0" dirty="0" smtClean="0"/>
              <a:t> GPs, by other health professionals…</a:t>
            </a:r>
          </a:p>
          <a:p>
            <a:r>
              <a:rPr lang="en-GB" baseline="0" dirty="0" smtClean="0"/>
              <a:t>You’ll often be the first ones to pick this up! </a:t>
            </a:r>
            <a:endParaRPr lang="en-GB"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custDataLst>
              <p:tags r:id="rId1"/>
            </p:custDataLst>
          </p:nvPr>
        </p:nvSpPr>
        <p:spPr>
          <a:xfrm>
            <a:off x="1" y="8685213"/>
            <a:ext cx="6858000" cy="4572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smtClean="0">
                <a:ln>
                  <a:noFill/>
                </a:ln>
                <a:solidFill>
                  <a:prstClr val="black"/>
                </a:solidFill>
                <a:effectLst/>
                <a:uLnTx/>
                <a:uFillTx/>
                <a:latin typeface="Calibri"/>
                <a:ea typeface="+mn-ea"/>
                <a:cs typeface="+mn-cs"/>
              </a:rPr>
              <a:t>[IL0: UNCLASSIFIED]</a:t>
            </a:r>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B9FF5E-D3EC-43E0-B0E9-E0782C4AF28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428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Activity</a:t>
            </a:r>
          </a:p>
          <a:p>
            <a:endParaRPr lang="en-GB" dirty="0" smtClean="0"/>
          </a:p>
          <a:p>
            <a:r>
              <a:rPr lang="en-GB" dirty="0" smtClean="0"/>
              <a:t>Normalise</a:t>
            </a:r>
            <a:r>
              <a:rPr lang="en-GB" baseline="0" dirty="0" smtClean="0"/>
              <a:t> asking for help for whole class, create opportunities for this e.g. a card to give to teacher/put on desk, praise her for asking.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AF9B9-6E9A-4189-934B-D09FFA44CE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363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60D5-3AE7-854C-A4E0-C85205204C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3AB5DD-7EC0-D14A-A427-2D7DA3E47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420304-1983-FA48-9A47-CB3553228FD7}"/>
              </a:ext>
            </a:extLst>
          </p:cNvPr>
          <p:cNvSpPr>
            <a:spLocks noGrp="1"/>
          </p:cNvSpPr>
          <p:nvPr>
            <p:ph type="dt" sz="half" idx="10"/>
          </p:nvPr>
        </p:nvSpPr>
        <p:spPr/>
        <p:txBody>
          <a:bodyPr/>
          <a:lstStyle/>
          <a:p>
            <a:fld id="{DC7165B9-6DB3-BD42-9931-9441BFC2AC9F}" type="datetime1">
              <a:rPr lang="en-GB" smtClean="0"/>
              <a:t>07/04/2021</a:t>
            </a:fld>
            <a:endParaRPr lang="en-US" dirty="0"/>
          </a:p>
        </p:txBody>
      </p:sp>
      <p:sp>
        <p:nvSpPr>
          <p:cNvPr id="5" name="Footer Placeholder 4">
            <a:extLst>
              <a:ext uri="{FF2B5EF4-FFF2-40B4-BE49-F238E27FC236}">
                <a16:creationId xmlns:a16="http://schemas.microsoft.com/office/drawing/2014/main" id="{2AC99ACE-96E4-FE43-B82E-503EAD26FE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7C2BDE-7E4E-734E-ACFB-442DF4D55022}"/>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222837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F871-3E3A-DB46-9123-642CA2DF7D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21891A-29CA-CF4B-9088-0B22F5A173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A495C-FD65-E745-AF6A-4B66033FDB8B}"/>
              </a:ext>
            </a:extLst>
          </p:cNvPr>
          <p:cNvSpPr>
            <a:spLocks noGrp="1"/>
          </p:cNvSpPr>
          <p:nvPr>
            <p:ph type="dt" sz="half" idx="10"/>
          </p:nvPr>
        </p:nvSpPr>
        <p:spPr/>
        <p:txBody>
          <a:bodyPr/>
          <a:lstStyle/>
          <a:p>
            <a:fld id="{5D8D4A3C-09DF-4B4B-A1E0-DC39E61756A6}" type="datetime1">
              <a:rPr lang="en-GB" smtClean="0"/>
              <a:t>07/04/2021</a:t>
            </a:fld>
            <a:endParaRPr lang="en-US" dirty="0"/>
          </a:p>
        </p:txBody>
      </p:sp>
      <p:sp>
        <p:nvSpPr>
          <p:cNvPr id="5" name="Footer Placeholder 4">
            <a:extLst>
              <a:ext uri="{FF2B5EF4-FFF2-40B4-BE49-F238E27FC236}">
                <a16:creationId xmlns:a16="http://schemas.microsoft.com/office/drawing/2014/main" id="{BE31F43E-D9A0-104B-A596-ACC33D4F85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4CAD9D-F925-8A49-8A90-CD814900BD3E}"/>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05143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C05B3-487D-9C4A-8595-430EEBD318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654A5-AE01-2C47-8B2B-48099290CF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EA771-C7CB-034D-A3DD-45957CA1AEF0}"/>
              </a:ext>
            </a:extLst>
          </p:cNvPr>
          <p:cNvSpPr>
            <a:spLocks noGrp="1"/>
          </p:cNvSpPr>
          <p:nvPr>
            <p:ph type="dt" sz="half" idx="10"/>
          </p:nvPr>
        </p:nvSpPr>
        <p:spPr/>
        <p:txBody>
          <a:bodyPr/>
          <a:lstStyle/>
          <a:p>
            <a:fld id="{65991491-3E83-4A45-90FE-4DD8E3EAF4EE}" type="datetime1">
              <a:rPr lang="en-GB" smtClean="0"/>
              <a:t>07/04/2021</a:t>
            </a:fld>
            <a:endParaRPr lang="en-US" dirty="0"/>
          </a:p>
        </p:txBody>
      </p:sp>
      <p:sp>
        <p:nvSpPr>
          <p:cNvPr id="5" name="Footer Placeholder 4">
            <a:extLst>
              <a:ext uri="{FF2B5EF4-FFF2-40B4-BE49-F238E27FC236}">
                <a16:creationId xmlns:a16="http://schemas.microsoft.com/office/drawing/2014/main" id="{0F13E042-1C25-F944-8E57-0A4294C1C1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A4354F-AD40-BB4F-84D5-F22D303544CA}"/>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422943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66A13D-FE4F-4A66-9A01-9C6970ED3FFE}" type="datetimeFigureOut">
              <a:rPr lang="en-GB" smtClean="0"/>
              <a:t>07/04/2021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956880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66A13D-FE4F-4A66-9A01-9C6970ED3FFE}" type="datetimeFigureOut">
              <a:rPr lang="en-GB" smtClean="0"/>
              <a:t>07/04/2021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831284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66A13D-FE4F-4A66-9A01-9C6970ED3FFE}" type="datetimeFigureOut">
              <a:rPr lang="en-GB" smtClean="0"/>
              <a:t>07/04/2021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2262813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66A13D-FE4F-4A66-9A01-9C6970ED3FFE}" type="datetimeFigureOut">
              <a:rPr lang="en-GB" smtClean="0"/>
              <a:t>07/04/2021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1407174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66A13D-FE4F-4A66-9A01-9C6970ED3FFE}" type="datetimeFigureOut">
              <a:rPr lang="en-GB" smtClean="0"/>
              <a:t>07/04/2021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3336218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66A13D-FE4F-4A66-9A01-9C6970ED3FFE}" type="datetimeFigureOut">
              <a:rPr lang="en-GB" smtClean="0"/>
              <a:t>07/04/2021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1386153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6A13D-FE4F-4A66-9A01-9C6970ED3FFE}" type="datetimeFigureOut">
              <a:rPr lang="en-GB" smtClean="0"/>
              <a:t>07/04/2021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383541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6A13D-FE4F-4A66-9A01-9C6970ED3FFE}" type="datetimeFigureOut">
              <a:rPr lang="en-GB" smtClean="0"/>
              <a:t>07/04/2021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124296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B3E9F-89F8-A440-9CA0-6264B3F815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D3611C-3CEC-7046-898D-BD5D64516F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165AF4-6000-CF49-9842-FBA25E0E3BA0}"/>
              </a:ext>
            </a:extLst>
          </p:cNvPr>
          <p:cNvSpPr>
            <a:spLocks noGrp="1"/>
          </p:cNvSpPr>
          <p:nvPr>
            <p:ph type="dt" sz="half" idx="10"/>
          </p:nvPr>
        </p:nvSpPr>
        <p:spPr/>
        <p:txBody>
          <a:bodyPr/>
          <a:lstStyle/>
          <a:p>
            <a:fld id="{728AF8CF-9AF7-D140-9FC4-D1DFA4451E1A}" type="datetime1">
              <a:rPr lang="en-GB" smtClean="0"/>
              <a:t>07/04/2021</a:t>
            </a:fld>
            <a:endParaRPr lang="en-US" dirty="0"/>
          </a:p>
        </p:txBody>
      </p:sp>
      <p:sp>
        <p:nvSpPr>
          <p:cNvPr id="5" name="Footer Placeholder 4">
            <a:extLst>
              <a:ext uri="{FF2B5EF4-FFF2-40B4-BE49-F238E27FC236}">
                <a16:creationId xmlns:a16="http://schemas.microsoft.com/office/drawing/2014/main" id="{D28CD28D-3175-9A46-96EC-C2A394748C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B95D79-6827-B347-8D1E-33A2F6320FA6}"/>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47090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6A13D-FE4F-4A66-9A01-9C6970ED3FFE}" type="datetimeFigureOut">
              <a:rPr lang="en-GB" smtClean="0"/>
              <a:t>07/04/2021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361762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66A13D-FE4F-4A66-9A01-9C6970ED3FFE}" type="datetimeFigureOut">
              <a:rPr lang="en-GB" smtClean="0"/>
              <a:t>07/04/2021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3152769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66A13D-FE4F-4A66-9A01-9C6970ED3FFE}" type="datetimeFigureOut">
              <a:rPr lang="en-GB" smtClean="0"/>
              <a:t>07/04/2021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FF4B2C-0217-4EC9-899B-C3E91EA7B13D}" type="slidenum">
              <a:rPr lang="en-GB" smtClean="0"/>
              <a:t>‹#›</a:t>
            </a:fld>
            <a:endParaRPr lang="en-GB"/>
          </a:p>
        </p:txBody>
      </p:sp>
    </p:spTree>
    <p:extLst>
      <p:ext uri="{BB962C8B-B14F-4D97-AF65-F5344CB8AC3E}">
        <p14:creationId xmlns:p14="http://schemas.microsoft.com/office/powerpoint/2010/main" val="517793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Autofit/>
          </a:bodyPr>
          <a:lstStyle>
            <a:lvl1pPr>
              <a:defRPr sz="6667"/>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3333" b="0" i="0">
                <a:solidFill>
                  <a:schemeClr val="accent1"/>
                </a:solidFill>
                <a:latin typeface="+mj-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7" name="Footer Placeholder 4"/>
          <p:cNvSpPr>
            <a:spLocks noGrp="1"/>
          </p:cNvSpPr>
          <p:nvPr>
            <p:ph type="ftr" sz="quarter" idx="11"/>
          </p:nvPr>
        </p:nvSpPr>
        <p:spPr>
          <a:xfrm>
            <a:off x="0" y="6220781"/>
            <a:ext cx="12192000" cy="637219"/>
          </a:xfrm>
          <a:prstGeom prst="rect">
            <a:avLst/>
          </a:prstGeom>
          <a:solidFill>
            <a:schemeClr val="bg2"/>
          </a:solidFill>
        </p:spPr>
        <p:txBody>
          <a:bodyPr lIns="468000" tIns="468000" rIns="468000" bIns="46800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783953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0" y="6220781"/>
            <a:ext cx="12192000" cy="637219"/>
          </a:xfrm>
          <a:prstGeom prst="rect">
            <a:avLst/>
          </a:prstGeom>
          <a:solidFill>
            <a:schemeClr val="bg2"/>
          </a:solidFill>
        </p:spPr>
        <p:txBody>
          <a:bodyPr lIns="468000" tIns="468000" rIns="468000" bIns="46800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925659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Edit Master text styles</a:t>
            </a:r>
          </a:p>
        </p:txBody>
      </p:sp>
      <p:sp>
        <p:nvSpPr>
          <p:cNvPr id="8"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4116242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1761521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404600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337894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199256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76E63-5535-A04E-8D54-B4F76AB3B3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40A30D-D3EE-B840-9933-C2C44BFC3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5C6AA0-489A-AA41-8CC2-C5EB3F632D59}"/>
              </a:ext>
            </a:extLst>
          </p:cNvPr>
          <p:cNvSpPr>
            <a:spLocks noGrp="1"/>
          </p:cNvSpPr>
          <p:nvPr>
            <p:ph type="dt" sz="half" idx="10"/>
          </p:nvPr>
        </p:nvSpPr>
        <p:spPr/>
        <p:txBody>
          <a:bodyPr/>
          <a:lstStyle/>
          <a:p>
            <a:fld id="{4C3C5D58-A525-E145-B27E-141B8D9ED8DA}" type="datetime1">
              <a:rPr lang="en-GB" smtClean="0"/>
              <a:t>07/04/2021</a:t>
            </a:fld>
            <a:endParaRPr lang="en-US" dirty="0"/>
          </a:p>
        </p:txBody>
      </p:sp>
      <p:sp>
        <p:nvSpPr>
          <p:cNvPr id="5" name="Footer Placeholder 4">
            <a:extLst>
              <a:ext uri="{FF2B5EF4-FFF2-40B4-BE49-F238E27FC236}">
                <a16:creationId xmlns:a16="http://schemas.microsoft.com/office/drawing/2014/main" id="{AD65A1DE-7C9A-3C49-981A-3B593D01C2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CA305F-782B-8C4E-BA63-2F8F5EAB0332}"/>
              </a:ext>
            </a:extLst>
          </p:cNvPr>
          <p:cNvSpPr>
            <a:spLocks noGrp="1"/>
          </p:cNvSpPr>
          <p:nvPr>
            <p:ph type="sldNum" sz="quarter" idx="12"/>
          </p:nvPr>
        </p:nvSpPr>
        <p:spPr/>
        <p:txBody>
          <a:body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8072461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8"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2682274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Edit Master text styles</a:t>
            </a:r>
          </a:p>
        </p:txBody>
      </p:sp>
      <p:sp>
        <p:nvSpPr>
          <p:cNvPr id="8" name="Footer Placeholder 4"/>
          <p:cNvSpPr>
            <a:spLocks noGrp="1"/>
          </p:cNvSpPr>
          <p:nvPr>
            <p:ph type="ftr" sz="quarter" idx="11"/>
          </p:nvPr>
        </p:nvSpPr>
        <p:spPr>
          <a:xfrm>
            <a:off x="0" y="6226661"/>
            <a:ext cx="12192000" cy="631339"/>
          </a:xfrm>
          <a:solidFill>
            <a:schemeClr val="bg2"/>
          </a:solidFill>
        </p:spPr>
        <p:txBody>
          <a:bodyPr wrap="none"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spTree>
    <p:extLst>
      <p:ext uri="{BB962C8B-B14F-4D97-AF65-F5344CB8AC3E}">
        <p14:creationId xmlns:p14="http://schemas.microsoft.com/office/powerpoint/2010/main" val="323161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425E-7DF1-504E-80B1-BAF6A0327C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C9BF7F-7775-8C42-A953-31D95C5B01F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CE1661-C1B8-2949-9C1D-E6AA3C8B6E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8CFDF2-3C5E-544E-BEDB-C01796A8E315}"/>
              </a:ext>
            </a:extLst>
          </p:cNvPr>
          <p:cNvSpPr>
            <a:spLocks noGrp="1"/>
          </p:cNvSpPr>
          <p:nvPr>
            <p:ph type="dt" sz="half" idx="10"/>
          </p:nvPr>
        </p:nvSpPr>
        <p:spPr/>
        <p:txBody>
          <a:bodyPr/>
          <a:lstStyle/>
          <a:p>
            <a:fld id="{061E533D-F79B-1F4E-8769-DBB31BCA1A05}" type="datetime1">
              <a:rPr lang="en-GB" smtClean="0"/>
              <a:t>07/04/2021</a:t>
            </a:fld>
            <a:endParaRPr lang="en-US" dirty="0"/>
          </a:p>
        </p:txBody>
      </p:sp>
      <p:sp>
        <p:nvSpPr>
          <p:cNvPr id="6" name="Footer Placeholder 5">
            <a:extLst>
              <a:ext uri="{FF2B5EF4-FFF2-40B4-BE49-F238E27FC236}">
                <a16:creationId xmlns:a16="http://schemas.microsoft.com/office/drawing/2014/main" id="{32705C44-5C22-9B43-B02B-CDF033A160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D68EA3E-DB33-2348-8F6C-A6202865BC57}"/>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21612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0167-97A8-1B4B-81E2-64115C0894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3251E9-F7FF-834D-BCC8-F89BE6C4D2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A83F37-0686-2B48-AA4A-4A86A00511D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204F2D-526F-0740-9E0B-771B8F5A9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04624A7-79DE-6341-A5F2-4B5ABF9E26D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C31BD6-0D6B-7043-AC5F-7BF76C6B83C0}"/>
              </a:ext>
            </a:extLst>
          </p:cNvPr>
          <p:cNvSpPr>
            <a:spLocks noGrp="1"/>
          </p:cNvSpPr>
          <p:nvPr>
            <p:ph type="dt" sz="half" idx="10"/>
          </p:nvPr>
        </p:nvSpPr>
        <p:spPr/>
        <p:txBody>
          <a:bodyPr/>
          <a:lstStyle/>
          <a:p>
            <a:fld id="{E82F502B-AF61-224F-A164-5DA481EA8B44}" type="datetime1">
              <a:rPr lang="en-GB" smtClean="0"/>
              <a:t>07/04/2021</a:t>
            </a:fld>
            <a:endParaRPr lang="en-US" dirty="0"/>
          </a:p>
        </p:txBody>
      </p:sp>
      <p:sp>
        <p:nvSpPr>
          <p:cNvPr id="8" name="Footer Placeholder 7">
            <a:extLst>
              <a:ext uri="{FF2B5EF4-FFF2-40B4-BE49-F238E27FC236}">
                <a16:creationId xmlns:a16="http://schemas.microsoft.com/office/drawing/2014/main" id="{698B0BA5-9EAF-1241-81D6-4250682162F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61F786-1D47-164B-BE31-2A801292AAED}"/>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874935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83485-295E-B64D-9164-B385696C70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D7AFE9-8C69-CB43-B753-7D616CFC87E0}"/>
              </a:ext>
            </a:extLst>
          </p:cNvPr>
          <p:cNvSpPr>
            <a:spLocks noGrp="1"/>
          </p:cNvSpPr>
          <p:nvPr>
            <p:ph type="dt" sz="half" idx="10"/>
          </p:nvPr>
        </p:nvSpPr>
        <p:spPr/>
        <p:txBody>
          <a:bodyPr/>
          <a:lstStyle/>
          <a:p>
            <a:fld id="{089265F8-3C94-464C-AE6E-731A08DB0D33}" type="datetime1">
              <a:rPr lang="en-GB" smtClean="0"/>
              <a:t>07/04/2021</a:t>
            </a:fld>
            <a:endParaRPr lang="en-US" dirty="0"/>
          </a:p>
        </p:txBody>
      </p:sp>
      <p:sp>
        <p:nvSpPr>
          <p:cNvPr id="4" name="Footer Placeholder 3">
            <a:extLst>
              <a:ext uri="{FF2B5EF4-FFF2-40B4-BE49-F238E27FC236}">
                <a16:creationId xmlns:a16="http://schemas.microsoft.com/office/drawing/2014/main" id="{094D3992-0DA7-F34B-88A8-90200ABCC52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0E738F-0B1E-9B4E-B6B0-5B9E8027273E}"/>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40802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0C05EE-A5A5-C444-BD42-24C4E6868185}"/>
              </a:ext>
            </a:extLst>
          </p:cNvPr>
          <p:cNvSpPr>
            <a:spLocks noGrp="1"/>
          </p:cNvSpPr>
          <p:nvPr>
            <p:ph type="dt" sz="half" idx="10"/>
          </p:nvPr>
        </p:nvSpPr>
        <p:spPr/>
        <p:txBody>
          <a:bodyPr/>
          <a:lstStyle/>
          <a:p>
            <a:fld id="{2CE39D11-3B4A-624E-A352-598E2280C978}" type="datetime1">
              <a:rPr lang="en-GB" smtClean="0"/>
              <a:t>07/04/2021</a:t>
            </a:fld>
            <a:endParaRPr lang="en-US" dirty="0"/>
          </a:p>
        </p:txBody>
      </p:sp>
      <p:sp>
        <p:nvSpPr>
          <p:cNvPr id="3" name="Footer Placeholder 2">
            <a:extLst>
              <a:ext uri="{FF2B5EF4-FFF2-40B4-BE49-F238E27FC236}">
                <a16:creationId xmlns:a16="http://schemas.microsoft.com/office/drawing/2014/main" id="{499B2321-7439-A248-87EF-409F2581255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42D22A-B211-444C-AFF0-B687BD140C61}"/>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58962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DDDAC-73D8-1A46-B37A-ECF99BD6E2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FCA568-147E-854D-85A6-64489F7B0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0A0124-1B05-1547-B12F-8EB09C8D1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D8F0E2-AC1B-FE40-A0FC-29A11F4832B1}"/>
              </a:ext>
            </a:extLst>
          </p:cNvPr>
          <p:cNvSpPr>
            <a:spLocks noGrp="1"/>
          </p:cNvSpPr>
          <p:nvPr>
            <p:ph type="dt" sz="half" idx="10"/>
          </p:nvPr>
        </p:nvSpPr>
        <p:spPr/>
        <p:txBody>
          <a:bodyPr/>
          <a:lstStyle/>
          <a:p>
            <a:fld id="{BBE16762-B48F-C347-B110-DE003B70D088}" type="datetime1">
              <a:rPr lang="en-GB" smtClean="0"/>
              <a:t>07/04/2021</a:t>
            </a:fld>
            <a:endParaRPr lang="en-US" dirty="0"/>
          </a:p>
        </p:txBody>
      </p:sp>
      <p:sp>
        <p:nvSpPr>
          <p:cNvPr id="6" name="Footer Placeholder 5">
            <a:extLst>
              <a:ext uri="{FF2B5EF4-FFF2-40B4-BE49-F238E27FC236}">
                <a16:creationId xmlns:a16="http://schemas.microsoft.com/office/drawing/2014/main" id="{DDAC3684-29F0-0648-B091-94A52D321C1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247B91-8910-874F-877A-2BB733A1328B}"/>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1141164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2C382-0A4C-824B-B831-F9A1BF7780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AB08A2-84CD-F84E-9B6B-BAA6C0A45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B1B345-8CE1-E047-89BB-998BA6F34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FD92DA-A458-F147-95DB-90A3A2FED834}"/>
              </a:ext>
            </a:extLst>
          </p:cNvPr>
          <p:cNvSpPr>
            <a:spLocks noGrp="1"/>
          </p:cNvSpPr>
          <p:nvPr>
            <p:ph type="dt" sz="half" idx="10"/>
          </p:nvPr>
        </p:nvSpPr>
        <p:spPr/>
        <p:txBody>
          <a:bodyPr/>
          <a:lstStyle/>
          <a:p>
            <a:fld id="{109B742A-AA0E-5741-B656-B44B4021A4A6}" type="datetime1">
              <a:rPr lang="en-GB" smtClean="0"/>
              <a:t>07/04/2021</a:t>
            </a:fld>
            <a:endParaRPr lang="en-US" dirty="0"/>
          </a:p>
        </p:txBody>
      </p:sp>
      <p:sp>
        <p:nvSpPr>
          <p:cNvPr id="6" name="Footer Placeholder 5">
            <a:extLst>
              <a:ext uri="{FF2B5EF4-FFF2-40B4-BE49-F238E27FC236}">
                <a16:creationId xmlns:a16="http://schemas.microsoft.com/office/drawing/2014/main" id="{9B355458-4B97-8340-9F35-82570F18FE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234F23-5B29-3B42-8585-B8F5CB93704E}"/>
              </a:ext>
            </a:extLst>
          </p:cNvPr>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6772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pn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860CDB-0A63-CC44-AC7F-8E3AC1E16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B444DF-364A-B34D-918A-2A91ADA51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0B6C9-BAE5-E042-81F3-61F61A4B09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23E4C-E25A-FA4F-815D-EE8A7CAC604F}" type="datetime1">
              <a:rPr lang="en-GB" smtClean="0"/>
              <a:t>07/04/2021</a:t>
            </a:fld>
            <a:endParaRPr lang="en-US" dirty="0"/>
          </a:p>
        </p:txBody>
      </p:sp>
      <p:sp>
        <p:nvSpPr>
          <p:cNvPr id="5" name="Footer Placeholder 4">
            <a:extLst>
              <a:ext uri="{FF2B5EF4-FFF2-40B4-BE49-F238E27FC236}">
                <a16:creationId xmlns:a16="http://schemas.microsoft.com/office/drawing/2014/main" id="{E5A76894-29F9-D34D-8D0B-25E9F93AC8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92E1442-8A0C-284D-A34A-C6AC16965D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66878-3199-4EAB-94E7-2D6D11070E14}" type="slidenum">
              <a:rPr lang="en-US" smtClean="0"/>
              <a:pPr/>
              <a:t>‹#›</a:t>
            </a:fld>
            <a:endParaRPr lang="en-US" dirty="0"/>
          </a:p>
        </p:txBody>
      </p:sp>
    </p:spTree>
    <p:extLst>
      <p:ext uri="{BB962C8B-B14F-4D97-AF65-F5344CB8AC3E}">
        <p14:creationId xmlns:p14="http://schemas.microsoft.com/office/powerpoint/2010/main" val="39587292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6A13D-FE4F-4A66-9A01-9C6970ED3FFE}" type="datetimeFigureOut">
              <a:rPr lang="en-GB" smtClean="0"/>
              <a:t>07/04/2021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F4B2C-0217-4EC9-899B-C3E91EA7B13D}" type="slidenum">
              <a:rPr lang="en-GB" smtClean="0"/>
              <a:t>‹#›</a:t>
            </a:fld>
            <a:endParaRPr lang="en-GB"/>
          </a:p>
        </p:txBody>
      </p:sp>
    </p:spTree>
    <p:extLst>
      <p:ext uri="{BB962C8B-B14F-4D97-AF65-F5344CB8AC3E}">
        <p14:creationId xmlns:p14="http://schemas.microsoft.com/office/powerpoint/2010/main" val="17364383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0" y="6220781"/>
            <a:ext cx="12192000" cy="637219"/>
          </a:xfrm>
          <a:prstGeom prst="rect">
            <a:avLst/>
          </a:prstGeom>
          <a:solidFill>
            <a:schemeClr val="bg2"/>
          </a:solidFill>
        </p:spPr>
        <p:txBody>
          <a:bodyPr lIns="468000" tIns="468000" rIns="468000" bIns="468000" anchor="ctr" anchorCtr="0"/>
          <a:lstStyle>
            <a:lvl1pPr algn="l">
              <a:defRPr sz="2400" b="1" i="0">
                <a:solidFill>
                  <a:schemeClr val="tx2"/>
                </a:solidFill>
                <a:latin typeface="Proxima Nova Bold"/>
                <a:cs typeface="Proxima Nova Bold"/>
              </a:defRPr>
            </a:lvl1pPr>
          </a:lstStyle>
          <a:p>
            <a:r>
              <a:rPr lang="en-US" dirty="0" err="1"/>
              <a:t>www.homeless.org</a:t>
            </a:r>
            <a:endParaRPr lang="en-US" dirty="0"/>
          </a:p>
        </p:txBody>
      </p:sp>
      <p:pic>
        <p:nvPicPr>
          <p:cNvPr id="5" name="Picture 4" descr="hl_logo_purple_rgb_med-res.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59689" y="360363"/>
            <a:ext cx="939844" cy="678144"/>
          </a:xfrm>
          <a:prstGeom prst="rect">
            <a:avLst/>
          </a:prstGeom>
        </p:spPr>
      </p:pic>
    </p:spTree>
    <p:extLst>
      <p:ext uri="{BB962C8B-B14F-4D97-AF65-F5344CB8AC3E}">
        <p14:creationId xmlns:p14="http://schemas.microsoft.com/office/powerpoint/2010/main" val="159756476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Lst>
  <p:txStyles>
    <p:titleStyle>
      <a:lvl1pPr algn="ctr" defTabSz="609585" rtl="0" eaLnBrk="1" latinLnBrk="0" hangingPunct="1">
        <a:spcBef>
          <a:spcPct val="0"/>
        </a:spcBef>
        <a:buNone/>
        <a:defRPr sz="5867" b="0" kern="1200">
          <a:solidFill>
            <a:schemeClr val="tx2"/>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accent2"/>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accent2"/>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accent2"/>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accent2"/>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accent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q=http://www.clipartsheep.com/red-flag-mohamed-ibrahim-heart-clipart/dT1hSFIwY0RvdkwzZDNkeTVqYkd0bGNpNWpiMjB2WTJ4cGNHRnlkSE12WlM4MkwyRXZPUzh4TWpFMk9ESTVNekl4TkRJM09UY3pPREE1Y21Wa1gyWnNZV2N1YzNabkxuUm9kVzFpTG5CdVp3fHc9OTl8aD05Nnx0PXBuZ3w/&amp;sa=U&amp;ved=0CBgQwW4wAWoVChMIhanqgNv4xwIVRroUCh3N3w4R&amp;usg=AFQjCNHeaZQPIavwgoWx2cK2xqtdeQoEjQ"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uk/url?q=http://www.clker.com/clipart-warning-sign.html&amp;sa=U&amp;ved=0CCQQwW4wB2oVChMIybbGqN74xwIVCVYaCh1vngxm&amp;usg=AFQjCNF9EwKIBrbPkOAuIhin7tHVEi-c6Q"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hyperlink" Target="https://knowitlabs.no/how-to-draw-to-communicate-101fd9e0afad"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ethnicity-facts-figures.service.gov.uk/education-skills-and-training/absence-and-exclusions/permanent-exclusions/latest"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07862/Timpson_review.pdf" TargetMode="External"/><Relationship Id="rId2" Type="http://schemas.openxmlformats.org/officeDocument/2006/relationships/hyperlink" Target="https://www.theguardian.com/education/2019/may/09/address-the-injustice-of-racial-inequalities-in-school-exclusions"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cambridge.org/core/journals/language-in-society/article/policy-and-policing-of-language-in-schools/6C4BC80399E27747D34819060E186A62"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bmj.com/content/348/bmj.g4131" TargetMode="External"/><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hyperlink" Target="https://www.bbc.co.uk/news/health-45394620"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autism.org.uk/what-we-do/news/coronavirus-access-to-health-services" TargetMode="External"/><Relationship Id="rId2" Type="http://schemas.openxmlformats.org/officeDocument/2006/relationships/hyperlink" Target="https://www.homecare.co.uk/news/article.cfm/id/1644598/Do-not-resuscitate-orders-must-not-apply" TargetMode="External"/><Relationship Id="rId1" Type="http://schemas.openxmlformats.org/officeDocument/2006/relationships/slideLayout" Target="../slideLayouts/slideLayout2.xml"/><Relationship Id="rId5" Type="http://schemas.openxmlformats.org/officeDocument/2006/relationships/hyperlink" Target="https://academic.oup.com/eurpub/article/28/1/74/4811973" TargetMode="External"/><Relationship Id="rId4" Type="http://schemas.openxmlformats.org/officeDocument/2006/relationships/hyperlink" Target="https://bmjopen.bmj.com/content/6/11/e012337"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accentbiasbritain.org/training-interven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8261"/>
          <a:stretch/>
        </p:blipFill>
        <p:spPr>
          <a:xfrm>
            <a:off x="2" y="0"/>
            <a:ext cx="12187768" cy="6667500"/>
          </a:xfrm>
          <a:prstGeom prst="rect">
            <a:avLst/>
          </a:prstGeom>
        </p:spPr>
      </p:pic>
      <p:sp>
        <p:nvSpPr>
          <p:cNvPr id="2" name="Title 1"/>
          <p:cNvSpPr>
            <a:spLocks noGrp="1"/>
          </p:cNvSpPr>
          <p:nvPr>
            <p:ph type="ctrTitle"/>
          </p:nvPr>
        </p:nvSpPr>
        <p:spPr>
          <a:xfrm>
            <a:off x="1" y="360365"/>
            <a:ext cx="9580032" cy="2523540"/>
          </a:xfrm>
          <a:solidFill>
            <a:schemeClr val="tx2">
              <a:alpha val="85000"/>
            </a:schemeClr>
          </a:solidFill>
          <a:ln>
            <a:noFill/>
          </a:ln>
        </p:spPr>
        <p:txBody>
          <a:bodyPr vert="horz" wrap="square" lIns="480000" tIns="144000" rIns="144000" bIns="144000" rtlCol="0" anchor="t" anchorCtr="0">
            <a:spAutoFit/>
          </a:bodyPr>
          <a:lstStyle/>
          <a:p>
            <a:pPr algn="l">
              <a:lnSpc>
                <a:spcPts val="6000"/>
              </a:lnSpc>
            </a:pPr>
            <a:r>
              <a:rPr lang="en-GB" sz="4000" b="1" dirty="0">
                <a:solidFill>
                  <a:srgbClr val="FFFFFF"/>
                </a:solidFill>
                <a:latin typeface="Arial" panose="020B0604020202020204" pitchFamily="34" charset="0"/>
                <a:cs typeface="Arial" panose="020B0604020202020204" pitchFamily="34" charset="0"/>
              </a:rPr>
              <a:t>Understanding the speech, language &amp; communication needs of people who are experiencing homelessness</a:t>
            </a:r>
            <a:endParaRPr lang="en-US" sz="4000" b="1" dirty="0">
              <a:solidFill>
                <a:srgbClr val="FFFFFF"/>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2" y="6220781"/>
            <a:ext cx="6093884" cy="637219"/>
          </a:xfrm>
          <a:prstGeom prst="rect">
            <a:avLst/>
          </a:prstGeom>
          <a:solidFill>
            <a:schemeClr val="bg2"/>
          </a:solidFill>
        </p:spPr>
        <p:txBody>
          <a:bodyPr lIns="480000" tIns="480000" rIns="480000" bIns="552000" anchor="ctr" anchorCtr="0"/>
          <a:lstStyle>
            <a:lvl1pPr algn="l">
              <a:defRPr sz="2400" b="1" i="0">
                <a:solidFill>
                  <a:schemeClr val="tx2"/>
                </a:solidFill>
                <a:latin typeface="Proxima Nova Bold"/>
                <a:cs typeface="Proxima Nova Bold"/>
              </a:defRPr>
            </a:lvl1pPr>
          </a:lstStyle>
          <a:p>
            <a:pPr defTabSz="609585"/>
            <a:r>
              <a:rPr lang="en-US" sz="2133" dirty="0">
                <a:solidFill>
                  <a:srgbClr val="9D3F7B"/>
                </a:solidFill>
                <a:latin typeface="Arial" panose="020B0604020202020204" pitchFamily="34" charset="0"/>
                <a:cs typeface="Arial" panose="020B0604020202020204" pitchFamily="34" charset="0"/>
              </a:rPr>
              <a:t>www.homeless.org.uk</a:t>
            </a:r>
          </a:p>
        </p:txBody>
      </p:sp>
      <p:pic>
        <p:nvPicPr>
          <p:cNvPr id="5" name="Picture 4" descr="hl_logo_purple_rgb_med-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9689" y="360361"/>
            <a:ext cx="939844" cy="678144"/>
          </a:xfrm>
          <a:prstGeom prst="rect">
            <a:avLst/>
          </a:prstGeom>
        </p:spPr>
      </p:pic>
      <p:sp>
        <p:nvSpPr>
          <p:cNvPr id="10" name="Footer Placeholder 4"/>
          <p:cNvSpPr>
            <a:spLocks noGrp="1"/>
          </p:cNvSpPr>
          <p:nvPr>
            <p:ph type="ftr" sz="quarter" idx="4294967295"/>
          </p:nvPr>
        </p:nvSpPr>
        <p:spPr>
          <a:xfrm>
            <a:off x="6093886" y="6220781"/>
            <a:ext cx="6093884" cy="637219"/>
          </a:xfrm>
          <a:prstGeom prst="rect">
            <a:avLst/>
          </a:prstGeom>
          <a:solidFill>
            <a:schemeClr val="bg2"/>
          </a:solidFill>
        </p:spPr>
        <p:txBody>
          <a:bodyPr lIns="480000" tIns="480000" rIns="480000" bIns="552000" anchor="ctr" anchorCtr="0"/>
          <a:lstStyle>
            <a:lvl1pPr algn="l">
              <a:defRPr sz="2400" b="1" i="0">
                <a:solidFill>
                  <a:schemeClr val="tx2"/>
                </a:solidFill>
                <a:latin typeface="Proxima Nova Bold"/>
                <a:cs typeface="Proxima Nova Bold"/>
              </a:defRPr>
            </a:lvl1pPr>
          </a:lstStyle>
          <a:p>
            <a:pPr algn="r" defTabSz="609585"/>
            <a:r>
              <a:rPr lang="en-US" sz="2133" b="0" dirty="0">
                <a:solidFill>
                  <a:srgbClr val="9D3F7B"/>
                </a:solidFill>
                <a:latin typeface="Arial" panose="020B0604020202020204" pitchFamily="34" charset="0"/>
                <a:cs typeface="Arial" panose="020B0604020202020204" pitchFamily="34" charset="0"/>
              </a:rPr>
              <a:t>Let’s </a:t>
            </a:r>
            <a:r>
              <a:rPr lang="en-US" sz="2133" dirty="0">
                <a:solidFill>
                  <a:srgbClr val="9D3F7B"/>
                </a:solidFill>
                <a:latin typeface="Arial" panose="020B0604020202020204" pitchFamily="34" charset="0"/>
                <a:cs typeface="Arial" panose="020B0604020202020204" pitchFamily="34" charset="0"/>
              </a:rPr>
              <a:t>end homelessness</a:t>
            </a:r>
            <a:r>
              <a:rPr lang="en-US" sz="2133" b="0" dirty="0">
                <a:solidFill>
                  <a:srgbClr val="9D3F7B"/>
                </a:solidFill>
                <a:latin typeface="Arial" panose="020B0604020202020204" pitchFamily="34" charset="0"/>
                <a:cs typeface="Arial" panose="020B0604020202020204" pitchFamily="34" charset="0"/>
              </a:rPr>
              <a:t> together</a:t>
            </a:r>
          </a:p>
        </p:txBody>
      </p:sp>
      <p:sp>
        <p:nvSpPr>
          <p:cNvPr id="12" name="Subtitle 2"/>
          <p:cNvSpPr>
            <a:spLocks noGrp="1"/>
          </p:cNvSpPr>
          <p:nvPr>
            <p:ph type="subTitle" idx="1"/>
          </p:nvPr>
        </p:nvSpPr>
        <p:spPr>
          <a:xfrm>
            <a:off x="0" y="3539489"/>
            <a:ext cx="7701643" cy="2137472"/>
          </a:xfrm>
          <a:solidFill>
            <a:schemeClr val="accent1">
              <a:alpha val="85000"/>
            </a:schemeClr>
          </a:solidFill>
        </p:spPr>
        <p:txBody>
          <a:bodyPr vert="horz" wrap="square" lIns="480000" tIns="144000" rIns="144000" bIns="144000" rtlCol="0" anchor="t" anchorCtr="0">
            <a:spAutoFit/>
          </a:bodyPr>
          <a:lstStyle/>
          <a:p>
            <a:pPr algn="l">
              <a:spcBef>
                <a:spcPts val="0"/>
              </a:spcBef>
            </a:pPr>
            <a:r>
              <a:rPr lang="en-US" sz="2000" b="1" dirty="0" smtClean="0">
                <a:solidFill>
                  <a:srgbClr val="FFFFFF"/>
                </a:solidFill>
                <a:latin typeface="Arial" panose="020B0604020202020204" pitchFamily="34" charset="0"/>
                <a:cs typeface="Arial" panose="020B0604020202020204" pitchFamily="34" charset="0"/>
              </a:rPr>
              <a:t>Chair: Lauren Page-Hammick, Homeless Link </a:t>
            </a:r>
          </a:p>
          <a:p>
            <a:pPr algn="l">
              <a:spcBef>
                <a:spcPts val="0"/>
              </a:spcBef>
            </a:pPr>
            <a:r>
              <a:rPr lang="en-US" sz="2000" b="1" dirty="0">
                <a:solidFill>
                  <a:srgbClr val="FFFFFF"/>
                </a:solidFill>
                <a:latin typeface="Arial" panose="020B0604020202020204" pitchFamily="34" charset="0"/>
                <a:cs typeface="Arial" panose="020B0604020202020204" pitchFamily="34" charset="0"/>
              </a:rPr>
              <a:t>Speakers: </a:t>
            </a:r>
            <a:endParaRPr lang="en-US" sz="2000" b="1" dirty="0" smtClean="0">
              <a:solidFill>
                <a:srgbClr val="FFFFFF"/>
              </a:solidFill>
              <a:latin typeface="Arial" panose="020B0604020202020204" pitchFamily="34" charset="0"/>
              <a:cs typeface="Arial" panose="020B0604020202020204" pitchFamily="34" charset="0"/>
            </a:endParaRPr>
          </a:p>
          <a:p>
            <a:pPr algn="l">
              <a:spcBef>
                <a:spcPts val="0"/>
              </a:spcBef>
            </a:pPr>
            <a:r>
              <a:rPr lang="en-US" sz="2000" b="1" dirty="0" smtClean="0">
                <a:solidFill>
                  <a:srgbClr val="FFFFFF"/>
                </a:solidFill>
                <a:latin typeface="Arial" panose="020B0604020202020204" pitchFamily="34" charset="0"/>
                <a:cs typeface="Arial" panose="020B0604020202020204" pitchFamily="34" charset="0"/>
              </a:rPr>
              <a:t>Leigh Andrews, Speech &amp; Language Therapist</a:t>
            </a:r>
            <a:br>
              <a:rPr lang="en-US" sz="2000" b="1" dirty="0" smtClean="0">
                <a:solidFill>
                  <a:srgbClr val="FFFFFF"/>
                </a:solidFill>
                <a:latin typeface="Arial" panose="020B0604020202020204" pitchFamily="34" charset="0"/>
                <a:cs typeface="Arial" panose="020B0604020202020204" pitchFamily="34" charset="0"/>
              </a:rPr>
            </a:br>
            <a:r>
              <a:rPr lang="en-US" sz="2000" b="1" dirty="0" smtClean="0">
                <a:solidFill>
                  <a:srgbClr val="FFFFFF"/>
                </a:solidFill>
                <a:latin typeface="Arial" panose="020B0604020202020204" pitchFamily="34" charset="0"/>
                <a:cs typeface="Arial" panose="020B0604020202020204" pitchFamily="34" charset="0"/>
              </a:rPr>
              <a:t>Jacqui Learoyd, Speech &amp; Language Therapist</a:t>
            </a:r>
            <a:r>
              <a:rPr lang="en-US" sz="2000" b="1" dirty="0">
                <a:solidFill>
                  <a:srgbClr val="FFFFFF"/>
                </a:solidFill>
                <a:latin typeface="Arial" panose="020B0604020202020204" pitchFamily="34" charset="0"/>
                <a:cs typeface="Arial" panose="020B0604020202020204" pitchFamily="34" charset="0"/>
              </a:rPr>
              <a:t/>
            </a:r>
            <a:br>
              <a:rPr lang="en-US" sz="2000" b="1" dirty="0">
                <a:solidFill>
                  <a:srgbClr val="FFFFFF"/>
                </a:solidFill>
                <a:latin typeface="Arial" panose="020B0604020202020204" pitchFamily="34" charset="0"/>
                <a:cs typeface="Arial" panose="020B0604020202020204" pitchFamily="34" charset="0"/>
              </a:rPr>
            </a:br>
            <a:r>
              <a:rPr lang="en-US" sz="2000" b="1" dirty="0">
                <a:solidFill>
                  <a:srgbClr val="FFFFFF"/>
                </a:solidFill>
                <a:latin typeface="Arial" panose="020B0604020202020204" pitchFamily="34" charset="0"/>
                <a:cs typeface="Arial" panose="020B0604020202020204" pitchFamily="34" charset="0"/>
              </a:rPr>
              <a:t>Nana </a:t>
            </a:r>
            <a:r>
              <a:rPr lang="en-US" sz="2000" b="1" dirty="0" err="1" smtClean="0">
                <a:solidFill>
                  <a:srgbClr val="FFFFFF"/>
                </a:solidFill>
                <a:latin typeface="Arial" panose="020B0604020202020204" pitchFamily="34" charset="0"/>
                <a:cs typeface="Arial" panose="020B0604020202020204" pitchFamily="34" charset="0"/>
              </a:rPr>
              <a:t>Asamoah</a:t>
            </a:r>
            <a:r>
              <a:rPr lang="en-US" sz="2000" b="1" dirty="0" smtClean="0">
                <a:solidFill>
                  <a:srgbClr val="FFFFFF"/>
                </a:solidFill>
                <a:latin typeface="Arial" panose="020B0604020202020204" pitchFamily="34" charset="0"/>
                <a:cs typeface="Arial" panose="020B0604020202020204" pitchFamily="34" charset="0"/>
              </a:rPr>
              <a:t>, Student Speech &amp; Language Therapist</a:t>
            </a:r>
            <a:r>
              <a:rPr lang="en-US" sz="2000" b="1" dirty="0">
                <a:solidFill>
                  <a:srgbClr val="FFFFFF"/>
                </a:solidFill>
                <a:latin typeface="Arial" panose="020B0604020202020204" pitchFamily="34" charset="0"/>
                <a:cs typeface="Arial" panose="020B0604020202020204" pitchFamily="34" charset="0"/>
              </a:rPr>
              <a:t/>
            </a:r>
            <a:br>
              <a:rPr lang="en-US" sz="2000" b="1" dirty="0">
                <a:solidFill>
                  <a:srgbClr val="FFFFFF"/>
                </a:solidFill>
                <a:latin typeface="Arial" panose="020B0604020202020204" pitchFamily="34" charset="0"/>
                <a:cs typeface="Arial" panose="020B0604020202020204" pitchFamily="34" charset="0"/>
              </a:rPr>
            </a:br>
            <a:r>
              <a:rPr lang="en-US" sz="2000" b="1" dirty="0" smtClean="0">
                <a:solidFill>
                  <a:srgbClr val="FFFFFF"/>
                </a:solidFill>
                <a:latin typeface="Arial" panose="020B0604020202020204" pitchFamily="34" charset="0"/>
                <a:cs typeface="Arial" panose="020B0604020202020204" pitchFamily="34" charset="0"/>
              </a:rPr>
              <a:t>Claire Westwood, Speech &amp; Language Therapist </a:t>
            </a:r>
            <a:endParaRPr lang="en-US" sz="2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339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4124" y="649624"/>
            <a:ext cx="8744365" cy="5659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758872" y="122538"/>
            <a:ext cx="6668685" cy="461665"/>
          </a:xfrm>
          <a:prstGeom prst="rect">
            <a:avLst/>
          </a:prstGeom>
          <a:noFill/>
        </p:spPr>
        <p:txBody>
          <a:bodyPr wrap="none" rtlCol="0">
            <a:spAutoFit/>
          </a:bodyPr>
          <a:lstStyle/>
          <a:p>
            <a:pPr defTabSz="914400"/>
            <a:r>
              <a:rPr lang="en-GB" sz="2400" dirty="0">
                <a:solidFill>
                  <a:prstClr val="black"/>
                </a:solidFill>
                <a:latin typeface="Calibri"/>
              </a:rPr>
              <a:t>SLCN = Speech, Language and Communication Need</a:t>
            </a:r>
            <a:endParaRPr lang="en-GB" sz="2400" dirty="0">
              <a:solidFill>
                <a:prstClr val="black"/>
              </a:solidFill>
              <a:latin typeface="Calibri"/>
            </a:endParaRPr>
          </a:p>
        </p:txBody>
      </p:sp>
    </p:spTree>
    <p:extLst>
      <p:ext uri="{BB962C8B-B14F-4D97-AF65-F5344CB8AC3E}">
        <p14:creationId xmlns:p14="http://schemas.microsoft.com/office/powerpoint/2010/main" val="1247123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16632"/>
            <a:ext cx="8712968" cy="6762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58872" y="122537"/>
            <a:ext cx="2536929" cy="1569660"/>
          </a:xfrm>
          <a:prstGeom prst="rect">
            <a:avLst/>
          </a:prstGeom>
          <a:noFill/>
        </p:spPr>
        <p:txBody>
          <a:bodyPr wrap="square" rtlCol="0">
            <a:spAutoFit/>
          </a:bodyPr>
          <a:lstStyle/>
          <a:p>
            <a:pPr defTabSz="914400"/>
            <a:r>
              <a:rPr lang="en-GB" sz="2400" dirty="0">
                <a:solidFill>
                  <a:prstClr val="black"/>
                </a:solidFill>
                <a:latin typeface="Calibri"/>
              </a:rPr>
              <a:t>SLCN = Speech, Language and Communication Need</a:t>
            </a:r>
            <a:endParaRPr lang="en-GB" sz="2400" dirty="0">
              <a:solidFill>
                <a:prstClr val="black"/>
              </a:solidFill>
              <a:latin typeface="Calibri"/>
            </a:endParaRPr>
          </a:p>
        </p:txBody>
      </p:sp>
    </p:spTree>
    <p:extLst>
      <p:ext uri="{BB962C8B-B14F-4D97-AF65-F5344CB8AC3E}">
        <p14:creationId xmlns:p14="http://schemas.microsoft.com/office/powerpoint/2010/main" val="980088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 Red flags!</a:t>
            </a:r>
            <a:endParaRPr lang="en-GB" dirty="0"/>
          </a:p>
        </p:txBody>
      </p:sp>
      <p:sp>
        <p:nvSpPr>
          <p:cNvPr id="3" name="Content Placeholder 2"/>
          <p:cNvSpPr>
            <a:spLocks noGrp="1"/>
          </p:cNvSpPr>
          <p:nvPr>
            <p:ph idx="1"/>
          </p:nvPr>
        </p:nvSpPr>
        <p:spPr/>
        <p:txBody>
          <a:bodyPr>
            <a:normAutofit fontScale="92500" lnSpcReduction="10000"/>
          </a:bodyPr>
          <a:lstStyle/>
          <a:p>
            <a:pPr marL="514350" indent="-514350" algn="just">
              <a:buFont typeface="+mj-lt"/>
              <a:buAutoNum type="arabicPeriod"/>
            </a:pPr>
            <a:r>
              <a:rPr lang="en-GB" dirty="0" smtClean="0"/>
              <a:t>Poor </a:t>
            </a:r>
            <a:r>
              <a:rPr lang="en-GB" dirty="0"/>
              <a:t>achievement at </a:t>
            </a:r>
            <a:r>
              <a:rPr lang="en-GB" dirty="0" smtClean="0"/>
              <a:t>school</a:t>
            </a:r>
          </a:p>
          <a:p>
            <a:pPr marL="514350" indent="-514350" algn="just">
              <a:buFont typeface="+mj-lt"/>
              <a:buAutoNum type="arabicPeriod"/>
            </a:pPr>
            <a:r>
              <a:rPr lang="en-GB" dirty="0"/>
              <a:t>Difficulty coping at </a:t>
            </a:r>
            <a:r>
              <a:rPr lang="en-GB" dirty="0" smtClean="0"/>
              <a:t>school</a:t>
            </a:r>
            <a:endParaRPr lang="en-GB" dirty="0"/>
          </a:p>
          <a:p>
            <a:pPr marL="514350" indent="-514350" algn="just">
              <a:buFont typeface="+mj-lt"/>
              <a:buAutoNum type="arabicPeriod"/>
            </a:pPr>
            <a:r>
              <a:rPr lang="en-GB" dirty="0" smtClean="0"/>
              <a:t>Attendance </a:t>
            </a:r>
            <a:r>
              <a:rPr lang="en-GB" dirty="0"/>
              <a:t>at any sort of special </a:t>
            </a:r>
            <a:r>
              <a:rPr lang="en-GB" dirty="0" smtClean="0"/>
              <a:t>school</a:t>
            </a:r>
            <a:endParaRPr lang="en-GB" dirty="0"/>
          </a:p>
          <a:p>
            <a:pPr marL="514350" indent="-514350" algn="just">
              <a:buFont typeface="+mj-lt"/>
              <a:buAutoNum type="arabicPeriod"/>
            </a:pPr>
            <a:r>
              <a:rPr lang="en-GB" dirty="0" smtClean="0"/>
              <a:t>Difficulty </a:t>
            </a:r>
            <a:r>
              <a:rPr lang="en-GB" dirty="0"/>
              <a:t>managing processes such as housing and </a:t>
            </a:r>
            <a:r>
              <a:rPr lang="en-GB" dirty="0" smtClean="0"/>
              <a:t>benefits</a:t>
            </a:r>
            <a:endParaRPr lang="en-GB" dirty="0"/>
          </a:p>
          <a:p>
            <a:pPr marL="514350" indent="-514350" algn="just">
              <a:buFont typeface="+mj-lt"/>
              <a:buAutoNum type="arabicPeriod"/>
            </a:pPr>
            <a:r>
              <a:rPr lang="en-GB" dirty="0" smtClean="0"/>
              <a:t>Not </a:t>
            </a:r>
            <a:r>
              <a:rPr lang="en-GB" dirty="0"/>
              <a:t>understanding court or probation </a:t>
            </a:r>
            <a:r>
              <a:rPr lang="en-GB" dirty="0" smtClean="0"/>
              <a:t>processes</a:t>
            </a:r>
            <a:endParaRPr lang="en-GB" dirty="0"/>
          </a:p>
          <a:p>
            <a:pPr marL="514350" indent="-514350" algn="just">
              <a:buFont typeface="+mj-lt"/>
              <a:buAutoNum type="arabicPeriod"/>
            </a:pPr>
            <a:r>
              <a:rPr lang="en-GB" dirty="0" smtClean="0"/>
              <a:t>Avoidance </a:t>
            </a:r>
            <a:r>
              <a:rPr lang="en-GB" dirty="0"/>
              <a:t>of situations that require communication, such as attendance at support </a:t>
            </a:r>
            <a:r>
              <a:rPr lang="en-GB" dirty="0" smtClean="0"/>
              <a:t>groups / self help groups</a:t>
            </a:r>
            <a:endParaRPr lang="en-GB" dirty="0"/>
          </a:p>
          <a:p>
            <a:pPr marL="514350" indent="-514350" algn="just">
              <a:buFont typeface="+mj-lt"/>
              <a:buAutoNum type="arabicPeriod"/>
            </a:pPr>
            <a:r>
              <a:rPr lang="en-GB" dirty="0" smtClean="0"/>
              <a:t>Difficulty </a:t>
            </a:r>
            <a:r>
              <a:rPr lang="en-GB" dirty="0"/>
              <a:t>in providing information even when the other person present is clearly there to </a:t>
            </a:r>
            <a:r>
              <a:rPr lang="en-GB" dirty="0" smtClean="0"/>
              <a:t>help</a:t>
            </a:r>
            <a:endParaRPr lang="en-GB" dirty="0"/>
          </a:p>
        </p:txBody>
      </p:sp>
      <p:pic>
        <p:nvPicPr>
          <p:cNvPr id="1026" name="Picture 2" descr="https://encrypted-tbn3.gstatic.com/images?q=tbn:ANd9GcRl-t4bbd_YT7HEEy0udVnnmCVX-4vi9n6EaP9RsJmpWyJGmX_kzqoph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2344" y="260648"/>
            <a:ext cx="106680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2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5" y="2852937"/>
            <a:ext cx="6965245" cy="1202485"/>
          </a:xfrm>
        </p:spPr>
        <p:txBody>
          <a:bodyPr>
            <a:normAutofit fontScale="90000"/>
          </a:bodyPr>
          <a:lstStyle/>
          <a:p>
            <a:r>
              <a:rPr lang="en-GB" dirty="0"/>
              <a:t>Never assume that a communication difficulty will have been picked up previously!</a:t>
            </a:r>
            <a:br>
              <a:rPr lang="en-GB" dirty="0"/>
            </a:br>
            <a:endParaRPr lang="en-GB" dirty="0"/>
          </a:p>
        </p:txBody>
      </p:sp>
      <p:pic>
        <p:nvPicPr>
          <p:cNvPr id="2050" name="Picture 2" descr="https://encrypted-tbn2.gstatic.com/images?q=tbn:ANd9GcRpLuYmdOuMhzexlYR8f_95s6-0hb_6gglXt4E0E-uuTdOJQZ9Hmbk--Lw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782" y="188640"/>
            <a:ext cx="1285875" cy="11334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2.gstatic.com/images?q=tbn:ANd9GcRpLuYmdOuMhzexlYR8f_95s6-0hb_6gglXt4E0E-uuTdOJQZ9Hmbk--Lw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5790" y="5445224"/>
            <a:ext cx="1285875" cy="11334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encrypted-tbn2.gstatic.com/images?q=tbn:ANd9GcRpLuYmdOuMhzexlYR8f_95s6-0hb_6gglXt4E0E-uuTdOJQZ9Hmbk--Lw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0337" y="5373216"/>
            <a:ext cx="1285875" cy="11334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encrypted-tbn2.gstatic.com/images?q=tbn:ANd9GcRpLuYmdOuMhzexlYR8f_95s6-0hb_6gglXt4E0E-uuTdOJQZ9Hmbk--Lw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7210" y="272778"/>
            <a:ext cx="1285875"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34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6"/>
                                        </p:tgtEl>
                                        <p:attrNameLst>
                                          <p:attrName>style.visibility</p:attrName>
                                        </p:attrNameLst>
                                      </p:cBhvr>
                                      <p:to>
                                        <p:strVal val="visible"/>
                                      </p:to>
                                    </p:set>
                                    <p:animEffect transition="in" filter="fade">
                                      <p:cBhvr>
                                        <p:cTn id="10" dur="500"/>
                                        <p:tgtEl>
                                          <p:spTgt spid="2056"/>
                                        </p:tgtEl>
                                      </p:cBhvr>
                                    </p:animEffec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par>
                                <p:cTn id="17" presetID="10"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What can you do to help?</a:t>
            </a:r>
            <a:endParaRPr lang="en-GB" dirty="0"/>
          </a:p>
        </p:txBody>
      </p:sp>
    </p:spTree>
    <p:extLst>
      <p:ext uri="{BB962C8B-B14F-4D97-AF65-F5344CB8AC3E}">
        <p14:creationId xmlns:p14="http://schemas.microsoft.com/office/powerpoint/2010/main" val="3926809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548680"/>
            <a:ext cx="8686800" cy="1143000"/>
          </a:xfrm>
        </p:spPr>
        <p:txBody>
          <a:bodyPr>
            <a:noAutofit/>
          </a:bodyPr>
          <a:lstStyle/>
          <a:p>
            <a:r>
              <a:rPr lang="en-GB" sz="4000" dirty="0"/>
              <a:t>Understand behaviour as communication</a:t>
            </a:r>
            <a:endParaRPr lang="en-GB" sz="40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404" b="1268"/>
          <a:stretch/>
        </p:blipFill>
        <p:spPr bwMode="auto">
          <a:xfrm>
            <a:off x="1775520" y="1988840"/>
            <a:ext cx="4392488" cy="393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231" y="1946272"/>
            <a:ext cx="4530419" cy="398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108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 can aim to:</a:t>
            </a:r>
            <a:endParaRPr lang="en-GB" dirty="0"/>
          </a:p>
        </p:txBody>
      </p:sp>
      <p:sp>
        <p:nvSpPr>
          <p:cNvPr id="3" name="Content Placeholder 2"/>
          <p:cNvSpPr>
            <a:spLocks noGrp="1"/>
          </p:cNvSpPr>
          <p:nvPr>
            <p:ph idx="1"/>
          </p:nvPr>
        </p:nvSpPr>
        <p:spPr/>
        <p:txBody>
          <a:bodyPr/>
          <a:lstStyle/>
          <a:p>
            <a:r>
              <a:rPr lang="en-GB" dirty="0" smtClean="0"/>
              <a:t>Maximise successful communication</a:t>
            </a:r>
          </a:p>
          <a:p>
            <a:endParaRPr lang="en-GB" dirty="0"/>
          </a:p>
          <a:p>
            <a:r>
              <a:rPr lang="en-GB" dirty="0" smtClean="0"/>
              <a:t>Minimise confrontation</a:t>
            </a:r>
          </a:p>
          <a:p>
            <a:pPr marL="0" indent="0">
              <a:buNone/>
            </a:pPr>
            <a:endParaRPr lang="en-GB" dirty="0"/>
          </a:p>
        </p:txBody>
      </p:sp>
      <p:pic>
        <p:nvPicPr>
          <p:cNvPr id="1028" name="Picture 4" descr="Success Clip Art | Clipart Panda - Free Clipar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848" y="3717032"/>
            <a:ext cx="3024336" cy="2268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5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Verbal strategies</a:t>
            </a:r>
            <a:endParaRPr lang="en-GB"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dirty="0" smtClean="0"/>
              <a:t>Say the person’s name at the start of an instruction </a:t>
            </a:r>
          </a:p>
          <a:p>
            <a:pPr marL="514350" indent="-514350">
              <a:buFont typeface="+mj-lt"/>
              <a:buAutoNum type="arabicPeriod"/>
            </a:pPr>
            <a:r>
              <a:rPr lang="en-GB" dirty="0" smtClean="0"/>
              <a:t>Make instructions short and simple </a:t>
            </a:r>
          </a:p>
          <a:p>
            <a:pPr marL="514350" indent="-514350">
              <a:buFont typeface="+mj-lt"/>
              <a:buAutoNum type="arabicPeriod"/>
            </a:pPr>
            <a:r>
              <a:rPr lang="en-GB" dirty="0" smtClean="0"/>
              <a:t>Pause between instructions so they have time to process information</a:t>
            </a:r>
          </a:p>
          <a:p>
            <a:pPr marL="514350" indent="-514350">
              <a:buFont typeface="+mj-lt"/>
              <a:buAutoNum type="arabicPeriod"/>
            </a:pPr>
            <a:r>
              <a:rPr lang="en-GB" dirty="0" smtClean="0"/>
              <a:t>Check understanding by getting them to summarise what they know</a:t>
            </a:r>
          </a:p>
          <a:p>
            <a:pPr marL="514350" indent="-514350">
              <a:buFont typeface="+mj-lt"/>
              <a:buAutoNum type="arabicPeriod"/>
            </a:pPr>
            <a:r>
              <a:rPr lang="en-GB" b="1" u="sng" dirty="0" smtClean="0">
                <a:solidFill>
                  <a:srgbClr val="FF0000"/>
                </a:solidFill>
              </a:rPr>
              <a:t>Don’t say ‘do you understand?’</a:t>
            </a:r>
          </a:p>
        </p:txBody>
      </p:sp>
    </p:spTree>
    <p:extLst>
      <p:ext uri="{BB962C8B-B14F-4D97-AF65-F5344CB8AC3E}">
        <p14:creationId xmlns:p14="http://schemas.microsoft.com/office/powerpoint/2010/main" val="2799847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AVOID</a:t>
            </a:r>
            <a:endParaRPr lang="en-GB" dirty="0"/>
          </a:p>
        </p:txBody>
      </p:sp>
      <p:sp>
        <p:nvSpPr>
          <p:cNvPr id="3" name="Content Placeholder 2"/>
          <p:cNvSpPr>
            <a:spLocks noGrp="1"/>
          </p:cNvSpPr>
          <p:nvPr>
            <p:ph idx="1"/>
          </p:nvPr>
        </p:nvSpPr>
        <p:spPr>
          <a:xfrm>
            <a:off x="1991544" y="1628800"/>
            <a:ext cx="8229600" cy="4389120"/>
          </a:xfrm>
        </p:spPr>
        <p:txBody>
          <a:bodyPr/>
          <a:lstStyle/>
          <a:p>
            <a:pPr>
              <a:buFontTx/>
              <a:buChar char="-"/>
            </a:pPr>
            <a:r>
              <a:rPr lang="en-GB" dirty="0" smtClean="0"/>
              <a:t>Trying to get them to rationalise when upset</a:t>
            </a:r>
          </a:p>
          <a:p>
            <a:pPr>
              <a:buFontTx/>
              <a:buChar char="-"/>
            </a:pPr>
            <a:endParaRPr lang="en-GB" dirty="0" smtClean="0"/>
          </a:p>
          <a:p>
            <a:pPr>
              <a:buFontTx/>
              <a:buChar char="-"/>
            </a:pPr>
            <a:r>
              <a:rPr lang="en-GB" dirty="0" smtClean="0"/>
              <a:t>Don’t ask ‘how?’/ ‘why?’ questions until they’ve calmed down</a:t>
            </a:r>
          </a:p>
          <a:p>
            <a:pPr>
              <a:buFontTx/>
              <a:buChar char="-"/>
            </a:pPr>
            <a:endParaRPr lang="en-GB" dirty="0" smtClean="0"/>
          </a:p>
          <a:p>
            <a:pPr>
              <a:buFontTx/>
              <a:buChar char="-"/>
            </a:pPr>
            <a:r>
              <a:rPr lang="en-GB" dirty="0" smtClean="0"/>
              <a:t>Being sarcastic or using banter</a:t>
            </a:r>
            <a:endParaRPr lang="en-GB" dirty="0"/>
          </a:p>
        </p:txBody>
      </p:sp>
    </p:spTree>
    <p:extLst>
      <p:ext uri="{BB962C8B-B14F-4D97-AF65-F5344CB8AC3E}">
        <p14:creationId xmlns:p14="http://schemas.microsoft.com/office/powerpoint/2010/main" val="1198722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Why Draw to Communicate?</a:t>
            </a:r>
            <a:endParaRPr lang="en-GB" dirty="0"/>
          </a:p>
        </p:txBody>
      </p:sp>
      <p:pic>
        <p:nvPicPr>
          <p:cNvPr id="1026" name="Picture 2" descr="C:\Users\jacqu\OneDrive\Pictures\Are we talking about the same boa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1557339"/>
            <a:ext cx="3765798" cy="21142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acqu\OneDrive\Pictures\We are talking about the same bo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952" y="3979070"/>
            <a:ext cx="3765798" cy="211422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2927648" y="1628800"/>
            <a:ext cx="2520280" cy="1512168"/>
            <a:chOff x="1403648" y="1844824"/>
            <a:chExt cx="2520280" cy="1512168"/>
          </a:xfrm>
        </p:grpSpPr>
        <p:sp>
          <p:nvSpPr>
            <p:cNvPr id="9" name="Rounded Rectangular Callout 8"/>
            <p:cNvSpPr/>
            <p:nvPr/>
          </p:nvSpPr>
          <p:spPr>
            <a:xfrm>
              <a:off x="1403648" y="1844824"/>
              <a:ext cx="2520280" cy="1512168"/>
            </a:xfrm>
            <a:prstGeom prst="wedgeRoundRectCallout">
              <a:avLst>
                <a:gd name="adj1" fmla="val -82786"/>
                <a:gd name="adj2" fmla="val 3169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0" name="TextBox 9"/>
            <p:cNvSpPr txBox="1"/>
            <p:nvPr/>
          </p:nvSpPr>
          <p:spPr>
            <a:xfrm>
              <a:off x="1547664" y="1988840"/>
              <a:ext cx="2232248" cy="1224136"/>
            </a:xfrm>
            <a:prstGeom prst="rect">
              <a:avLst/>
            </a:prstGeom>
            <a:noFill/>
          </p:spPr>
          <p:txBody>
            <a:bodyPr wrap="square" rtlCol="0">
              <a:spAutoFit/>
            </a:bodyPr>
            <a:lstStyle/>
            <a:p>
              <a:pPr defTabSz="914400"/>
              <a:r>
                <a:rPr lang="en-GB" dirty="0">
                  <a:solidFill>
                    <a:prstClr val="black"/>
                  </a:solidFill>
                  <a:latin typeface="Calibri"/>
                </a:rPr>
                <a:t>Interpreting others’ words is difficult. Are </a:t>
              </a:r>
              <a:r>
                <a:rPr lang="en-GB" dirty="0">
                  <a:solidFill>
                    <a:prstClr val="black"/>
                  </a:solidFill>
                  <a:latin typeface="Calibri"/>
                </a:rPr>
                <a:t>we </a:t>
              </a:r>
              <a:r>
                <a:rPr lang="en-GB" dirty="0">
                  <a:solidFill>
                    <a:prstClr val="black"/>
                  </a:solidFill>
                  <a:latin typeface="Calibri"/>
                </a:rPr>
                <a:t>talking about the same boat?</a:t>
              </a:r>
            </a:p>
          </p:txBody>
        </p:sp>
      </p:grpSp>
      <p:grpSp>
        <p:nvGrpSpPr>
          <p:cNvPr id="14" name="Group 13"/>
          <p:cNvGrpSpPr/>
          <p:nvPr/>
        </p:nvGrpSpPr>
        <p:grpSpPr>
          <a:xfrm>
            <a:off x="2927648" y="4077072"/>
            <a:ext cx="2520280" cy="1512168"/>
            <a:chOff x="1403648" y="1844824"/>
            <a:chExt cx="2520280" cy="1512168"/>
          </a:xfrm>
        </p:grpSpPr>
        <p:sp>
          <p:nvSpPr>
            <p:cNvPr id="15" name="Rounded Rectangular Callout 14"/>
            <p:cNvSpPr/>
            <p:nvPr/>
          </p:nvSpPr>
          <p:spPr>
            <a:xfrm>
              <a:off x="1403648" y="1844824"/>
              <a:ext cx="2520280" cy="1512168"/>
            </a:xfrm>
            <a:prstGeom prst="wedgeRoundRectCallout">
              <a:avLst>
                <a:gd name="adj1" fmla="val -82786"/>
                <a:gd name="adj2" fmla="val 3169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6" name="TextBox 15"/>
            <p:cNvSpPr txBox="1"/>
            <p:nvPr/>
          </p:nvSpPr>
          <p:spPr>
            <a:xfrm>
              <a:off x="1547664" y="1988840"/>
              <a:ext cx="2232248" cy="1200329"/>
            </a:xfrm>
            <a:prstGeom prst="rect">
              <a:avLst/>
            </a:prstGeom>
            <a:noFill/>
          </p:spPr>
          <p:txBody>
            <a:bodyPr wrap="square" rtlCol="0">
              <a:spAutoFit/>
            </a:bodyPr>
            <a:lstStyle/>
            <a:p>
              <a:pPr defTabSz="914400"/>
              <a:r>
                <a:rPr lang="en-GB" dirty="0">
                  <a:solidFill>
                    <a:prstClr val="black"/>
                  </a:solidFill>
                  <a:latin typeface="Calibri"/>
                </a:rPr>
                <a:t>A drawing just </a:t>
              </a:r>
              <a:r>
                <a:rPr lang="en-GB" dirty="0">
                  <a:solidFill>
                    <a:prstClr val="black"/>
                  </a:solidFill>
                  <a:latin typeface="Calibri"/>
                </a:rPr>
                <a:t>works. </a:t>
              </a:r>
              <a:r>
                <a:rPr lang="en-GB" dirty="0">
                  <a:solidFill>
                    <a:prstClr val="black"/>
                  </a:solidFill>
                  <a:latin typeface="Calibri"/>
                </a:rPr>
                <a:t>The </a:t>
              </a:r>
              <a:r>
                <a:rPr lang="en-GB" dirty="0">
                  <a:solidFill>
                    <a:prstClr val="black"/>
                  </a:solidFill>
                  <a:latin typeface="Calibri"/>
                </a:rPr>
                <a:t>listener doesn’t </a:t>
              </a:r>
              <a:r>
                <a:rPr lang="en-GB" dirty="0">
                  <a:solidFill>
                    <a:prstClr val="black"/>
                  </a:solidFill>
                  <a:latin typeface="Calibri"/>
                </a:rPr>
                <a:t>need to spend a lot of time interpreting it.</a:t>
              </a:r>
            </a:p>
          </p:txBody>
        </p:sp>
      </p:grpSp>
    </p:spTree>
    <p:extLst>
      <p:ext uri="{BB962C8B-B14F-4D97-AF65-F5344CB8AC3E}">
        <p14:creationId xmlns:p14="http://schemas.microsoft.com/office/powerpoint/2010/main" val="3624018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6738" y="1412776"/>
            <a:ext cx="7672572" cy="2986594"/>
          </a:xfrm>
        </p:spPr>
        <p:txBody>
          <a:bodyPr>
            <a:normAutofit/>
          </a:bodyPr>
          <a:lstStyle/>
          <a:p>
            <a:r>
              <a:rPr lang="en-GB" dirty="0" smtClean="0"/>
              <a:t>Communication</a:t>
            </a:r>
            <a:r>
              <a:rPr lang="en-GB" sz="4000" dirty="0"/>
              <a:t/>
            </a:r>
            <a:br>
              <a:rPr lang="en-GB" sz="4000" dirty="0"/>
            </a:br>
            <a:r>
              <a:rPr lang="en-GB" sz="4000" dirty="0"/>
              <a:t/>
            </a:r>
            <a:br>
              <a:rPr lang="en-GB" sz="4000" dirty="0"/>
            </a:br>
            <a:r>
              <a:rPr lang="en-GB" dirty="0"/>
              <a:t>“You all talk too &amp;%**! </a:t>
            </a:r>
            <a:r>
              <a:rPr lang="en-GB" dirty="0" smtClean="0"/>
              <a:t>Much”</a:t>
            </a:r>
            <a:endParaRPr lang="en-GB" dirty="0"/>
          </a:p>
        </p:txBody>
      </p:sp>
      <p:sp>
        <p:nvSpPr>
          <p:cNvPr id="3" name="Subtitle 2"/>
          <p:cNvSpPr>
            <a:spLocks noGrp="1"/>
          </p:cNvSpPr>
          <p:nvPr>
            <p:ph type="subTitle" idx="1"/>
          </p:nvPr>
        </p:nvSpPr>
        <p:spPr>
          <a:xfrm>
            <a:off x="5879977" y="5079864"/>
            <a:ext cx="4684513" cy="1440160"/>
          </a:xfrm>
        </p:spPr>
        <p:txBody>
          <a:bodyPr>
            <a:normAutofit fontScale="70000" lnSpcReduction="20000"/>
          </a:bodyPr>
          <a:lstStyle/>
          <a:p>
            <a:r>
              <a:rPr lang="en-GB" dirty="0" smtClean="0">
                <a:solidFill>
                  <a:schemeClr val="tx1"/>
                </a:solidFill>
              </a:rPr>
              <a:t>Claire Westwood</a:t>
            </a:r>
          </a:p>
          <a:p>
            <a:r>
              <a:rPr lang="en-GB" dirty="0" smtClean="0">
                <a:solidFill>
                  <a:schemeClr val="tx1"/>
                </a:solidFill>
              </a:rPr>
              <a:t>Lead SLT</a:t>
            </a:r>
          </a:p>
          <a:p>
            <a:r>
              <a:rPr lang="en-GB" dirty="0" smtClean="0">
                <a:solidFill>
                  <a:schemeClr val="tx1"/>
                </a:solidFill>
              </a:rPr>
              <a:t>West Midlands Violence Reduction Unit</a:t>
            </a:r>
          </a:p>
          <a:p>
            <a:r>
              <a:rPr lang="en-GB" dirty="0" smtClean="0">
                <a:solidFill>
                  <a:schemeClr val="tx1"/>
                </a:solidFill>
              </a:rPr>
              <a:t>Sandwell Youth Offending Team</a:t>
            </a:r>
          </a:p>
          <a:p>
            <a:endParaRPr lang="en-GB" dirty="0" smtClean="0">
              <a:solidFill>
                <a:schemeClr val="tx1"/>
              </a:solidFill>
            </a:endParaRPr>
          </a:p>
        </p:txBody>
      </p:sp>
      <p:sp>
        <p:nvSpPr>
          <p:cNvPr id="7" name="Subtitle 2"/>
          <p:cNvSpPr txBox="1">
            <a:spLocks/>
          </p:cNvSpPr>
          <p:nvPr/>
        </p:nvSpPr>
        <p:spPr>
          <a:xfrm>
            <a:off x="1584208" y="5085184"/>
            <a:ext cx="4464496" cy="1104528"/>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solidFill>
                  <a:prstClr val="black"/>
                </a:solidFill>
                <a:latin typeface="Calibri"/>
              </a:rPr>
              <a:t>Jacqui </a:t>
            </a:r>
            <a:r>
              <a:rPr lang="en-GB" dirty="0" err="1">
                <a:solidFill>
                  <a:prstClr val="black"/>
                </a:solidFill>
                <a:latin typeface="Calibri"/>
              </a:rPr>
              <a:t>Learoyd</a:t>
            </a:r>
            <a:endParaRPr lang="en-GB" dirty="0">
              <a:solidFill>
                <a:prstClr val="black"/>
              </a:solidFill>
              <a:latin typeface="Calibri"/>
            </a:endParaRPr>
          </a:p>
          <a:p>
            <a:r>
              <a:rPr lang="en-GB" dirty="0">
                <a:solidFill>
                  <a:prstClr val="black"/>
                </a:solidFill>
                <a:latin typeface="Calibri"/>
              </a:rPr>
              <a:t>Lead SLT</a:t>
            </a:r>
          </a:p>
          <a:p>
            <a:r>
              <a:rPr lang="en-GB" dirty="0">
                <a:solidFill>
                  <a:prstClr val="black"/>
                </a:solidFill>
                <a:latin typeface="Calibri"/>
              </a:rPr>
              <a:t>HMP Berwyn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5520" y="260648"/>
            <a:ext cx="1089916" cy="16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64352" y="150546"/>
            <a:ext cx="1089916" cy="16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4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3074" name="Picture 2" descr="Y:\Community Services\Paediatric Therapies\PROGRAMMES AND RESOURCES\AAC\Visual about visu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005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815579"/>
          </a:xfrm>
        </p:spPr>
        <p:txBody>
          <a:bodyPr/>
          <a:lstStyle/>
          <a:p>
            <a:r>
              <a:rPr lang="en-GB" dirty="0" smtClean="0"/>
              <a:t>Three Golden Rules</a:t>
            </a:r>
            <a:endParaRPr lang="en-GB" dirty="0"/>
          </a:p>
        </p:txBody>
      </p:sp>
      <p:sp>
        <p:nvSpPr>
          <p:cNvPr id="3" name="Content Placeholder 2"/>
          <p:cNvSpPr>
            <a:spLocks noGrp="1"/>
          </p:cNvSpPr>
          <p:nvPr>
            <p:ph idx="1"/>
          </p:nvPr>
        </p:nvSpPr>
        <p:spPr>
          <a:xfrm>
            <a:off x="1981200" y="2248223"/>
            <a:ext cx="8229600" cy="3877940"/>
          </a:xfrm>
        </p:spPr>
        <p:txBody>
          <a:bodyPr/>
          <a:lstStyle/>
          <a:p>
            <a:pPr marL="900113" indent="-900113">
              <a:buNone/>
            </a:pPr>
            <a:r>
              <a:rPr lang="en-GB" dirty="0"/>
              <a:t>1.	Dump all professional language </a:t>
            </a:r>
          </a:p>
          <a:p>
            <a:pPr marL="900113" indent="-900113">
              <a:buNone/>
            </a:pPr>
            <a:r>
              <a:rPr lang="en-GB" dirty="0"/>
              <a:t>2.	Shut up more than you need to – tolerate silence </a:t>
            </a:r>
          </a:p>
          <a:p>
            <a:pPr marL="900113" indent="-900113">
              <a:buNone/>
            </a:pPr>
            <a:r>
              <a:rPr lang="en-GB" dirty="0"/>
              <a:t>3.	Draw what you’re saying – don’t go near client without pen and </a:t>
            </a:r>
            <a:r>
              <a:rPr lang="en-GB" dirty="0" smtClean="0"/>
              <a:t>paper! </a:t>
            </a:r>
            <a:endParaRPr lang="en-GB" dirty="0"/>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7529" y="116633"/>
            <a:ext cx="2062195" cy="1973585"/>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5502" y="116633"/>
            <a:ext cx="2062195" cy="1973585"/>
          </a:xfrm>
          <a:prstGeom prst="rect">
            <a:avLst/>
          </a:prstGeom>
        </p:spPr>
      </p:pic>
    </p:spTree>
    <p:extLst>
      <p:ext uri="{BB962C8B-B14F-4D97-AF65-F5344CB8AC3E}">
        <p14:creationId xmlns:p14="http://schemas.microsoft.com/office/powerpoint/2010/main" val="1177327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322235"/>
            <a:ext cx="7772400" cy="1470025"/>
          </a:xfrm>
        </p:spPr>
        <p:txBody>
          <a:bodyPr/>
          <a:lstStyle/>
          <a:p>
            <a:r>
              <a:rPr lang="en-GB" dirty="0" smtClean="0"/>
              <a:t>Thank you for listening</a:t>
            </a:r>
            <a:endParaRPr lang="en-GB" dirty="0"/>
          </a:p>
        </p:txBody>
      </p:sp>
      <p:sp>
        <p:nvSpPr>
          <p:cNvPr id="5" name="Subtitle 4"/>
          <p:cNvSpPr>
            <a:spLocks noGrp="1"/>
          </p:cNvSpPr>
          <p:nvPr>
            <p:ph type="subTitle" idx="1"/>
          </p:nvPr>
        </p:nvSpPr>
        <p:spPr/>
        <p:txBody>
          <a:bodyPr/>
          <a:lstStyle/>
          <a:p>
            <a:r>
              <a:rPr lang="en-GB" dirty="0" smtClean="0">
                <a:solidFill>
                  <a:schemeClr val="tx1"/>
                </a:solidFill>
              </a:rPr>
              <a:t>Find Claire and Jacqui on Twitter</a:t>
            </a:r>
          </a:p>
          <a:p>
            <a:r>
              <a:rPr lang="en-GB" dirty="0" smtClean="0">
                <a:solidFill>
                  <a:schemeClr val="tx1"/>
                </a:solidFill>
              </a:rPr>
              <a:t>@</a:t>
            </a:r>
            <a:r>
              <a:rPr lang="en-GB" dirty="0" err="1" smtClean="0">
                <a:solidFill>
                  <a:schemeClr val="tx1"/>
                </a:solidFill>
              </a:rPr>
              <a:t>Claire_SLT</a:t>
            </a:r>
            <a:r>
              <a:rPr lang="en-GB" dirty="0" smtClean="0">
                <a:solidFill>
                  <a:schemeClr val="tx1"/>
                </a:solidFill>
              </a:rPr>
              <a:t> </a:t>
            </a:r>
          </a:p>
          <a:p>
            <a:r>
              <a:rPr lang="en-GB" dirty="0" smtClean="0">
                <a:solidFill>
                  <a:schemeClr val="tx1"/>
                </a:solidFill>
              </a:rPr>
              <a:t>@</a:t>
            </a:r>
            <a:r>
              <a:rPr lang="en-GB" dirty="0" err="1" smtClean="0">
                <a:solidFill>
                  <a:schemeClr val="tx1"/>
                </a:solidFill>
              </a:rPr>
              <a:t>JacquiLearoyd</a:t>
            </a:r>
            <a:endParaRPr lang="en-GB" dirty="0">
              <a:solidFill>
                <a:schemeClr val="tx1"/>
              </a:solidFill>
            </a:endParaRPr>
          </a:p>
        </p:txBody>
      </p:sp>
      <p:pic>
        <p:nvPicPr>
          <p:cNvPr id="3074" name="Picture 2" descr="10 Days of Twitter #YSJ10DoT - Technology Enhanced Lear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7768" y="4651732"/>
            <a:ext cx="885714"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3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References</a:t>
            </a:r>
            <a:endParaRPr lang="en-GB" dirty="0"/>
          </a:p>
        </p:txBody>
      </p:sp>
      <p:sp>
        <p:nvSpPr>
          <p:cNvPr id="8" name="Content Placeholder 7"/>
          <p:cNvSpPr>
            <a:spLocks noGrp="1"/>
          </p:cNvSpPr>
          <p:nvPr>
            <p:ph idx="1"/>
          </p:nvPr>
        </p:nvSpPr>
        <p:spPr>
          <a:xfrm>
            <a:off x="1981200" y="1268761"/>
            <a:ext cx="8229600" cy="4857403"/>
          </a:xfrm>
        </p:spPr>
        <p:txBody>
          <a:bodyPr>
            <a:normAutofit fontScale="55000" lnSpcReduction="20000"/>
          </a:bodyPr>
          <a:lstStyle/>
          <a:p>
            <a:r>
              <a:rPr lang="en-GB" dirty="0" smtClean="0"/>
              <a:t>Madoc-Jones, I., Ahmed, A., Hughes, C., </a:t>
            </a:r>
            <a:r>
              <a:rPr lang="en-GB" dirty="0" err="1" smtClean="0"/>
              <a:t>Dubberley</a:t>
            </a:r>
            <a:r>
              <a:rPr lang="en-GB" dirty="0" smtClean="0"/>
              <a:t>, S., </a:t>
            </a:r>
            <a:r>
              <a:rPr lang="en-GB" dirty="0" err="1" smtClean="0"/>
              <a:t>Gorden</a:t>
            </a:r>
            <a:r>
              <a:rPr lang="en-GB" dirty="0" smtClean="0"/>
              <a:t>, C., Washington-Dyer, K., Lockwood, K. and Wilding, M., 2020. Imaginary homelessness prevention with prison leavers in Wales. Social Policy and Society, 19(1), pp.145-155.</a:t>
            </a:r>
          </a:p>
          <a:p>
            <a:r>
              <a:rPr lang="en-GB" dirty="0" smtClean="0"/>
              <a:t>Madoc-Jones, I., Hughes, C., </a:t>
            </a:r>
            <a:r>
              <a:rPr lang="en-GB" dirty="0" err="1" smtClean="0"/>
              <a:t>Gorden</a:t>
            </a:r>
            <a:r>
              <a:rPr lang="en-GB" dirty="0" smtClean="0"/>
              <a:t>, C., </a:t>
            </a:r>
            <a:r>
              <a:rPr lang="en-GB" dirty="0" err="1" smtClean="0"/>
              <a:t>Dubberley</a:t>
            </a:r>
            <a:r>
              <a:rPr lang="en-GB" dirty="0" smtClean="0"/>
              <a:t>, S., Washington-Dyer, K., Ahmed, A., Lockwood, K. and Wilding, M., 2018. Rethinking preventing homelessness amongst prison leavers. European Journal of Probation, 10(3), pp.215-231.</a:t>
            </a:r>
          </a:p>
          <a:p>
            <a:r>
              <a:rPr lang="en-GB" dirty="0" smtClean="0"/>
              <a:t>Fitzpatrick, S., Johnsen, S. and White, M., 2011. Multiple exclusion homelessness in the UK: key patterns and intersections. Social Policy and Society, 10(4), p.501.</a:t>
            </a:r>
          </a:p>
          <a:p>
            <a:r>
              <a:rPr lang="en-GB" dirty="0" smtClean="0"/>
              <a:t>Dada, T (2020) “Pupils excluded from school might as well be given a prison sentence”, The Common Sense Network, https://www.tcsnetwork.co.uk/</a:t>
            </a:r>
          </a:p>
          <a:p>
            <a:r>
              <a:rPr lang="en-GB" dirty="0" err="1" smtClean="0"/>
              <a:t>Søndenaa</a:t>
            </a:r>
            <a:r>
              <a:rPr lang="en-GB" dirty="0" smtClean="0"/>
              <a:t>, E., </a:t>
            </a:r>
            <a:r>
              <a:rPr lang="en-GB" dirty="0" err="1" smtClean="0"/>
              <a:t>Wangsholm</a:t>
            </a:r>
            <a:r>
              <a:rPr lang="en-GB" dirty="0" smtClean="0"/>
              <a:t>, M. and </a:t>
            </a:r>
            <a:r>
              <a:rPr lang="en-GB" dirty="0" err="1" smtClean="0"/>
              <a:t>Roos</a:t>
            </a:r>
            <a:r>
              <a:rPr lang="en-GB" dirty="0" smtClean="0"/>
              <a:t>, E., 2016. Case characteristics of prisoners with communication problems. Open Journal of Social Sciences, 4(04), p.31.</a:t>
            </a:r>
          </a:p>
          <a:p>
            <a:r>
              <a:rPr lang="en-GB" dirty="0" err="1" smtClean="0"/>
              <a:t>Morken</a:t>
            </a:r>
            <a:r>
              <a:rPr lang="en-GB" dirty="0" smtClean="0"/>
              <a:t>, F., Jones, L.Ø. and </a:t>
            </a:r>
            <a:r>
              <a:rPr lang="en-GB" dirty="0" err="1" smtClean="0"/>
              <a:t>Helland</a:t>
            </a:r>
            <a:r>
              <a:rPr lang="en-GB" dirty="0" smtClean="0"/>
              <a:t>, W.A., 2021. Disorders of language and literacy in the prison population: A scoping review. Education Sciences, 11(2), p.77.</a:t>
            </a:r>
          </a:p>
          <a:p>
            <a:r>
              <a:rPr lang="en-GB" dirty="0" smtClean="0"/>
              <a:t>Lennox, C., 2014. The health needs of young people in prison. Br Med Bull, 112(1), pp.17-25.</a:t>
            </a:r>
          </a:p>
          <a:p>
            <a:r>
              <a:rPr lang="en-GB" dirty="0" smtClean="0"/>
              <a:t>Why draw </a:t>
            </a:r>
            <a:r>
              <a:rPr lang="en-GB" dirty="0"/>
              <a:t>to communicate at </a:t>
            </a:r>
            <a:r>
              <a:rPr lang="en-GB" dirty="0">
                <a:hlinkClick r:id="rId2"/>
              </a:rPr>
              <a:t>https://</a:t>
            </a:r>
            <a:r>
              <a:rPr lang="en-GB" dirty="0" smtClean="0">
                <a:hlinkClick r:id="rId2"/>
              </a:rPr>
              <a:t>knowitlabs.no/how-to-draw-to-communicate-101fd9e0afad</a:t>
            </a:r>
            <a:r>
              <a:rPr lang="en-GB" dirty="0" smtClean="0"/>
              <a:t> </a:t>
            </a:r>
            <a:endParaRPr lang="en-GB" dirty="0"/>
          </a:p>
        </p:txBody>
      </p:sp>
    </p:spTree>
    <p:extLst>
      <p:ext uri="{BB962C8B-B14F-4D97-AF65-F5344CB8AC3E}">
        <p14:creationId xmlns:p14="http://schemas.microsoft.com/office/powerpoint/2010/main" val="225239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20000"/>
                <a:lumOff val="80000"/>
              </a:schemeClr>
            </a:gs>
            <a:gs pos="88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69BB-4182-4E41-8296-1552BEACEFDB}"/>
              </a:ext>
            </a:extLst>
          </p:cNvPr>
          <p:cNvSpPr>
            <a:spLocks noGrp="1"/>
          </p:cNvSpPr>
          <p:nvPr>
            <p:ph type="ctrTitle"/>
          </p:nvPr>
        </p:nvSpPr>
        <p:spPr>
          <a:xfrm>
            <a:off x="1078523" y="1098388"/>
            <a:ext cx="10318418" cy="1394291"/>
          </a:xfrm>
        </p:spPr>
        <p:txBody>
          <a:bodyPr/>
          <a:lstStyle/>
          <a:p>
            <a:r>
              <a:rPr lang="en-US" dirty="0"/>
              <a:t>Communication</a:t>
            </a:r>
          </a:p>
        </p:txBody>
      </p:sp>
      <p:sp>
        <p:nvSpPr>
          <p:cNvPr id="3" name="Subtitle 2">
            <a:extLst>
              <a:ext uri="{FF2B5EF4-FFF2-40B4-BE49-F238E27FC236}">
                <a16:creationId xmlns:a16="http://schemas.microsoft.com/office/drawing/2014/main" id="{A00C7D31-C34D-AE41-A769-BF50F0E0349D}"/>
              </a:ext>
            </a:extLst>
          </p:cNvPr>
          <p:cNvSpPr>
            <a:spLocks noGrp="1"/>
          </p:cNvSpPr>
          <p:nvPr>
            <p:ph type="subTitle" idx="1"/>
          </p:nvPr>
        </p:nvSpPr>
        <p:spPr>
          <a:xfrm>
            <a:off x="2352831" y="3306871"/>
            <a:ext cx="8045373" cy="984555"/>
          </a:xfrm>
        </p:spPr>
        <p:txBody>
          <a:bodyPr>
            <a:normAutofit/>
          </a:bodyPr>
          <a:lstStyle/>
          <a:p>
            <a:r>
              <a:rPr lang="en-US" sz="3600" dirty="0"/>
              <a:t>Racism, inequality and discrimination</a:t>
            </a:r>
          </a:p>
        </p:txBody>
      </p:sp>
    </p:spTree>
    <p:extLst>
      <p:ext uri="{BB962C8B-B14F-4D97-AF65-F5344CB8AC3E}">
        <p14:creationId xmlns:p14="http://schemas.microsoft.com/office/powerpoint/2010/main" val="1491622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20000"/>
                <a:lumOff val="80000"/>
              </a:schemeClr>
            </a:gs>
            <a:gs pos="88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A3E7-7D32-784E-A0FA-977A2568DF82}"/>
              </a:ext>
            </a:extLst>
          </p:cNvPr>
          <p:cNvSpPr>
            <a:spLocks noGrp="1"/>
          </p:cNvSpPr>
          <p:nvPr>
            <p:ph type="title"/>
          </p:nvPr>
        </p:nvSpPr>
        <p:spPr>
          <a:xfrm>
            <a:off x="1653310" y="233379"/>
            <a:ext cx="9245600" cy="3247591"/>
          </a:xfrm>
        </p:spPr>
        <p:txBody>
          <a:bodyPr>
            <a:normAutofit/>
          </a:bodyPr>
          <a:lstStyle/>
          <a:p>
            <a:r>
              <a:rPr lang="en-GB" sz="3600" cap="none" dirty="0">
                <a:latin typeface="+mn-lt"/>
              </a:rPr>
              <a:t>“And if there’s one aspect of a person’s identity that betrays social class above all others, it’s the way we speak.”</a:t>
            </a:r>
            <a:endParaRPr lang="en-US" sz="3600" cap="none" dirty="0">
              <a:latin typeface="+mn-lt"/>
            </a:endParaRPr>
          </a:p>
        </p:txBody>
      </p:sp>
      <p:sp>
        <p:nvSpPr>
          <p:cNvPr id="3" name="Text Placeholder 2">
            <a:extLst>
              <a:ext uri="{FF2B5EF4-FFF2-40B4-BE49-F238E27FC236}">
                <a16:creationId xmlns:a16="http://schemas.microsoft.com/office/drawing/2014/main" id="{FBEAACE9-8677-5541-B64C-72AAC32172D4}"/>
              </a:ext>
            </a:extLst>
          </p:cNvPr>
          <p:cNvSpPr>
            <a:spLocks noGrp="1"/>
          </p:cNvSpPr>
          <p:nvPr>
            <p:ph type="body" idx="1"/>
          </p:nvPr>
        </p:nvSpPr>
        <p:spPr/>
        <p:txBody>
          <a:bodyPr>
            <a:normAutofit/>
          </a:bodyPr>
          <a:lstStyle/>
          <a:p>
            <a:r>
              <a:rPr lang="en-US" dirty="0">
                <a:solidFill>
                  <a:schemeClr val="bg2">
                    <a:lumMod val="25000"/>
                  </a:schemeClr>
                </a:solidFill>
              </a:rPr>
              <a:t>Rob Drummond</a:t>
            </a:r>
          </a:p>
          <a:p>
            <a:r>
              <a:rPr lang="en-US" dirty="0">
                <a:solidFill>
                  <a:schemeClr val="bg2">
                    <a:lumMod val="25000"/>
                  </a:schemeClr>
                </a:solidFill>
              </a:rPr>
              <a:t>Senior Lecturer in Linguistics</a:t>
            </a:r>
          </a:p>
          <a:p>
            <a:r>
              <a:rPr lang="en-US" dirty="0">
                <a:solidFill>
                  <a:schemeClr val="bg2">
                    <a:lumMod val="25000"/>
                  </a:schemeClr>
                </a:solidFill>
              </a:rPr>
              <a:t>Manchester Metropolitan University</a:t>
            </a:r>
          </a:p>
        </p:txBody>
      </p:sp>
      <p:sp>
        <p:nvSpPr>
          <p:cNvPr id="4" name="Slide Number Placeholder 3">
            <a:extLst>
              <a:ext uri="{FF2B5EF4-FFF2-40B4-BE49-F238E27FC236}">
                <a16:creationId xmlns:a16="http://schemas.microsoft.com/office/drawing/2014/main" id="{799F0386-24E9-A444-A8CC-1CA8338EB5B9}"/>
              </a:ext>
            </a:extLst>
          </p:cNvPr>
          <p:cNvSpPr>
            <a:spLocks noGrp="1"/>
          </p:cNvSpPr>
          <p:nvPr>
            <p:ph type="sldNum" sz="quarter" idx="12"/>
          </p:nvPr>
        </p:nvSpPr>
        <p:spPr/>
        <p:txBody>
          <a:bodyPr/>
          <a:lstStyle/>
          <a:p>
            <a:fld id="{71766878-3199-4EAB-94E7-2D6D11070E14}" type="slidenum">
              <a:rPr lang="en-US" smtClean="0"/>
              <a:pPr/>
              <a:t>25</a:t>
            </a:fld>
            <a:endParaRPr lang="en-US" dirty="0"/>
          </a:p>
        </p:txBody>
      </p:sp>
    </p:spTree>
    <p:extLst>
      <p:ext uri="{BB962C8B-B14F-4D97-AF65-F5344CB8AC3E}">
        <p14:creationId xmlns:p14="http://schemas.microsoft.com/office/powerpoint/2010/main" val="3923059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36C3C3-9E9B-9445-B3CB-6CA4D8967D71}"/>
              </a:ext>
            </a:extLst>
          </p:cNvPr>
          <p:cNvPicPr>
            <a:picLocks noChangeAspect="1"/>
          </p:cNvPicPr>
          <p:nvPr/>
        </p:nvPicPr>
        <p:blipFill>
          <a:blip r:embed="rId2"/>
          <a:stretch>
            <a:fillRect/>
          </a:stretch>
        </p:blipFill>
        <p:spPr>
          <a:xfrm>
            <a:off x="8395854" y="0"/>
            <a:ext cx="3796145" cy="3378629"/>
          </a:xfrm>
          <a:prstGeom prst="rect">
            <a:avLst/>
          </a:prstGeom>
        </p:spPr>
      </p:pic>
      <p:pic>
        <p:nvPicPr>
          <p:cNvPr id="6" name="Picture 5">
            <a:extLst>
              <a:ext uri="{FF2B5EF4-FFF2-40B4-BE49-F238E27FC236}">
                <a16:creationId xmlns:a16="http://schemas.microsoft.com/office/drawing/2014/main" id="{1C412DBF-EB42-EF40-AD3A-58C4AFB31AA6}"/>
              </a:ext>
            </a:extLst>
          </p:cNvPr>
          <p:cNvPicPr>
            <a:picLocks noChangeAspect="1"/>
          </p:cNvPicPr>
          <p:nvPr/>
        </p:nvPicPr>
        <p:blipFill>
          <a:blip r:embed="rId3"/>
          <a:stretch>
            <a:fillRect/>
          </a:stretch>
        </p:blipFill>
        <p:spPr>
          <a:xfrm>
            <a:off x="4428150" y="0"/>
            <a:ext cx="3921385" cy="3378631"/>
          </a:xfrm>
          <a:prstGeom prst="rect">
            <a:avLst/>
          </a:prstGeom>
        </p:spPr>
      </p:pic>
      <p:pic>
        <p:nvPicPr>
          <p:cNvPr id="10" name="Picture 9">
            <a:extLst>
              <a:ext uri="{FF2B5EF4-FFF2-40B4-BE49-F238E27FC236}">
                <a16:creationId xmlns:a16="http://schemas.microsoft.com/office/drawing/2014/main" id="{FE37772C-7DCC-DB42-AFE1-B06A7D132F1F}"/>
              </a:ext>
            </a:extLst>
          </p:cNvPr>
          <p:cNvPicPr>
            <a:picLocks noChangeAspect="1"/>
          </p:cNvPicPr>
          <p:nvPr/>
        </p:nvPicPr>
        <p:blipFill>
          <a:blip r:embed="rId4"/>
          <a:stretch>
            <a:fillRect/>
          </a:stretch>
        </p:blipFill>
        <p:spPr>
          <a:xfrm>
            <a:off x="5448905" y="3479371"/>
            <a:ext cx="6101167" cy="3378629"/>
          </a:xfrm>
          <a:prstGeom prst="rect">
            <a:avLst/>
          </a:prstGeom>
        </p:spPr>
      </p:pic>
      <p:sp>
        <p:nvSpPr>
          <p:cNvPr id="2" name="Slide Number Placeholder 1">
            <a:extLst>
              <a:ext uri="{FF2B5EF4-FFF2-40B4-BE49-F238E27FC236}">
                <a16:creationId xmlns:a16="http://schemas.microsoft.com/office/drawing/2014/main" id="{8157D86C-F2D4-9844-AC26-077DBEB7B56D}"/>
              </a:ext>
            </a:extLst>
          </p:cNvPr>
          <p:cNvSpPr>
            <a:spLocks noGrp="1"/>
          </p:cNvSpPr>
          <p:nvPr>
            <p:ph type="sldNum" sz="quarter" idx="12"/>
          </p:nvPr>
        </p:nvSpPr>
        <p:spPr/>
        <p:txBody>
          <a:bodyPr/>
          <a:lstStyle/>
          <a:p>
            <a:fld id="{71766878-3199-4EAB-94E7-2D6D11070E14}" type="slidenum">
              <a:rPr lang="en-US" smtClean="0"/>
              <a:t>26</a:t>
            </a:fld>
            <a:endParaRPr lang="en-US" dirty="0"/>
          </a:p>
        </p:txBody>
      </p:sp>
      <p:pic>
        <p:nvPicPr>
          <p:cNvPr id="7" name="Picture 6">
            <a:extLst>
              <a:ext uri="{FF2B5EF4-FFF2-40B4-BE49-F238E27FC236}">
                <a16:creationId xmlns:a16="http://schemas.microsoft.com/office/drawing/2014/main" id="{63242470-1361-0049-9E74-93B87822B637}"/>
              </a:ext>
            </a:extLst>
          </p:cNvPr>
          <p:cNvPicPr>
            <a:picLocks noChangeAspect="1"/>
          </p:cNvPicPr>
          <p:nvPr/>
        </p:nvPicPr>
        <p:blipFill>
          <a:blip r:embed="rId5"/>
          <a:stretch>
            <a:fillRect/>
          </a:stretch>
        </p:blipFill>
        <p:spPr>
          <a:xfrm>
            <a:off x="0" y="0"/>
            <a:ext cx="4381832" cy="6858000"/>
          </a:xfrm>
          <a:prstGeom prst="rect">
            <a:avLst/>
          </a:prstGeom>
        </p:spPr>
      </p:pic>
    </p:spTree>
    <p:extLst>
      <p:ext uri="{BB962C8B-B14F-4D97-AF65-F5344CB8AC3E}">
        <p14:creationId xmlns:p14="http://schemas.microsoft.com/office/powerpoint/2010/main" val="107271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E7EA-64A5-2847-B99F-C9DD38B6EA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B318F1F-CE7E-6947-AA7C-63AD26104DD3}"/>
              </a:ext>
            </a:extLst>
          </p:cNvPr>
          <p:cNvSpPr>
            <a:spLocks noGrp="1"/>
          </p:cNvSpPr>
          <p:nvPr>
            <p:ph idx="1"/>
          </p:nvPr>
        </p:nvSpPr>
        <p:spPr/>
        <p:txBody>
          <a:bodyPr/>
          <a:lstStyle/>
          <a:p>
            <a:pPr fontAlgn="base"/>
            <a:r>
              <a:rPr lang="en-US" dirty="0"/>
              <a:t>Andrews &amp; Botting (2019)​</a:t>
            </a:r>
          </a:p>
          <a:p>
            <a:pPr fontAlgn="base"/>
            <a:r>
              <a:rPr lang="en-US" dirty="0"/>
              <a:t>74% of new rough sleepers were recorded as having some level of communication need.​​</a:t>
            </a:r>
          </a:p>
          <a:p>
            <a:pPr fontAlgn="base"/>
            <a:r>
              <a:rPr lang="en-US" dirty="0"/>
              <a:t>(10% of UK population experience persistent communication need).​</a:t>
            </a:r>
          </a:p>
          <a:p>
            <a:pPr fontAlgn="base"/>
            <a:r>
              <a:rPr lang="en-US" dirty="0"/>
              <a:t>​</a:t>
            </a:r>
          </a:p>
          <a:p>
            <a:pPr fontAlgn="base"/>
            <a:r>
              <a:rPr lang="en-US" dirty="0"/>
              <a:t>G. Pluck and colleagues (2020)​</a:t>
            </a:r>
          </a:p>
          <a:p>
            <a:pPr fontAlgn="base"/>
            <a:r>
              <a:rPr lang="en-US" dirty="0"/>
              <a:t>People with experience of rough sleeping were more likely to have language difficulties than those from a similar background who had not slept rough.​</a:t>
            </a:r>
          </a:p>
          <a:p>
            <a:endParaRPr lang="en-US" dirty="0"/>
          </a:p>
        </p:txBody>
      </p:sp>
      <p:pic>
        <p:nvPicPr>
          <p:cNvPr id="1026" name="Picture 2" descr="https://ukc-powerpoint.officeapps.live.com/pods/GetClipboardImage.ashx?Id=d868769f-4119-4ab3-a902-f4531e39c455&amp;DC=GUK4&amp;wdoverrides=GetClipboardImageEnabled:true">
            <a:extLst>
              <a:ext uri="{FF2B5EF4-FFF2-40B4-BE49-F238E27FC236}">
                <a16:creationId xmlns:a16="http://schemas.microsoft.com/office/drawing/2014/main" id="{BC8EA5D9-D82C-E144-B901-42FA05BC1C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C408722B-293F-4F45-87C4-5F64012802BC}"/>
              </a:ext>
            </a:extLst>
          </p:cNvPr>
          <p:cNvSpPr>
            <a:spLocks noGrp="1"/>
          </p:cNvSpPr>
          <p:nvPr>
            <p:ph type="sldNum" sz="quarter" idx="12"/>
          </p:nvPr>
        </p:nvSpPr>
        <p:spPr/>
        <p:txBody>
          <a:bodyPr/>
          <a:lstStyle/>
          <a:p>
            <a:fld id="{71766878-3199-4EAB-94E7-2D6D11070E14}" type="slidenum">
              <a:rPr lang="en-US" smtClean="0"/>
              <a:t>27</a:t>
            </a:fld>
            <a:endParaRPr lang="en-US" dirty="0"/>
          </a:p>
        </p:txBody>
      </p:sp>
    </p:spTree>
    <p:extLst>
      <p:ext uri="{BB962C8B-B14F-4D97-AF65-F5344CB8AC3E}">
        <p14:creationId xmlns:p14="http://schemas.microsoft.com/office/powerpoint/2010/main" val="40951186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8">
            <a:extLst>
              <a:ext uri="{FF2B5EF4-FFF2-40B4-BE49-F238E27FC236}">
                <a16:creationId xmlns:a16="http://schemas.microsoft.com/office/drawing/2014/main" id="{0BC9EFE1-D8CB-4668-9980-DB108327A7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CBAE1BD-B8E4-4029-8AA2-C77E4FED986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645FBA0-8C9C-4345-9A63-EFAD9C123C52}"/>
              </a:ext>
            </a:extLst>
          </p:cNvPr>
          <p:cNvSpPr>
            <a:spLocks noGrp="1"/>
          </p:cNvSpPr>
          <p:nvPr>
            <p:ph type="ctrTitle"/>
          </p:nvPr>
        </p:nvSpPr>
        <p:spPr>
          <a:xfrm>
            <a:off x="6585882" y="4267832"/>
            <a:ext cx="4805996" cy="1401448"/>
          </a:xfrm>
        </p:spPr>
        <p:txBody>
          <a:bodyPr anchor="t">
            <a:noAutofit/>
          </a:bodyPr>
          <a:lstStyle/>
          <a:p>
            <a:pPr algn="l"/>
            <a:r>
              <a:rPr lang="en-GB" sz="3200" dirty="0">
                <a:solidFill>
                  <a:srgbClr val="000000"/>
                </a:solidFill>
              </a:rPr>
              <a:t>Which ethnic group do you think has the highest exclusion rate in England?</a:t>
            </a:r>
          </a:p>
        </p:txBody>
      </p:sp>
      <p:sp>
        <p:nvSpPr>
          <p:cNvPr id="7" name="Subtitle 6">
            <a:extLst>
              <a:ext uri="{FF2B5EF4-FFF2-40B4-BE49-F238E27FC236}">
                <a16:creationId xmlns:a16="http://schemas.microsoft.com/office/drawing/2014/main" id="{E4F9E698-FBFD-4BF0-AD25-B130479B1F29}"/>
              </a:ext>
            </a:extLst>
          </p:cNvPr>
          <p:cNvSpPr>
            <a:spLocks noGrp="1"/>
          </p:cNvSpPr>
          <p:nvPr>
            <p:ph type="subTitle" idx="1"/>
          </p:nvPr>
        </p:nvSpPr>
        <p:spPr>
          <a:xfrm>
            <a:off x="6586186" y="3428999"/>
            <a:ext cx="4805691" cy="838831"/>
          </a:xfrm>
        </p:spPr>
        <p:txBody>
          <a:bodyPr anchor="b">
            <a:normAutofit/>
          </a:bodyPr>
          <a:lstStyle/>
          <a:p>
            <a:pPr algn="l"/>
            <a:r>
              <a:rPr lang="en-GB" sz="4000" dirty="0">
                <a:solidFill>
                  <a:srgbClr val="000000"/>
                </a:solidFill>
              </a:rPr>
              <a:t>Poll</a:t>
            </a:r>
          </a:p>
        </p:txBody>
      </p:sp>
      <p:sp>
        <p:nvSpPr>
          <p:cNvPr id="2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101979F2-BB34-4FC9-8282-B34025CA1315}"/>
              </a:ext>
            </a:extLst>
          </p:cNvPr>
          <p:cNvPicPr>
            <a:picLocks noChangeAspect="1"/>
          </p:cNvPicPr>
          <p:nvPr/>
        </p:nvPicPr>
        <p:blipFill rotWithShape="1">
          <a:blip r:embed="rId3">
            <a:alphaModFix/>
          </a:blip>
          <a:srcRect l="6087" r="7013"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4" name="Slide Number Placeholder 3">
            <a:extLst>
              <a:ext uri="{FF2B5EF4-FFF2-40B4-BE49-F238E27FC236}">
                <a16:creationId xmlns:a16="http://schemas.microsoft.com/office/drawing/2014/main" id="{C6E95490-CBC3-460F-BB19-1B4824C6BF60}"/>
              </a:ext>
            </a:extLst>
          </p:cNvPr>
          <p:cNvSpPr>
            <a:spLocks noGrp="1"/>
          </p:cNvSpPr>
          <p:nvPr>
            <p:ph type="sldNum" sz="quarter" idx="12"/>
          </p:nvPr>
        </p:nvSpPr>
        <p:spPr>
          <a:xfrm>
            <a:off x="10825930" y="6223702"/>
            <a:ext cx="570728" cy="314067"/>
          </a:xfrm>
        </p:spPr>
        <p:txBody>
          <a:bodyPr>
            <a:normAutofit/>
          </a:bodyPr>
          <a:lstStyle/>
          <a:p>
            <a:pPr>
              <a:spcAft>
                <a:spcPts val="600"/>
              </a:spcAft>
            </a:pPr>
            <a:fld id="{71766878-3199-4EAB-94E7-2D6D11070E14}" type="slidenum">
              <a:rPr lang="en-US" sz="1100">
                <a:solidFill>
                  <a:srgbClr val="898989"/>
                </a:solidFill>
              </a:rPr>
              <a:pPr>
                <a:spcAft>
                  <a:spcPts val="600"/>
                </a:spcAft>
              </a:pPr>
              <a:t>28</a:t>
            </a:fld>
            <a:endParaRPr lang="en-US" sz="1100">
              <a:solidFill>
                <a:srgbClr val="898989"/>
              </a:solidFill>
            </a:endParaRPr>
          </a:p>
        </p:txBody>
      </p:sp>
    </p:spTree>
    <p:extLst>
      <p:ext uri="{BB962C8B-B14F-4D97-AF65-F5344CB8AC3E}">
        <p14:creationId xmlns:p14="http://schemas.microsoft.com/office/powerpoint/2010/main" val="36985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9">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426F25-E146-4122-90F5-984B0F0C527C}"/>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b="1">
                <a:solidFill>
                  <a:schemeClr val="bg1"/>
                </a:solidFill>
              </a:rPr>
              <a:t>Education: Statistics on exclusion rates in England from 2018-2019</a:t>
            </a:r>
          </a:p>
        </p:txBody>
      </p:sp>
      <p:pic>
        <p:nvPicPr>
          <p:cNvPr id="6" name="Content Placeholder 5" descr="Timeline&#10;&#10;Description automatically generated">
            <a:extLst>
              <a:ext uri="{FF2B5EF4-FFF2-40B4-BE49-F238E27FC236}">
                <a16:creationId xmlns:a16="http://schemas.microsoft.com/office/drawing/2014/main" id="{742B5CD0-DA72-4643-9105-3C2A779FD771}"/>
              </a:ext>
            </a:extLst>
          </p:cNvPr>
          <p:cNvPicPr>
            <a:picLocks noGrp="1" noChangeAspect="1"/>
          </p:cNvPicPr>
          <p:nvPr>
            <p:ph sz="half" idx="1"/>
          </p:nvPr>
        </p:nvPicPr>
        <p:blipFill rotWithShape="1">
          <a:blip r:embed="rId2"/>
          <a:srcRect r="3296" b="3"/>
          <a:stretch/>
        </p:blipFill>
        <p:spPr>
          <a:xfrm>
            <a:off x="619426" y="2386585"/>
            <a:ext cx="6458030" cy="3790378"/>
          </a:xfrm>
          <a:prstGeom prst="rect">
            <a:avLst/>
          </a:prstGeom>
        </p:spPr>
      </p:pic>
      <p:sp>
        <p:nvSpPr>
          <p:cNvPr id="4" name="Content Placeholder 3">
            <a:extLst>
              <a:ext uri="{FF2B5EF4-FFF2-40B4-BE49-F238E27FC236}">
                <a16:creationId xmlns:a16="http://schemas.microsoft.com/office/drawing/2014/main" id="{71B10797-4006-4883-BF4B-57B36AD099A3}"/>
              </a:ext>
            </a:extLst>
          </p:cNvPr>
          <p:cNvSpPr>
            <a:spLocks noGrp="1"/>
          </p:cNvSpPr>
          <p:nvPr>
            <p:ph sz="half" idx="2"/>
          </p:nvPr>
        </p:nvSpPr>
        <p:spPr>
          <a:xfrm>
            <a:off x="7546848" y="2516777"/>
            <a:ext cx="3803904" cy="3660185"/>
          </a:xfrm>
        </p:spPr>
        <p:txBody>
          <a:bodyPr vert="horz" lIns="91440" tIns="45720" rIns="91440" bIns="45720" rtlCol="0" anchor="ctr">
            <a:normAutofit/>
          </a:bodyPr>
          <a:lstStyle/>
          <a:p>
            <a:r>
              <a:rPr lang="en-US" sz="1500" b="1" dirty="0"/>
              <a:t>Permanent Exclusions:</a:t>
            </a:r>
          </a:p>
          <a:p>
            <a:pPr marL="0" marR="0" lvl="0" fontAlgn="auto">
              <a:spcBef>
                <a:spcPts val="1000"/>
              </a:spcBef>
              <a:spcAft>
                <a:spcPts val="0"/>
              </a:spcAft>
              <a:buClrTx/>
              <a:buSzTx/>
              <a:tabLst/>
              <a:defRPr/>
            </a:pPr>
            <a:r>
              <a:rPr kumimoji="0" lang="en-US" sz="1500" b="1" i="0" u="none" strike="noStrike" cap="none" spc="0" normalizeH="0" baseline="0" noProof="0" dirty="0">
                <a:ln>
                  <a:noFill/>
                </a:ln>
                <a:effectLst/>
                <a:uLnTx/>
                <a:uFillTx/>
              </a:rPr>
              <a:t>-Gypsy/Roma – 0.39%</a:t>
            </a:r>
          </a:p>
          <a:p>
            <a:pPr marL="0" marR="0" lvl="0" fontAlgn="auto">
              <a:spcBef>
                <a:spcPts val="1000"/>
              </a:spcBef>
              <a:spcAft>
                <a:spcPts val="0"/>
              </a:spcAft>
              <a:buClrTx/>
              <a:buSzTx/>
              <a:tabLst/>
              <a:defRPr/>
            </a:pPr>
            <a:r>
              <a:rPr kumimoji="0" lang="en-US" sz="1500" b="1" i="0" u="none" strike="noStrike" cap="none" spc="0" normalizeH="0" baseline="0" noProof="0" dirty="0">
                <a:ln>
                  <a:noFill/>
                </a:ln>
                <a:effectLst/>
                <a:uLnTx/>
                <a:uFillTx/>
              </a:rPr>
              <a:t>-Irish </a:t>
            </a:r>
            <a:r>
              <a:rPr kumimoji="0" lang="en-US" sz="1500" b="1" i="0" u="none" strike="noStrike" cap="none" spc="0" normalizeH="0" baseline="0" noProof="0" dirty="0" err="1">
                <a:ln>
                  <a:noFill/>
                </a:ln>
                <a:effectLst/>
                <a:uLnTx/>
                <a:uFillTx/>
              </a:rPr>
              <a:t>Travellers</a:t>
            </a:r>
            <a:r>
              <a:rPr kumimoji="0" lang="en-US" sz="1500" b="1" i="0" u="none" strike="noStrike" cap="none" spc="0" normalizeH="0" baseline="0" noProof="0" dirty="0">
                <a:ln>
                  <a:noFill/>
                </a:ln>
                <a:effectLst/>
                <a:uLnTx/>
                <a:uFillTx/>
              </a:rPr>
              <a:t> – 0.27%</a:t>
            </a:r>
          </a:p>
          <a:p>
            <a:pPr marL="0" marR="0" lvl="0" fontAlgn="auto">
              <a:spcBef>
                <a:spcPts val="1000"/>
              </a:spcBef>
              <a:spcAft>
                <a:spcPts val="0"/>
              </a:spcAft>
              <a:buClrTx/>
              <a:buSzTx/>
              <a:tabLst/>
              <a:defRPr/>
            </a:pPr>
            <a:r>
              <a:rPr kumimoji="0" lang="en-US" sz="1500" b="1" i="0" u="none" strike="noStrike" cap="none" spc="0" normalizeH="0" baseline="0" noProof="0" dirty="0">
                <a:ln>
                  <a:noFill/>
                </a:ln>
                <a:effectLst/>
                <a:uLnTx/>
                <a:uFillTx/>
              </a:rPr>
              <a:t>-Black Caribbean – 0.25%</a:t>
            </a:r>
          </a:p>
          <a:p>
            <a:pPr marL="0" marR="0" lvl="0" fontAlgn="auto">
              <a:spcBef>
                <a:spcPts val="1000"/>
              </a:spcBef>
              <a:spcAft>
                <a:spcPts val="0"/>
              </a:spcAft>
              <a:buClrTx/>
              <a:buSzTx/>
              <a:tabLst/>
              <a:defRPr/>
            </a:pPr>
            <a:r>
              <a:rPr kumimoji="0" lang="en-US" sz="1500" b="1" i="0" u="none" strike="noStrike" cap="none" spc="0" normalizeH="0" baseline="0" noProof="0" dirty="0">
                <a:ln>
                  <a:noFill/>
                </a:ln>
                <a:effectLst/>
                <a:uLnTx/>
                <a:uFillTx/>
              </a:rPr>
              <a:t>-Mixed White/Black Caribbean – 0.24%</a:t>
            </a:r>
          </a:p>
          <a:p>
            <a:pPr marL="0" marR="0" lvl="0" fontAlgn="auto">
              <a:spcBef>
                <a:spcPts val="1000"/>
              </a:spcBef>
              <a:spcAft>
                <a:spcPts val="0"/>
              </a:spcAft>
              <a:buClrTx/>
              <a:buSzTx/>
              <a:tabLst/>
              <a:defRPr/>
            </a:pPr>
            <a:r>
              <a:rPr kumimoji="0" lang="en-US" sz="1500" b="1" i="0" u="none" strike="noStrike" cap="none" spc="0" normalizeH="0" baseline="0" noProof="0" dirty="0">
                <a:ln>
                  <a:noFill/>
                </a:ln>
                <a:effectLst/>
                <a:uLnTx/>
                <a:uFillTx/>
              </a:rPr>
              <a:t>-Unknown – 0.17%</a:t>
            </a:r>
          </a:p>
          <a:p>
            <a:pPr marL="0" marR="0" lvl="0" fontAlgn="auto">
              <a:spcBef>
                <a:spcPts val="1000"/>
              </a:spcBef>
              <a:spcAft>
                <a:spcPts val="0"/>
              </a:spcAft>
              <a:buClrTx/>
              <a:buSzTx/>
              <a:tabLst/>
              <a:defRPr/>
            </a:pPr>
            <a:r>
              <a:rPr kumimoji="0" lang="en-US" sz="1500" b="1" i="0" u="none" strike="noStrike" cap="none" spc="0" normalizeH="0" baseline="0" noProof="0" dirty="0">
                <a:ln>
                  <a:noFill/>
                </a:ln>
                <a:effectLst/>
                <a:uLnTx/>
                <a:uFillTx/>
              </a:rPr>
              <a:t>-White British – 0.10%</a:t>
            </a:r>
          </a:p>
          <a:p>
            <a:pPr marL="0" marR="0" lvl="0" fontAlgn="auto">
              <a:spcBef>
                <a:spcPts val="1000"/>
              </a:spcBef>
              <a:spcAft>
                <a:spcPts val="0"/>
              </a:spcAft>
              <a:buClrTx/>
              <a:buSzTx/>
              <a:tabLst/>
              <a:defRPr/>
            </a:pPr>
            <a:endParaRPr lang="en-US" sz="1500" dirty="0"/>
          </a:p>
          <a:p>
            <a:pPr marL="0" marR="0" lvl="0" fontAlgn="auto">
              <a:spcBef>
                <a:spcPts val="1000"/>
              </a:spcBef>
              <a:spcAft>
                <a:spcPts val="0"/>
              </a:spcAft>
              <a:buClrTx/>
              <a:buSzTx/>
              <a:tabLst/>
              <a:defRPr/>
            </a:pPr>
            <a:r>
              <a:rPr kumimoji="0" lang="en-US" sz="1500" b="0" i="0" u="none" strike="noStrike" cap="none" spc="0" normalizeH="0" baseline="0" noProof="0" dirty="0">
                <a:ln>
                  <a:noFill/>
                </a:ln>
                <a:effectLst/>
                <a:uLnTx/>
                <a:uFillTx/>
              </a:rPr>
              <a:t>From </a:t>
            </a:r>
            <a:r>
              <a:rPr kumimoji="0" lang="en-US" sz="1500" b="1" i="0" u="none" strike="noStrike" cap="none" spc="0" normalizeH="0" baseline="0" noProof="0" dirty="0">
                <a:ln>
                  <a:noFill/>
                </a:ln>
                <a:effectLst/>
                <a:uLnTx/>
                <a:uFillTx/>
              </a:rPr>
              <a:t>GOV.UK </a:t>
            </a:r>
            <a:r>
              <a:rPr kumimoji="0" lang="en-US" sz="1500" b="0" i="0" u="none" strike="noStrike" cap="none" spc="0" normalizeH="0" baseline="0" noProof="0" dirty="0">
                <a:ln>
                  <a:noFill/>
                </a:ln>
                <a:effectLst/>
                <a:uLnTx/>
                <a:uFillTx/>
              </a:rPr>
              <a:t>- </a:t>
            </a:r>
            <a:r>
              <a:rPr kumimoji="0" lang="en-US" sz="1500" b="0" i="0" u="none" strike="noStrike" cap="none" spc="0" normalizeH="0" baseline="0" noProof="0" dirty="0">
                <a:ln>
                  <a:noFill/>
                </a:ln>
                <a:effectLst/>
                <a:uLnTx/>
                <a:uFillTx/>
                <a:hlinkClick r:id="rId3">
                  <a:extLst>
                    <a:ext uri="{A12FA001-AC4F-418D-AE19-62706E023703}">
                      <ahyp:hlinkClr xmlns:ahyp="http://schemas.microsoft.com/office/drawing/2018/hyperlinkcolor" xmlns="" val="tx"/>
                    </a:ext>
                  </a:extLst>
                </a:hlinkClick>
              </a:rPr>
              <a:t>https://www.ethnicity-facts-figures.service.gov.uk/education-skills-and-training/absence-and-exclusions/permanent-exclusions/latest</a:t>
            </a:r>
            <a:r>
              <a:rPr kumimoji="0" lang="en-US" sz="1500" b="0" i="0" u="none" strike="noStrike" cap="none" spc="0" normalizeH="0" baseline="0" noProof="0" dirty="0">
                <a:ln>
                  <a:noFill/>
                </a:ln>
                <a:effectLst/>
                <a:uLnTx/>
                <a:uFillTx/>
              </a:rPr>
              <a:t> </a:t>
            </a:r>
          </a:p>
          <a:p>
            <a:pPr marL="0"/>
            <a:endParaRPr lang="en-US" sz="1500" dirty="0"/>
          </a:p>
          <a:p>
            <a:pPr marL="0"/>
            <a:endParaRPr lang="en-US" sz="1500" dirty="0"/>
          </a:p>
        </p:txBody>
      </p:sp>
      <p:sp>
        <p:nvSpPr>
          <p:cNvPr id="5" name="Slide Number Placeholder 4">
            <a:extLst>
              <a:ext uri="{FF2B5EF4-FFF2-40B4-BE49-F238E27FC236}">
                <a16:creationId xmlns:a16="http://schemas.microsoft.com/office/drawing/2014/main" id="{3D3C0F01-05A2-7545-A3DF-B640567514C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71766878-3199-4EAB-94E7-2D6D11070E14}" type="slidenum">
              <a:rPr lang="en-US">
                <a:solidFill>
                  <a:prstClr val="black">
                    <a:tint val="75000"/>
                  </a:prstClr>
                </a:solidFill>
                <a:latin typeface="Calibri" panose="020F0502020204030204"/>
              </a:rPr>
              <a:pPr defTabSz="914400">
                <a:spcAft>
                  <a:spcPts val="600"/>
                </a:spcAft>
                <a:defRPr/>
              </a:pPr>
              <a:t>29</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384598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478280" y="188640"/>
          <a:ext cx="9514264" cy="629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6207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90BEA0-A554-454F-ABCA-1F45075344ED}"/>
              </a:ext>
            </a:extLst>
          </p:cNvPr>
          <p:cNvSpPr>
            <a:spLocks noGrp="1"/>
          </p:cNvSpPr>
          <p:nvPr>
            <p:ph type="title"/>
          </p:nvPr>
        </p:nvSpPr>
        <p:spPr/>
        <p:txBody>
          <a:bodyPr>
            <a:normAutofit fontScale="90000"/>
          </a:bodyPr>
          <a:lstStyle/>
          <a:p>
            <a:r>
              <a:rPr lang="en-US" dirty="0">
                <a:cs typeface="Calibri Light"/>
              </a:rPr>
              <a:t>Some findings from the Timpson 2019 report on school exclusions in the UK</a:t>
            </a:r>
            <a:endParaRPr lang="en-US" dirty="0"/>
          </a:p>
        </p:txBody>
      </p:sp>
      <p:sp>
        <p:nvSpPr>
          <p:cNvPr id="6" name="Subtitle 5">
            <a:extLst>
              <a:ext uri="{FF2B5EF4-FFF2-40B4-BE49-F238E27FC236}">
                <a16:creationId xmlns:a16="http://schemas.microsoft.com/office/drawing/2014/main" id="{66130F85-5894-472B-AB0B-770266F411FC}"/>
              </a:ext>
            </a:extLst>
          </p:cNvPr>
          <p:cNvSpPr>
            <a:spLocks noGrp="1"/>
          </p:cNvSpPr>
          <p:nvPr>
            <p:ph idx="1"/>
          </p:nvPr>
        </p:nvSpPr>
        <p:spPr>
          <a:xfrm>
            <a:off x="4737970" y="428808"/>
            <a:ext cx="6492240" cy="5967608"/>
          </a:xfrm>
          <a:solidFill>
            <a:schemeClr val="accent1">
              <a:lumMod val="20000"/>
              <a:lumOff val="80000"/>
            </a:schemeClr>
          </a:solidFill>
        </p:spPr>
        <p:txBody>
          <a:bodyPr vert="horz" lIns="0" tIns="45720" rIns="0" bIns="45720" rtlCol="0" anchor="t">
            <a:normAutofit/>
          </a:bodyPr>
          <a:lstStyle/>
          <a:p>
            <a:r>
              <a:rPr lang="en-US" sz="1800" i="1" dirty="0">
                <a:cs typeface="Calibri"/>
              </a:rPr>
              <a:t>'This</a:t>
            </a:r>
            <a:r>
              <a:rPr lang="en-US" sz="1800" i="1" dirty="0">
                <a:ea typeface="+mn-lt"/>
                <a:cs typeface="+mn-lt"/>
              </a:rPr>
              <a:t> review primarily spoke to the parents and </a:t>
            </a:r>
            <a:r>
              <a:rPr lang="en-US" sz="1800" i="1" dirty="0" err="1">
                <a:ea typeface="+mn-lt"/>
                <a:cs typeface="+mn-lt"/>
              </a:rPr>
              <a:t>carers</a:t>
            </a:r>
            <a:r>
              <a:rPr lang="en-US" sz="1800" i="1" dirty="0">
                <a:ea typeface="+mn-lt"/>
                <a:cs typeface="+mn-lt"/>
              </a:rPr>
              <a:t> of children who had been excluded. Often their children had additional needs such as SEN or attachment disorder, and many wrote that their child’s exclusion was a symptom of the school’s failure to understand and address their needs.'</a:t>
            </a:r>
          </a:p>
          <a:p>
            <a:r>
              <a:rPr lang="en-US" sz="1800" i="1" dirty="0">
                <a:cs typeface="Calibri"/>
              </a:rPr>
              <a:t>'</a:t>
            </a:r>
            <a:r>
              <a:rPr lang="en-US" sz="1800" i="1" dirty="0">
                <a:ea typeface="+mn-lt"/>
                <a:cs typeface="+mn-lt"/>
              </a:rPr>
              <a:t>Staff in special schools in several areas were concerned about a lack of places in specialist settings for pupils with particular needs (often those more likely to be excluded), namely schools for children with autism or social, emotional and mental health (SEMH) needs. They reported that this results in pupils being placed in unsuitable schools, creating pressure on mainstream and other special schools to meet the needs of children when it may be outside their area of expertise'</a:t>
            </a:r>
          </a:p>
          <a:p>
            <a:r>
              <a:rPr lang="en-US" sz="1800" i="1" dirty="0">
                <a:cs typeface="Calibri"/>
              </a:rPr>
              <a:t>Trends in groups who have higher rates of temporary and permanent exclusion - 'Includes</a:t>
            </a:r>
            <a:r>
              <a:rPr lang="en-US" sz="1800" i="1" dirty="0">
                <a:ea typeface="+mn-lt"/>
                <a:cs typeface="+mn-lt"/>
              </a:rPr>
              <a:t> boys, children with SEN, those who have been supported by social care or come from disadvantaged backgrounds, and children from certain ethnic groups.'</a:t>
            </a:r>
          </a:p>
          <a:p>
            <a:r>
              <a:rPr lang="en-US" sz="1800" dirty="0">
                <a:cs typeface="Calibri"/>
              </a:rPr>
              <a:t>Criticism of the Timpson Report – Suggestion of downplay of ethnic disparities in school exclusions - </a:t>
            </a:r>
            <a:r>
              <a:rPr lang="en-US" sz="1800" dirty="0">
                <a:ea typeface="+mn-lt"/>
                <a:cs typeface="+mn-lt"/>
                <a:hlinkClick r:id="rId2"/>
              </a:rPr>
              <a:t>https://www.theguardian.com/education/2019/may/09/address-the-injustice-of-racial-inequalities-in-school-exclusions</a:t>
            </a:r>
            <a:r>
              <a:rPr lang="en-US" sz="1800" dirty="0">
                <a:ea typeface="+mn-lt"/>
                <a:cs typeface="+mn-lt"/>
              </a:rPr>
              <a:t> </a:t>
            </a:r>
          </a:p>
        </p:txBody>
      </p:sp>
      <p:sp>
        <p:nvSpPr>
          <p:cNvPr id="7" name="Text Placeholder 6">
            <a:extLst>
              <a:ext uri="{FF2B5EF4-FFF2-40B4-BE49-F238E27FC236}">
                <a16:creationId xmlns:a16="http://schemas.microsoft.com/office/drawing/2014/main" id="{75DA1B8B-C8CB-4916-9348-EE0C416AFD77}"/>
              </a:ext>
            </a:extLst>
          </p:cNvPr>
          <p:cNvSpPr>
            <a:spLocks noGrp="1"/>
          </p:cNvSpPr>
          <p:nvPr>
            <p:ph type="body" sz="half" idx="2"/>
          </p:nvPr>
        </p:nvSpPr>
        <p:spPr/>
        <p:txBody>
          <a:bodyPr vert="horz" lIns="91440" tIns="45720" rIns="91440" bIns="45720" rtlCol="0" anchor="t">
            <a:normAutofit/>
          </a:bodyPr>
          <a:lstStyle/>
          <a:p>
            <a:endParaRPr lang="en-US" sz="2000" dirty="0">
              <a:ea typeface="+mn-lt"/>
              <a:cs typeface="+mn-lt"/>
            </a:endParaRPr>
          </a:p>
          <a:p>
            <a:r>
              <a:rPr lang="en-US" sz="2000" dirty="0">
                <a:ea typeface="+mn-lt"/>
                <a:cs typeface="+mn-lt"/>
              </a:rPr>
              <a:t>- Complex picture with some variations in the views of children, parents, schools and LAs interviewed about the use of exclusions </a:t>
            </a:r>
            <a:r>
              <a:rPr lang="en-US" sz="2000" dirty="0">
                <a:ea typeface="+mn-lt"/>
                <a:cs typeface="+mn-lt"/>
                <a:hlinkClick r:id="rId3"/>
              </a:rPr>
              <a:t>https://assets.publishing.service.gov.uk/government/uploads/system/uploads/attachment_data/file/807862/Timpson_review.pdf</a:t>
            </a:r>
            <a:r>
              <a:rPr lang="en-US" sz="2000" dirty="0">
                <a:ea typeface="+mn-lt"/>
                <a:cs typeface="+mn-lt"/>
              </a:rPr>
              <a:t> </a:t>
            </a:r>
            <a:endParaRPr lang="en-US" sz="2000" dirty="0">
              <a:cs typeface="Calibri"/>
            </a:endParaRPr>
          </a:p>
        </p:txBody>
      </p:sp>
      <p:sp>
        <p:nvSpPr>
          <p:cNvPr id="2" name="Slide Number Placeholder 1">
            <a:extLst>
              <a:ext uri="{FF2B5EF4-FFF2-40B4-BE49-F238E27FC236}">
                <a16:creationId xmlns:a16="http://schemas.microsoft.com/office/drawing/2014/main" id="{3B48D081-CBA6-674D-97D4-A43C743ECBDC}"/>
              </a:ext>
            </a:extLst>
          </p:cNvPr>
          <p:cNvSpPr>
            <a:spLocks noGrp="1"/>
          </p:cNvSpPr>
          <p:nvPr>
            <p:ph type="sldNum" sz="quarter" idx="12"/>
          </p:nvPr>
        </p:nvSpPr>
        <p:spPr/>
        <p:txBody>
          <a:bodyPr/>
          <a:lstStyle/>
          <a:p>
            <a:fld id="{71766878-3199-4EAB-94E7-2D6D11070E14}" type="slidenum">
              <a:rPr lang="en-US" smtClean="0"/>
              <a:t>30</a:t>
            </a:fld>
            <a:endParaRPr lang="en-US" dirty="0"/>
          </a:p>
        </p:txBody>
      </p:sp>
    </p:spTree>
    <p:extLst>
      <p:ext uri="{BB962C8B-B14F-4D97-AF65-F5344CB8AC3E}">
        <p14:creationId xmlns:p14="http://schemas.microsoft.com/office/powerpoint/2010/main" val="1914584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43381A1-9AF3-4B40-8F60-8031F62042F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Education and Ethnicity - Research</a:t>
            </a:r>
          </a:p>
        </p:txBody>
      </p:sp>
      <p:sp>
        <p:nvSpPr>
          <p:cNvPr id="5" name="Slide Number Placeholder 4">
            <a:extLst>
              <a:ext uri="{FF2B5EF4-FFF2-40B4-BE49-F238E27FC236}">
                <a16:creationId xmlns:a16="http://schemas.microsoft.com/office/drawing/2014/main" id="{941618E5-4C9C-4186-A4ED-7E385ADEB3E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pPr>
            <a:fld id="{71766878-3199-4EAB-94E7-2D6D11070E14}" type="slidenum">
              <a:rPr lang="en-US" smtClean="0"/>
              <a:pPr defTabSz="914400">
                <a:spcAft>
                  <a:spcPts val="600"/>
                </a:spcAft>
              </a:pPr>
              <a:t>31</a:t>
            </a:fld>
            <a:endParaRPr lang="en-US"/>
          </a:p>
        </p:txBody>
      </p:sp>
      <p:graphicFrame>
        <p:nvGraphicFramePr>
          <p:cNvPr id="19" name="Table 8">
            <a:extLst>
              <a:ext uri="{FF2B5EF4-FFF2-40B4-BE49-F238E27FC236}">
                <a16:creationId xmlns:a16="http://schemas.microsoft.com/office/drawing/2014/main" id="{C17B113F-2F5B-4527-BC7E-E94B82C8F803}"/>
              </a:ext>
            </a:extLst>
          </p:cNvPr>
          <p:cNvGraphicFramePr>
            <a:graphicFrameLocks noGrp="1"/>
          </p:cNvGraphicFramePr>
          <p:nvPr>
            <p:extLst>
              <p:ext uri="{D42A27DB-BD31-4B8C-83A1-F6EECF244321}">
                <p14:modId xmlns:p14="http://schemas.microsoft.com/office/powerpoint/2010/main" val="3405584881"/>
              </p:ext>
            </p:extLst>
          </p:nvPr>
        </p:nvGraphicFramePr>
        <p:xfrm>
          <a:off x="1454877" y="1675227"/>
          <a:ext cx="9282247" cy="4394203"/>
        </p:xfrm>
        <a:graphic>
          <a:graphicData uri="http://schemas.openxmlformats.org/drawingml/2006/table">
            <a:tbl>
              <a:tblPr firstRow="1" bandRow="1">
                <a:tableStyleId>{5C22544A-7EE6-4342-B048-85BDC9FD1C3A}</a:tableStyleId>
              </a:tblPr>
              <a:tblGrid>
                <a:gridCol w="9282247">
                  <a:extLst>
                    <a:ext uri="{9D8B030D-6E8A-4147-A177-3AD203B41FA5}">
                      <a16:colId xmlns:a16="http://schemas.microsoft.com/office/drawing/2014/main" val="1043118464"/>
                    </a:ext>
                  </a:extLst>
                </a:gridCol>
              </a:tblGrid>
              <a:tr h="830904">
                <a:tc>
                  <a:txBody>
                    <a:bodyPr/>
                    <a:lstStyle/>
                    <a:p>
                      <a:r>
                        <a:rPr lang="en-GB" sz="1600" b="0">
                          <a:solidFill>
                            <a:schemeClr val="tx1"/>
                          </a:solidFill>
                        </a:rPr>
                        <a:t>Attitudes to the language and identity of Romanian Roma migrants in a UK school setting – Matras, Howley and Jones (2020)- https://doi.org/10.1080/14675986.2020.1728092   </a:t>
                      </a:r>
                      <a:endParaRPr lang="en-GB" sz="1600" b="0">
                        <a:solidFill>
                          <a:schemeClr val="tx1"/>
                        </a:solidFill>
                        <a:highlight>
                          <a:srgbClr val="C0C0C0"/>
                        </a:highlight>
                      </a:endParaRPr>
                    </a:p>
                    <a:p>
                      <a:endParaRPr lang="en-GB" sz="1600"/>
                    </a:p>
                  </a:txBody>
                  <a:tcPr marL="79895" marR="79895" marT="39947" marB="39947">
                    <a:solidFill>
                      <a:schemeClr val="accent2">
                        <a:lumMod val="20000"/>
                        <a:lumOff val="80000"/>
                      </a:schemeClr>
                    </a:solidFill>
                  </a:tcPr>
                </a:tc>
                <a:extLst>
                  <a:ext uri="{0D108BD9-81ED-4DB2-BD59-A6C34878D82A}">
                    <a16:rowId xmlns:a16="http://schemas.microsoft.com/office/drawing/2014/main" val="974755053"/>
                  </a:ext>
                </a:extLst>
              </a:tr>
              <a:tr h="830904">
                <a:tc>
                  <a:txBody>
                    <a:bodyPr/>
                    <a:lstStyle/>
                    <a:p>
                      <a:r>
                        <a:rPr lang="en-GB" sz="1600"/>
                        <a:t>Education and Gypsies/Travellers: ‘contradictions and significant silences’ (Lloyd and McCluskey, 2008)</a:t>
                      </a:r>
                    </a:p>
                    <a:p>
                      <a:endParaRPr lang="en-GB" sz="1600"/>
                    </a:p>
                  </a:txBody>
                  <a:tcPr marL="79895" marR="79895" marT="39947" marB="39947">
                    <a:solidFill>
                      <a:schemeClr val="accent4">
                        <a:lumMod val="20000"/>
                        <a:lumOff val="80000"/>
                      </a:schemeClr>
                    </a:solidFill>
                  </a:tcPr>
                </a:tc>
                <a:extLst>
                  <a:ext uri="{0D108BD9-81ED-4DB2-BD59-A6C34878D82A}">
                    <a16:rowId xmlns:a16="http://schemas.microsoft.com/office/drawing/2014/main" val="3214012834"/>
                  </a:ext>
                </a:extLst>
              </a:tr>
              <a:tr h="1070587">
                <a:tc>
                  <a:txBody>
                    <a:bodyPr/>
                    <a:lstStyle/>
                    <a:p>
                      <a:r>
                        <a:rPr lang="en-GB" sz="1600"/>
                        <a:t>'How Black Working-Class Youth are Criminalised and Excluded in the English School System – A London Study' (2020) https://irr.org.uk/wp-content/uploads/2020/09/How-Black-Working-Class-Youth-are-Criminalised-and-Excluded-in-the-English-School-System.pdf </a:t>
                      </a:r>
                    </a:p>
                    <a:p>
                      <a:endParaRPr lang="en-GB" sz="1600"/>
                    </a:p>
                  </a:txBody>
                  <a:tcPr marL="79895" marR="79895" marT="39947" marB="39947">
                    <a:solidFill>
                      <a:schemeClr val="accent2">
                        <a:lumMod val="20000"/>
                        <a:lumOff val="80000"/>
                      </a:schemeClr>
                    </a:solidFill>
                  </a:tcPr>
                </a:tc>
                <a:extLst>
                  <a:ext uri="{0D108BD9-81ED-4DB2-BD59-A6C34878D82A}">
                    <a16:rowId xmlns:a16="http://schemas.microsoft.com/office/drawing/2014/main" val="4229689793"/>
                  </a:ext>
                </a:extLst>
              </a:tr>
              <a:tr h="830904">
                <a:tc>
                  <a:txBody>
                    <a:bodyPr/>
                    <a:lstStyle/>
                    <a:p>
                      <a:r>
                        <a:rPr lang="en-GB" sz="1600"/>
                        <a:t>'The Young Black Experience of Institutional Racism in the UK' (2020) https://www.ymca.org.uk/wp-content/uploads/2020/10/ymca-young-and-black.pdf</a:t>
                      </a:r>
                    </a:p>
                    <a:p>
                      <a:endParaRPr lang="en-GB" sz="1600"/>
                    </a:p>
                  </a:txBody>
                  <a:tcPr marL="79895" marR="79895" marT="39947" marB="39947">
                    <a:solidFill>
                      <a:schemeClr val="accent4">
                        <a:lumMod val="20000"/>
                        <a:lumOff val="80000"/>
                      </a:schemeClr>
                    </a:solidFill>
                  </a:tcPr>
                </a:tc>
                <a:extLst>
                  <a:ext uri="{0D108BD9-81ED-4DB2-BD59-A6C34878D82A}">
                    <a16:rowId xmlns:a16="http://schemas.microsoft.com/office/drawing/2014/main" val="2530189867"/>
                  </a:ext>
                </a:extLst>
              </a:tr>
              <a:tr h="830904">
                <a:tc>
                  <a:txBody>
                    <a:bodyPr/>
                    <a:lstStyle/>
                    <a:p>
                      <a:r>
                        <a:rPr lang="en-GB" sz="1600"/>
                        <a:t>Exclusion rates five times higher for black Caribbean pupils in parts of England (2021)- https://www.theguardian.com/education/2021/mar/24/exclusion-rates-black-caribbean-pupils-england </a:t>
                      </a:r>
                    </a:p>
                    <a:p>
                      <a:endParaRPr lang="en-GB" sz="1600"/>
                    </a:p>
                  </a:txBody>
                  <a:tcPr marL="79895" marR="79895" marT="39947" marB="39947">
                    <a:solidFill>
                      <a:schemeClr val="accent2">
                        <a:lumMod val="20000"/>
                        <a:lumOff val="80000"/>
                      </a:schemeClr>
                    </a:solidFill>
                  </a:tcPr>
                </a:tc>
                <a:extLst>
                  <a:ext uri="{0D108BD9-81ED-4DB2-BD59-A6C34878D82A}">
                    <a16:rowId xmlns:a16="http://schemas.microsoft.com/office/drawing/2014/main" val="2553273539"/>
                  </a:ext>
                </a:extLst>
              </a:tr>
            </a:tbl>
          </a:graphicData>
        </a:graphic>
      </p:graphicFrame>
    </p:spTree>
    <p:extLst>
      <p:ext uri="{BB962C8B-B14F-4D97-AF65-F5344CB8AC3E}">
        <p14:creationId xmlns:p14="http://schemas.microsoft.com/office/powerpoint/2010/main" val="41143371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0CFB28-3CD1-44CF-BF6F-E2D774BF0D94}"/>
              </a:ext>
            </a:extLst>
          </p:cNvPr>
          <p:cNvSpPr>
            <a:spLocks noGrp="1"/>
          </p:cNvSpPr>
          <p:nvPr>
            <p:ph type="title"/>
          </p:nvPr>
        </p:nvSpPr>
        <p:spPr>
          <a:xfrm>
            <a:off x="838200" y="557188"/>
            <a:ext cx="10515600" cy="1133499"/>
          </a:xfrm>
        </p:spPr>
        <p:txBody>
          <a:bodyPr>
            <a:normAutofit/>
          </a:bodyPr>
          <a:lstStyle/>
          <a:p>
            <a:pPr algn="ctr"/>
            <a:r>
              <a:rPr lang="en-US" sz="2500">
                <a:cs typeface="Calibri Light"/>
              </a:rPr>
              <a:t>Language policing in schools (Cushing,2019) </a:t>
            </a:r>
            <a:r>
              <a:rPr lang="en-US" sz="2500">
                <a:ea typeface="+mj-lt"/>
                <a:cs typeface="+mj-lt"/>
              </a:rPr>
              <a:t/>
            </a:r>
            <a:br>
              <a:rPr lang="en-US" sz="2500">
                <a:ea typeface="+mj-lt"/>
                <a:cs typeface="+mj-lt"/>
              </a:rPr>
            </a:br>
            <a:r>
              <a:rPr lang="en-US" sz="2500">
                <a:ea typeface="+mj-lt"/>
                <a:cs typeface="+mj-lt"/>
                <a:hlinkClick r:id="rId2"/>
              </a:rPr>
              <a:t>https://www.cambridge.org/core/journals/language-in-society/article/policy-and-policing-of-language-in-schools/6C4BC80399E27747D34819060E186A62</a:t>
            </a:r>
            <a:r>
              <a:rPr lang="en-US" sz="2500">
                <a:ea typeface="+mj-lt"/>
                <a:cs typeface="+mj-lt"/>
              </a:rPr>
              <a:t> </a:t>
            </a:r>
            <a:endParaRPr lang="en-US" sz="2500">
              <a:cs typeface="Calibri Light"/>
            </a:endParaRPr>
          </a:p>
        </p:txBody>
      </p:sp>
      <p:sp>
        <p:nvSpPr>
          <p:cNvPr id="3" name="Slide Number Placeholder 2">
            <a:extLst>
              <a:ext uri="{FF2B5EF4-FFF2-40B4-BE49-F238E27FC236}">
                <a16:creationId xmlns:a16="http://schemas.microsoft.com/office/drawing/2014/main" id="{1006701F-B490-3A4E-A41F-96EE33EBBBA6}"/>
              </a:ext>
            </a:extLst>
          </p:cNvPr>
          <p:cNvSpPr>
            <a:spLocks noGrp="1"/>
          </p:cNvSpPr>
          <p:nvPr>
            <p:ph type="sldNum" sz="quarter" idx="12"/>
          </p:nvPr>
        </p:nvSpPr>
        <p:spPr>
          <a:xfrm>
            <a:off x="8610600" y="6356350"/>
            <a:ext cx="2743200" cy="365125"/>
          </a:xfrm>
        </p:spPr>
        <p:txBody>
          <a:bodyPr>
            <a:normAutofit/>
          </a:bodyPr>
          <a:lstStyle/>
          <a:p>
            <a:pPr>
              <a:spcAft>
                <a:spcPts val="600"/>
              </a:spcAft>
            </a:pPr>
            <a:fld id="{71766878-3199-4EAB-94E7-2D6D11070E14}" type="slidenum">
              <a:rPr lang="en-US" smtClean="0"/>
              <a:pPr>
                <a:spcAft>
                  <a:spcPts val="600"/>
                </a:spcAft>
              </a:pPr>
              <a:t>32</a:t>
            </a:fld>
            <a:endParaRPr lang="en-US"/>
          </a:p>
        </p:txBody>
      </p:sp>
      <p:graphicFrame>
        <p:nvGraphicFramePr>
          <p:cNvPr id="5" name="Content Placeholder 2">
            <a:extLst>
              <a:ext uri="{FF2B5EF4-FFF2-40B4-BE49-F238E27FC236}">
                <a16:creationId xmlns:a16="http://schemas.microsoft.com/office/drawing/2014/main" id="{A782BD42-1F2F-4A01-A0FA-2AC34DB31908}"/>
              </a:ext>
            </a:extLst>
          </p:cNvPr>
          <p:cNvGraphicFramePr>
            <a:graphicFrameLocks noGrp="1"/>
          </p:cNvGraphicFramePr>
          <p:nvPr>
            <p:ph idx="1"/>
            <p:extLst>
              <p:ext uri="{D42A27DB-BD31-4B8C-83A1-F6EECF244321}">
                <p14:modId xmlns:p14="http://schemas.microsoft.com/office/powerpoint/2010/main" val="278430771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3048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96430A-EA30-47B4-8BD8-C1A46A9838C6}"/>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solidFill>
                  <a:schemeClr val="bg1"/>
                </a:solidFill>
              </a:rPr>
              <a:t>Healthcare Barriers – Use of jargon</a:t>
            </a:r>
          </a:p>
        </p:txBody>
      </p:sp>
      <p:pic>
        <p:nvPicPr>
          <p:cNvPr id="8" name="Content Placeholder 7">
            <a:extLst>
              <a:ext uri="{FF2B5EF4-FFF2-40B4-BE49-F238E27FC236}">
                <a16:creationId xmlns:a16="http://schemas.microsoft.com/office/drawing/2014/main" id="{FA257473-C387-40E3-91C7-68845D26A36E}"/>
              </a:ext>
            </a:extLst>
          </p:cNvPr>
          <p:cNvPicPr>
            <a:picLocks noGrp="1" noChangeAspect="1"/>
          </p:cNvPicPr>
          <p:nvPr>
            <p:ph sz="half" idx="1"/>
          </p:nvPr>
        </p:nvPicPr>
        <p:blipFill rotWithShape="1">
          <a:blip r:embed="rId2"/>
          <a:srcRect l="1499" r="2770" b="1"/>
          <a:stretch/>
        </p:blipFill>
        <p:spPr>
          <a:xfrm>
            <a:off x="841249" y="2972459"/>
            <a:ext cx="4577058" cy="2748819"/>
          </a:xfrm>
          <a:prstGeom prst="rect">
            <a:avLst/>
          </a:prstGeom>
        </p:spPr>
      </p:pic>
      <p:sp>
        <p:nvSpPr>
          <p:cNvPr id="7" name="Content Placeholder 6">
            <a:extLst>
              <a:ext uri="{FF2B5EF4-FFF2-40B4-BE49-F238E27FC236}">
                <a16:creationId xmlns:a16="http://schemas.microsoft.com/office/drawing/2014/main" id="{F49C01E4-2A3E-4CF7-8DA2-6494E52380D0}"/>
              </a:ext>
            </a:extLst>
          </p:cNvPr>
          <p:cNvSpPr>
            <a:spLocks noGrp="1"/>
          </p:cNvSpPr>
          <p:nvPr>
            <p:ph sz="half" idx="2"/>
          </p:nvPr>
        </p:nvSpPr>
        <p:spPr>
          <a:xfrm>
            <a:off x="6096000" y="2516777"/>
            <a:ext cx="5254752" cy="3660185"/>
          </a:xfrm>
        </p:spPr>
        <p:txBody>
          <a:bodyPr vert="horz" lIns="91440" tIns="45720" rIns="91440" bIns="45720" rtlCol="0" anchor="ctr">
            <a:normAutofit lnSpcReduction="10000"/>
          </a:bodyPr>
          <a:lstStyle/>
          <a:p>
            <a:r>
              <a:rPr lang="en-US" sz="2200" dirty="0"/>
              <a:t>Royal College of Physicians – raised concerns about jargon use and individuals and groups not accessing medical care (BMJ, 2014) </a:t>
            </a:r>
            <a:r>
              <a:rPr lang="en-US" sz="2200" dirty="0">
                <a:hlinkClick r:id="rId3"/>
              </a:rPr>
              <a:t>https://www.bmj.com/content/348/bmj.g4131</a:t>
            </a:r>
            <a:r>
              <a:rPr lang="en-US" sz="2200" dirty="0"/>
              <a:t> </a:t>
            </a:r>
          </a:p>
          <a:p>
            <a:endParaRPr lang="en-US" sz="2200" dirty="0"/>
          </a:p>
          <a:p>
            <a:r>
              <a:rPr lang="en-GB" sz="2200" i="1" dirty="0"/>
              <a:t>Doctors told to ditch Latin and use 'plain English’ </a:t>
            </a:r>
            <a:r>
              <a:rPr lang="en-GB" sz="2200" dirty="0"/>
              <a:t>– (BBC, 2018) </a:t>
            </a:r>
            <a:r>
              <a:rPr lang="en-GB" sz="2200" dirty="0">
                <a:hlinkClick r:id="rId4"/>
              </a:rPr>
              <a:t>https://www.bbc.co.uk/news/health-45394620</a:t>
            </a:r>
            <a:r>
              <a:rPr lang="en-GB" sz="2200" dirty="0"/>
              <a:t> </a:t>
            </a:r>
            <a:endParaRPr lang="en-US" sz="2200" dirty="0"/>
          </a:p>
        </p:txBody>
      </p:sp>
      <p:sp>
        <p:nvSpPr>
          <p:cNvPr id="5" name="Slide Number Placeholder 4">
            <a:extLst>
              <a:ext uri="{FF2B5EF4-FFF2-40B4-BE49-F238E27FC236}">
                <a16:creationId xmlns:a16="http://schemas.microsoft.com/office/drawing/2014/main" id="{A0EE25FF-17A1-8A47-8B19-5DD9A0E14A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914400">
              <a:spcAft>
                <a:spcPts val="600"/>
              </a:spcAft>
              <a:defRPr/>
            </a:pPr>
            <a:fld id="{71766878-3199-4EAB-94E7-2D6D11070E14}" type="slidenum">
              <a:rPr lang="en-US" smtClean="0">
                <a:solidFill>
                  <a:prstClr val="black">
                    <a:tint val="75000"/>
                  </a:prstClr>
                </a:solidFill>
                <a:latin typeface="Calibri" panose="020F0502020204030204"/>
              </a:rPr>
              <a:pPr defTabSz="914400">
                <a:spcAft>
                  <a:spcPts val="600"/>
                </a:spcAft>
                <a:defRPr/>
              </a:pPr>
              <a:t>33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613436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pattFill prst="sphere">
          <a:fgClr>
            <a:schemeClr val="accent4">
              <a:lumMod val="20000"/>
              <a:lumOff val="80000"/>
            </a:schemeClr>
          </a:fgClr>
          <a:bgClr>
            <a:schemeClr val="bg1"/>
          </a:bgClr>
        </a:patt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DEED3D3-6CD2-4531-8C42-191E4D602DF7}"/>
              </a:ext>
            </a:extLst>
          </p:cNvPr>
          <p:cNvSpPr>
            <a:spLocks noGrp="1"/>
          </p:cNvSpPr>
          <p:nvPr>
            <p:ph type="title"/>
          </p:nvPr>
        </p:nvSpPr>
        <p:spPr>
          <a:xfrm>
            <a:off x="466722" y="586855"/>
            <a:ext cx="3201366" cy="3387497"/>
          </a:xfrm>
        </p:spPr>
        <p:txBody>
          <a:bodyPr anchor="b">
            <a:normAutofit/>
          </a:bodyPr>
          <a:lstStyle/>
          <a:p>
            <a:r>
              <a:rPr lang="en-GB" sz="4000" dirty="0">
                <a:solidFill>
                  <a:srgbClr val="FFFFFF"/>
                </a:solidFill>
              </a:rPr>
              <a:t>Examples of Barriers and Discrimination in Healthcare</a:t>
            </a:r>
          </a:p>
        </p:txBody>
      </p:sp>
      <p:sp>
        <p:nvSpPr>
          <p:cNvPr id="12" name="Content Placeholder 11">
            <a:extLst>
              <a:ext uri="{FF2B5EF4-FFF2-40B4-BE49-F238E27FC236}">
                <a16:creationId xmlns:a16="http://schemas.microsoft.com/office/drawing/2014/main" id="{01D9FB51-05C9-4FBD-BCA9-BAA91E30E317}"/>
              </a:ext>
            </a:extLst>
          </p:cNvPr>
          <p:cNvSpPr>
            <a:spLocks noGrp="1"/>
          </p:cNvSpPr>
          <p:nvPr>
            <p:ph idx="1"/>
          </p:nvPr>
        </p:nvSpPr>
        <p:spPr>
          <a:xfrm>
            <a:off x="4134811" y="649480"/>
            <a:ext cx="7230796" cy="5546047"/>
          </a:xfrm>
        </p:spPr>
        <p:txBody>
          <a:bodyPr anchor="ctr">
            <a:normAutofit/>
          </a:bodyPr>
          <a:lstStyle/>
          <a:p>
            <a:r>
              <a:rPr lang="en-GB" sz="2000" dirty="0"/>
              <a:t>Use of ‘Do Not Attempt CPR’ with people with Learning Disabilities by GPs and in hospitals in relation to COVID-19 treatment - </a:t>
            </a:r>
            <a:r>
              <a:rPr lang="en-GB" sz="2000" dirty="0">
                <a:hlinkClick r:id="rId2"/>
              </a:rPr>
              <a:t>https://www.homecare.co.uk/news/article.cfm/id/1644598/Do-not-resuscitate-orders-must-not-apply</a:t>
            </a:r>
            <a:r>
              <a:rPr lang="en-GB" sz="2000" dirty="0"/>
              <a:t> </a:t>
            </a:r>
            <a:r>
              <a:rPr lang="en-GB" sz="2000" dirty="0">
                <a:hlinkClick r:id="rId3"/>
              </a:rPr>
              <a:t>https://www.autism.org.uk/what-we-do/news/coronavirus-access-to-health-services</a:t>
            </a:r>
            <a:r>
              <a:rPr lang="en-GB" sz="2000" dirty="0"/>
              <a:t> </a:t>
            </a:r>
          </a:p>
          <a:p>
            <a:endParaRPr lang="en-GB" sz="2000" dirty="0"/>
          </a:p>
          <a:p>
            <a:r>
              <a:rPr lang="en-GB" sz="2000" i="1" dirty="0"/>
              <a:t>‘Perceived barriers to accessing mental health services among black and minority ethnic (BME) communities’ </a:t>
            </a:r>
            <a:r>
              <a:rPr lang="en-GB" sz="2000" dirty="0"/>
              <a:t>- </a:t>
            </a:r>
            <a:r>
              <a:rPr lang="en-GB" sz="2000" dirty="0">
                <a:hlinkClick r:id="rId4"/>
              </a:rPr>
              <a:t>https://bmjopen.bmj.com/content/6/11/e012337</a:t>
            </a:r>
            <a:r>
              <a:rPr lang="en-GB" sz="2000" dirty="0"/>
              <a:t> </a:t>
            </a:r>
          </a:p>
          <a:p>
            <a:endParaRPr lang="en-GB" sz="2000" dirty="0"/>
          </a:p>
          <a:p>
            <a:r>
              <a:rPr lang="en-GB" sz="2000" i="1" dirty="0"/>
              <a:t>‘Gypsy, Roma and Traveller access to and engagement with health services: a systematic review’ </a:t>
            </a:r>
            <a:r>
              <a:rPr lang="en-GB" sz="2000" dirty="0"/>
              <a:t>(2018) - </a:t>
            </a:r>
            <a:r>
              <a:rPr lang="en-GB" sz="2000" dirty="0">
                <a:hlinkClick r:id="rId5"/>
              </a:rPr>
              <a:t>https://academic.oup.com/eurpub/article/28/1/74/4811973</a:t>
            </a:r>
            <a:r>
              <a:rPr lang="en-GB" sz="2000" dirty="0"/>
              <a:t> </a:t>
            </a:r>
          </a:p>
        </p:txBody>
      </p:sp>
      <p:sp>
        <p:nvSpPr>
          <p:cNvPr id="5" name="Slide Number Placeholder 4">
            <a:extLst>
              <a:ext uri="{FF2B5EF4-FFF2-40B4-BE49-F238E27FC236}">
                <a16:creationId xmlns:a16="http://schemas.microsoft.com/office/drawing/2014/main" id="{DCB0B850-8127-4CD8-9651-21945623536A}"/>
              </a:ext>
            </a:extLst>
          </p:cNvPr>
          <p:cNvSpPr>
            <a:spLocks noGrp="1"/>
          </p:cNvSpPr>
          <p:nvPr>
            <p:ph type="sldNum" sz="quarter" idx="12"/>
          </p:nvPr>
        </p:nvSpPr>
        <p:spPr>
          <a:xfrm>
            <a:off x="11704320" y="6455664"/>
            <a:ext cx="448056" cy="365125"/>
          </a:xfrm>
        </p:spPr>
        <p:txBody>
          <a:bodyPr>
            <a:normAutofit/>
          </a:bodyPr>
          <a:lstStyle/>
          <a:p>
            <a:pPr>
              <a:spcAft>
                <a:spcPts val="600"/>
              </a:spcAft>
            </a:pPr>
            <a:fld id="{71766878-3199-4EAB-94E7-2D6D11070E14}" type="slidenum">
              <a:rPr lang="en-US" sz="1100">
                <a:solidFill>
                  <a:schemeClr val="tx1">
                    <a:lumMod val="50000"/>
                    <a:lumOff val="50000"/>
                  </a:schemeClr>
                </a:solidFill>
              </a:rPr>
              <a:pPr>
                <a:spcAft>
                  <a:spcPts val="600"/>
                </a:spcAft>
              </a:pPr>
              <a:t>34</a:t>
            </a:fld>
            <a:endParaRPr lang="en-US" sz="1100">
              <a:solidFill>
                <a:schemeClr val="tx1">
                  <a:lumMod val="50000"/>
                  <a:lumOff val="50000"/>
                </a:schemeClr>
              </a:solidFill>
            </a:endParaRPr>
          </a:p>
        </p:txBody>
      </p:sp>
    </p:spTree>
    <p:extLst>
      <p:ext uri="{BB962C8B-B14F-4D97-AF65-F5344CB8AC3E}">
        <p14:creationId xmlns:p14="http://schemas.microsoft.com/office/powerpoint/2010/main" val="3263339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20000"/>
                <a:lumOff val="80000"/>
              </a:schemeClr>
            </a:gs>
            <a:gs pos="88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9E1AF-9111-3746-9DFB-45826AE8A9F8}"/>
              </a:ext>
            </a:extLst>
          </p:cNvPr>
          <p:cNvSpPr>
            <a:spLocks noGrp="1"/>
          </p:cNvSpPr>
          <p:nvPr>
            <p:ph type="title"/>
          </p:nvPr>
        </p:nvSpPr>
        <p:spPr>
          <a:xfrm>
            <a:off x="838200" y="365125"/>
            <a:ext cx="10515600" cy="1142399"/>
          </a:xfrm>
        </p:spPr>
        <p:txBody>
          <a:bodyPr/>
          <a:lstStyle/>
          <a:p>
            <a:r>
              <a:rPr lang="en-US" dirty="0"/>
              <a:t>SLT experience in homelessness settings</a:t>
            </a:r>
          </a:p>
        </p:txBody>
      </p:sp>
      <p:sp>
        <p:nvSpPr>
          <p:cNvPr id="3" name="Content Placeholder 2">
            <a:extLst>
              <a:ext uri="{FF2B5EF4-FFF2-40B4-BE49-F238E27FC236}">
                <a16:creationId xmlns:a16="http://schemas.microsoft.com/office/drawing/2014/main" id="{DD5A44B9-7252-DB4B-B55B-03A276326F06}"/>
              </a:ext>
            </a:extLst>
          </p:cNvPr>
          <p:cNvSpPr>
            <a:spLocks noGrp="1"/>
          </p:cNvSpPr>
          <p:nvPr>
            <p:ph idx="1"/>
          </p:nvPr>
        </p:nvSpPr>
        <p:spPr>
          <a:xfrm>
            <a:off x="838200" y="1865869"/>
            <a:ext cx="10515600" cy="4311093"/>
          </a:xfrm>
        </p:spPr>
        <p:txBody>
          <a:bodyPr>
            <a:normAutofit/>
          </a:bodyPr>
          <a:lstStyle/>
          <a:p>
            <a:r>
              <a:rPr lang="en-US" dirty="0"/>
              <a:t>Age - ADHD, ASD, SEMH likely to be missed by institutions?</a:t>
            </a:r>
          </a:p>
          <a:p>
            <a:r>
              <a:rPr lang="en-US" dirty="0"/>
              <a:t>School exclusion – we are working with groups most likely to be excluded.</a:t>
            </a:r>
          </a:p>
          <a:p>
            <a:r>
              <a:rPr lang="en-US" dirty="0"/>
              <a:t>Criminal justice system – approx. a third of people rough sleeping have been in prison where literacy levels are low.</a:t>
            </a:r>
          </a:p>
          <a:p>
            <a:r>
              <a:rPr lang="en-US" dirty="0"/>
              <a:t>Substance use at early age – difficulties blamed on intoxication therefore missed and stigmatized.</a:t>
            </a:r>
          </a:p>
          <a:p>
            <a:r>
              <a:rPr lang="en-US" dirty="0"/>
              <a:t>Communication issues attributed to deliberate acts or emotional intent – lack of awareness of brain processing.</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E546F1-2BB3-A443-9008-D13CCAC257D8}"/>
              </a:ext>
            </a:extLst>
          </p:cNvPr>
          <p:cNvSpPr>
            <a:spLocks noGrp="1"/>
          </p:cNvSpPr>
          <p:nvPr>
            <p:ph type="sldNum" sz="quarter" idx="12"/>
          </p:nvPr>
        </p:nvSpPr>
        <p:spPr/>
        <p:txBody>
          <a:bodyPr/>
          <a:lstStyle/>
          <a:p>
            <a:fld id="{71766878-3199-4EAB-94E7-2D6D11070E14}" type="slidenum">
              <a:rPr lang="en-US" smtClean="0"/>
              <a:t>35</a:t>
            </a:fld>
            <a:endParaRPr lang="en-US" dirty="0"/>
          </a:p>
        </p:txBody>
      </p:sp>
    </p:spTree>
    <p:extLst>
      <p:ext uri="{BB962C8B-B14F-4D97-AF65-F5344CB8AC3E}">
        <p14:creationId xmlns:p14="http://schemas.microsoft.com/office/powerpoint/2010/main" val="2378220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F2C4-FE5E-0644-8B6B-183EE7147076}"/>
              </a:ext>
            </a:extLst>
          </p:cNvPr>
          <p:cNvSpPr>
            <a:spLocks noGrp="1"/>
          </p:cNvSpPr>
          <p:nvPr>
            <p:ph type="title"/>
          </p:nvPr>
        </p:nvSpPr>
        <p:spPr>
          <a:xfrm>
            <a:off x="838200" y="365125"/>
            <a:ext cx="5958016" cy="808767"/>
          </a:xfrm>
        </p:spPr>
        <p:txBody>
          <a:bodyPr>
            <a:normAutofit/>
          </a:bodyPr>
          <a:lstStyle/>
          <a:p>
            <a:r>
              <a:rPr lang="en-US" dirty="0"/>
              <a:t>The law – is it helping?</a:t>
            </a:r>
          </a:p>
        </p:txBody>
      </p:sp>
      <p:sp>
        <p:nvSpPr>
          <p:cNvPr id="3" name="Content Placeholder 2">
            <a:extLst>
              <a:ext uri="{FF2B5EF4-FFF2-40B4-BE49-F238E27FC236}">
                <a16:creationId xmlns:a16="http://schemas.microsoft.com/office/drawing/2014/main" id="{9B413248-5479-5144-A53D-BF7C85D8CCA1}"/>
              </a:ext>
            </a:extLst>
          </p:cNvPr>
          <p:cNvSpPr>
            <a:spLocks noGrp="1"/>
          </p:cNvSpPr>
          <p:nvPr>
            <p:ph idx="1"/>
          </p:nvPr>
        </p:nvSpPr>
        <p:spPr>
          <a:xfrm>
            <a:off x="838200" y="1779373"/>
            <a:ext cx="6279292" cy="4576977"/>
          </a:xfrm>
        </p:spPr>
        <p:txBody>
          <a:bodyPr>
            <a:normAutofit fontScale="92500" lnSpcReduction="20000"/>
          </a:bodyPr>
          <a:lstStyle/>
          <a:p>
            <a:r>
              <a:rPr lang="en-US" dirty="0"/>
              <a:t>Human Rights Declaration Article 19</a:t>
            </a:r>
          </a:p>
          <a:p>
            <a:endParaRPr lang="en-US" dirty="0"/>
          </a:p>
          <a:p>
            <a:r>
              <a:rPr lang="en-US" dirty="0"/>
              <a:t>Equalities Act 2010 </a:t>
            </a:r>
          </a:p>
          <a:p>
            <a:endParaRPr lang="en-US" dirty="0"/>
          </a:p>
          <a:p>
            <a:r>
              <a:rPr lang="en-US" dirty="0"/>
              <a:t>Accessible Information Standard - legal requirement for publicly funded health and social care. </a:t>
            </a:r>
          </a:p>
          <a:p>
            <a:endParaRPr lang="en-US" dirty="0"/>
          </a:p>
          <a:p>
            <a:r>
              <a:rPr lang="en-US" dirty="0"/>
              <a:t>Organizational policies </a:t>
            </a:r>
          </a:p>
          <a:p>
            <a:endParaRPr lang="en-US" dirty="0"/>
          </a:p>
          <a:p>
            <a:r>
              <a:rPr lang="en-US" dirty="0"/>
              <a:t>Organizational training</a:t>
            </a:r>
          </a:p>
        </p:txBody>
      </p:sp>
      <p:sp>
        <p:nvSpPr>
          <p:cNvPr id="4" name="Slide Number Placeholder 3">
            <a:extLst>
              <a:ext uri="{FF2B5EF4-FFF2-40B4-BE49-F238E27FC236}">
                <a16:creationId xmlns:a16="http://schemas.microsoft.com/office/drawing/2014/main" id="{CFAE7FB6-B624-824A-839B-DA73E5D505A3}"/>
              </a:ext>
            </a:extLst>
          </p:cNvPr>
          <p:cNvSpPr>
            <a:spLocks noGrp="1"/>
          </p:cNvSpPr>
          <p:nvPr>
            <p:ph type="sldNum" sz="quarter" idx="12"/>
          </p:nvPr>
        </p:nvSpPr>
        <p:spPr/>
        <p:txBody>
          <a:bodyPr/>
          <a:lstStyle/>
          <a:p>
            <a:fld id="{71766878-3199-4EAB-94E7-2D6D11070E14}" type="slidenum">
              <a:rPr lang="en-US" smtClean="0"/>
              <a:t>36</a:t>
            </a:fld>
            <a:endParaRPr lang="en-US" dirty="0"/>
          </a:p>
        </p:txBody>
      </p:sp>
      <p:pic>
        <p:nvPicPr>
          <p:cNvPr id="6" name="Picture 5">
            <a:extLst>
              <a:ext uri="{FF2B5EF4-FFF2-40B4-BE49-F238E27FC236}">
                <a16:creationId xmlns:a16="http://schemas.microsoft.com/office/drawing/2014/main" id="{68555B40-B57B-8D4B-B4C8-4F5A030ACF8D}"/>
              </a:ext>
            </a:extLst>
          </p:cNvPr>
          <p:cNvPicPr>
            <a:picLocks noChangeAspect="1"/>
          </p:cNvPicPr>
          <p:nvPr/>
        </p:nvPicPr>
        <p:blipFill>
          <a:blip r:embed="rId2"/>
          <a:stretch>
            <a:fillRect/>
          </a:stretch>
        </p:blipFill>
        <p:spPr>
          <a:xfrm>
            <a:off x="7203990" y="1371600"/>
            <a:ext cx="4386648" cy="5167312"/>
          </a:xfrm>
          <a:prstGeom prst="rect">
            <a:avLst/>
          </a:prstGeom>
        </p:spPr>
      </p:pic>
    </p:spTree>
    <p:extLst>
      <p:ext uri="{BB962C8B-B14F-4D97-AF65-F5344CB8AC3E}">
        <p14:creationId xmlns:p14="http://schemas.microsoft.com/office/powerpoint/2010/main" val="1488513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20000"/>
                <a:lumOff val="80000"/>
              </a:schemeClr>
            </a:gs>
            <a:gs pos="88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0788-F0D2-234A-A9E8-19917C95F374}"/>
              </a:ext>
            </a:extLst>
          </p:cNvPr>
          <p:cNvSpPr>
            <a:spLocks noGrp="1"/>
          </p:cNvSpPr>
          <p:nvPr>
            <p:ph type="title"/>
          </p:nvPr>
        </p:nvSpPr>
        <p:spPr>
          <a:xfrm>
            <a:off x="838200" y="365126"/>
            <a:ext cx="10515600" cy="796410"/>
          </a:xfrm>
        </p:spPr>
        <p:txBody>
          <a:bodyPr/>
          <a:lstStyle/>
          <a:p>
            <a:r>
              <a:rPr lang="en-US" dirty="0"/>
              <a:t>How to address bias and help</a:t>
            </a:r>
          </a:p>
        </p:txBody>
      </p:sp>
      <p:sp>
        <p:nvSpPr>
          <p:cNvPr id="3" name="Content Placeholder 2">
            <a:extLst>
              <a:ext uri="{FF2B5EF4-FFF2-40B4-BE49-F238E27FC236}">
                <a16:creationId xmlns:a16="http://schemas.microsoft.com/office/drawing/2014/main" id="{786ED268-E60A-C242-B155-32F709497597}"/>
              </a:ext>
            </a:extLst>
          </p:cNvPr>
          <p:cNvSpPr>
            <a:spLocks noGrp="1"/>
          </p:cNvSpPr>
          <p:nvPr>
            <p:ph idx="1"/>
          </p:nvPr>
        </p:nvSpPr>
        <p:spPr>
          <a:xfrm>
            <a:off x="838200" y="1482811"/>
            <a:ext cx="10515600" cy="4694152"/>
          </a:xfrm>
        </p:spPr>
        <p:txBody>
          <a:bodyPr>
            <a:normAutofit/>
          </a:bodyPr>
          <a:lstStyle/>
          <a:p>
            <a:r>
              <a:rPr lang="en-US" dirty="0">
                <a:hlinkClick r:id="rId2"/>
              </a:rPr>
              <a:t>https://accentbiasbritain.org/training-intervention/</a:t>
            </a:r>
            <a:endParaRPr lang="en-US" dirty="0"/>
          </a:p>
          <a:p>
            <a:r>
              <a:rPr lang="en-US" dirty="0"/>
              <a:t>Twitter: SLTs of </a:t>
            </a:r>
            <a:r>
              <a:rPr lang="en-US" dirty="0" err="1"/>
              <a:t>Colour</a:t>
            </a:r>
            <a:r>
              <a:rPr lang="en-US" dirty="0"/>
              <a:t> @</a:t>
            </a:r>
            <a:r>
              <a:rPr lang="en-US" dirty="0" err="1"/>
              <a:t>OfSLTs</a:t>
            </a:r>
            <a:r>
              <a:rPr lang="en-US" dirty="0"/>
              <a:t>, @</a:t>
            </a:r>
            <a:r>
              <a:rPr lang="en-US" dirty="0" err="1"/>
              <a:t>RobDrummond</a:t>
            </a:r>
            <a:r>
              <a:rPr lang="en-US" dirty="0"/>
              <a:t>, @</a:t>
            </a:r>
            <a:r>
              <a:rPr lang="en-US" dirty="0" err="1"/>
              <a:t>RECLAIMProject</a:t>
            </a:r>
            <a:endParaRPr lang="en-US" dirty="0"/>
          </a:p>
          <a:p>
            <a:r>
              <a:rPr lang="en-US" dirty="0"/>
              <a:t>Review organizational of legal obligations and training content.</a:t>
            </a:r>
          </a:p>
          <a:p>
            <a:r>
              <a:rPr lang="en-US" dirty="0"/>
              <a:t>What is the person saying? Listen to words not the way it is said!</a:t>
            </a:r>
          </a:p>
          <a:p>
            <a:r>
              <a:rPr lang="en-US" dirty="0"/>
              <a:t>Does anyone else communicate well with person – what are they doing?</a:t>
            </a:r>
          </a:p>
          <a:p>
            <a:r>
              <a:rPr lang="en-US" dirty="0"/>
              <a:t>Are issues present when substance use active AND not active.</a:t>
            </a:r>
          </a:p>
          <a:p>
            <a:r>
              <a:rPr lang="en-US" dirty="0"/>
              <a:t>Consider triggers to challenging behaviour.</a:t>
            </a:r>
          </a:p>
          <a:p>
            <a:r>
              <a:rPr lang="en-US" dirty="0"/>
              <a:t>Speak to GP, SLT, psychologist.</a:t>
            </a:r>
          </a:p>
        </p:txBody>
      </p:sp>
      <p:sp>
        <p:nvSpPr>
          <p:cNvPr id="4" name="Slide Number Placeholder 3">
            <a:extLst>
              <a:ext uri="{FF2B5EF4-FFF2-40B4-BE49-F238E27FC236}">
                <a16:creationId xmlns:a16="http://schemas.microsoft.com/office/drawing/2014/main" id="{10A79F73-6BC1-7548-A60F-0F6F349DE7F1}"/>
              </a:ext>
            </a:extLst>
          </p:cNvPr>
          <p:cNvSpPr>
            <a:spLocks noGrp="1"/>
          </p:cNvSpPr>
          <p:nvPr>
            <p:ph type="sldNum" sz="quarter" idx="12"/>
          </p:nvPr>
        </p:nvSpPr>
        <p:spPr/>
        <p:txBody>
          <a:bodyPr/>
          <a:lstStyle/>
          <a:p>
            <a:fld id="{71766878-3199-4EAB-94E7-2D6D11070E14}" type="slidenum">
              <a:rPr lang="en-US" smtClean="0"/>
              <a:t>37</a:t>
            </a:fld>
            <a:endParaRPr lang="en-US" dirty="0"/>
          </a:p>
        </p:txBody>
      </p:sp>
    </p:spTree>
    <p:extLst>
      <p:ext uri="{BB962C8B-B14F-4D97-AF65-F5344CB8AC3E}">
        <p14:creationId xmlns:p14="http://schemas.microsoft.com/office/powerpoint/2010/main" val="35235079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8261"/>
          <a:stretch/>
        </p:blipFill>
        <p:spPr>
          <a:xfrm>
            <a:off x="2" y="0"/>
            <a:ext cx="12187768" cy="6667500"/>
          </a:xfrm>
          <a:prstGeom prst="rect">
            <a:avLst/>
          </a:prstGeom>
        </p:spPr>
      </p:pic>
      <p:sp>
        <p:nvSpPr>
          <p:cNvPr id="2" name="Title 1"/>
          <p:cNvSpPr>
            <a:spLocks noGrp="1"/>
          </p:cNvSpPr>
          <p:nvPr>
            <p:ph type="ctrTitle"/>
          </p:nvPr>
        </p:nvSpPr>
        <p:spPr>
          <a:xfrm>
            <a:off x="1" y="360365"/>
            <a:ext cx="9580032" cy="2523540"/>
          </a:xfrm>
          <a:solidFill>
            <a:schemeClr val="tx2">
              <a:alpha val="85000"/>
            </a:schemeClr>
          </a:solidFill>
          <a:ln>
            <a:noFill/>
          </a:ln>
        </p:spPr>
        <p:txBody>
          <a:bodyPr vert="horz" wrap="square" lIns="480000" tIns="144000" rIns="144000" bIns="144000" rtlCol="0" anchor="t" anchorCtr="0">
            <a:spAutoFit/>
          </a:bodyPr>
          <a:lstStyle/>
          <a:p>
            <a:pPr algn="l">
              <a:lnSpc>
                <a:spcPts val="6000"/>
              </a:lnSpc>
            </a:pPr>
            <a:r>
              <a:rPr lang="en-GB" sz="4000" b="1" dirty="0">
                <a:solidFill>
                  <a:srgbClr val="FFFFFF"/>
                </a:solidFill>
                <a:latin typeface="Arial" panose="020B0604020202020204" pitchFamily="34" charset="0"/>
                <a:cs typeface="Arial" panose="020B0604020202020204" pitchFamily="34" charset="0"/>
              </a:rPr>
              <a:t>Understanding the speech, language &amp; communication needs of people who are experiencing homelessness</a:t>
            </a:r>
            <a:endParaRPr lang="en-US" sz="4000" b="1" dirty="0">
              <a:solidFill>
                <a:srgbClr val="FFFFFF"/>
              </a:solidFill>
              <a:latin typeface="Arial" panose="020B0604020202020204" pitchFamily="34" charset="0"/>
              <a:cs typeface="Arial" panose="020B0604020202020204" pitchFamily="34" charset="0"/>
            </a:endParaRPr>
          </a:p>
        </p:txBody>
      </p:sp>
      <p:sp>
        <p:nvSpPr>
          <p:cNvPr id="4" name="Footer Placeholder 4"/>
          <p:cNvSpPr>
            <a:spLocks noGrp="1"/>
          </p:cNvSpPr>
          <p:nvPr>
            <p:ph type="ftr" sz="quarter" idx="4294967295"/>
          </p:nvPr>
        </p:nvSpPr>
        <p:spPr>
          <a:xfrm>
            <a:off x="2" y="6220781"/>
            <a:ext cx="6093884" cy="637219"/>
          </a:xfrm>
          <a:prstGeom prst="rect">
            <a:avLst/>
          </a:prstGeom>
          <a:solidFill>
            <a:schemeClr val="bg2"/>
          </a:solidFill>
        </p:spPr>
        <p:txBody>
          <a:bodyPr lIns="480000" tIns="480000" rIns="480000" bIns="552000" anchor="ctr" anchorCtr="0"/>
          <a:lstStyle>
            <a:lvl1pPr algn="l">
              <a:defRPr sz="2400" b="1" i="0">
                <a:solidFill>
                  <a:schemeClr val="tx2"/>
                </a:solidFill>
                <a:latin typeface="Proxima Nova Bold"/>
                <a:cs typeface="Proxima Nova Bold"/>
              </a:defRPr>
            </a:lvl1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www.homeless.org.uk</a:t>
            </a:r>
          </a:p>
        </p:txBody>
      </p:sp>
      <p:pic>
        <p:nvPicPr>
          <p:cNvPr id="5" name="Picture 4" descr="hl_logo_purple_rgb_med-re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9689" y="360361"/>
            <a:ext cx="939844" cy="678144"/>
          </a:xfrm>
          <a:prstGeom prst="rect">
            <a:avLst/>
          </a:prstGeom>
        </p:spPr>
      </p:pic>
      <p:sp>
        <p:nvSpPr>
          <p:cNvPr id="10" name="Footer Placeholder 4"/>
          <p:cNvSpPr>
            <a:spLocks noGrp="1"/>
          </p:cNvSpPr>
          <p:nvPr>
            <p:ph type="ftr" sz="quarter" idx="4294967295"/>
          </p:nvPr>
        </p:nvSpPr>
        <p:spPr>
          <a:xfrm>
            <a:off x="6093886" y="6220781"/>
            <a:ext cx="6093884" cy="637219"/>
          </a:xfrm>
          <a:prstGeom prst="rect">
            <a:avLst/>
          </a:prstGeom>
          <a:solidFill>
            <a:schemeClr val="bg2"/>
          </a:solidFill>
        </p:spPr>
        <p:txBody>
          <a:bodyPr lIns="480000" tIns="480000" rIns="480000" bIns="552000" anchor="ctr" anchorCtr="0"/>
          <a:lstStyle>
            <a:lvl1pPr algn="l">
              <a:defRPr sz="2400" b="1" i="0">
                <a:solidFill>
                  <a:schemeClr val="tx2"/>
                </a:solidFill>
                <a:latin typeface="Proxima Nova Bold"/>
                <a:cs typeface="Proxima Nova Bold"/>
              </a:defRPr>
            </a:lvl1p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Let’s </a:t>
            </a:r>
            <a:r>
              <a:rPr kumimoji="0" lang="en-US" sz="2133" b="1"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end homelessness</a:t>
            </a:r>
            <a:r>
              <a:rPr kumimoji="0" lang="en-US" sz="2133" b="0" i="0" u="none" strike="noStrike" kern="1200" cap="none" spc="0" normalizeH="0" baseline="0" noProof="0" dirty="0">
                <a:ln>
                  <a:noFill/>
                </a:ln>
                <a:solidFill>
                  <a:srgbClr val="9D3F7B"/>
                </a:solidFill>
                <a:effectLst/>
                <a:uLnTx/>
                <a:uFillTx/>
                <a:latin typeface="Arial" panose="020B0604020202020204" pitchFamily="34" charset="0"/>
                <a:ea typeface="+mn-ea"/>
                <a:cs typeface="Arial" panose="020B0604020202020204" pitchFamily="34" charset="0"/>
              </a:rPr>
              <a:t> together</a:t>
            </a:r>
          </a:p>
        </p:txBody>
      </p:sp>
      <p:sp>
        <p:nvSpPr>
          <p:cNvPr id="12" name="Subtitle 2"/>
          <p:cNvSpPr>
            <a:spLocks noGrp="1"/>
          </p:cNvSpPr>
          <p:nvPr>
            <p:ph type="subTitle" idx="1"/>
          </p:nvPr>
        </p:nvSpPr>
        <p:spPr>
          <a:xfrm>
            <a:off x="1" y="4780460"/>
            <a:ext cx="6749142" cy="906366"/>
          </a:xfrm>
          <a:solidFill>
            <a:schemeClr val="accent1">
              <a:alpha val="85000"/>
            </a:schemeClr>
          </a:solidFill>
        </p:spPr>
        <p:txBody>
          <a:bodyPr vert="horz" wrap="square" lIns="480000" tIns="144000" rIns="144000" bIns="144000" rtlCol="0" anchor="t" anchorCtr="0">
            <a:spAutoFit/>
          </a:bodyPr>
          <a:lstStyle/>
          <a:p>
            <a:pPr algn="l">
              <a:spcBef>
                <a:spcPts val="0"/>
              </a:spcBef>
            </a:pPr>
            <a:r>
              <a:rPr lang="en-US" sz="4000" b="1" dirty="0" smtClean="0">
                <a:solidFill>
                  <a:srgbClr val="FFFFFF"/>
                </a:solidFill>
                <a:latin typeface="Arial" panose="020B0604020202020204" pitchFamily="34" charset="0"/>
                <a:cs typeface="Arial" panose="020B0604020202020204" pitchFamily="34" charset="0"/>
              </a:rPr>
              <a:t>Thank you for watching!</a:t>
            </a:r>
            <a:endParaRPr lang="en-US" sz="40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2188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Meet ‘Joe’</a:t>
            </a:r>
            <a:endParaRPr lang="en-GB" dirty="0"/>
          </a:p>
        </p:txBody>
      </p:sp>
      <p:sp>
        <p:nvSpPr>
          <p:cNvPr id="3" name="Text Placeholder 2"/>
          <p:cNvSpPr>
            <a:spLocks noGrp="1"/>
          </p:cNvSpPr>
          <p:nvPr>
            <p:ph type="body" idx="1"/>
          </p:nvPr>
        </p:nvSpPr>
        <p:spPr>
          <a:solidFill>
            <a:schemeClr val="accent5">
              <a:lumMod val="40000"/>
              <a:lumOff val="60000"/>
            </a:schemeClr>
          </a:solidFill>
        </p:spPr>
        <p:txBody>
          <a:bodyPr/>
          <a:lstStyle/>
          <a:p>
            <a:r>
              <a:rPr lang="en-GB" dirty="0" smtClean="0"/>
              <a:t>Typical young person in prison</a:t>
            </a:r>
            <a:endParaRPr lang="en-GB" dirty="0"/>
          </a:p>
        </p:txBody>
      </p:sp>
      <p:sp>
        <p:nvSpPr>
          <p:cNvPr id="4" name="Content Placeholder 3"/>
          <p:cNvSpPr>
            <a:spLocks noGrp="1"/>
          </p:cNvSpPr>
          <p:nvPr>
            <p:ph sz="half" idx="2"/>
          </p:nvPr>
        </p:nvSpPr>
        <p:spPr>
          <a:xfrm>
            <a:off x="1981200" y="2174875"/>
            <a:ext cx="4040188" cy="3951288"/>
          </a:xfrm>
          <a:solidFill>
            <a:schemeClr val="accent5">
              <a:lumMod val="40000"/>
              <a:lumOff val="60000"/>
            </a:schemeClr>
          </a:solidFill>
        </p:spPr>
        <p:txBody>
          <a:bodyPr>
            <a:normAutofit/>
          </a:bodyPr>
          <a:lstStyle/>
          <a:p>
            <a:r>
              <a:rPr lang="en-GB" sz="2050" dirty="0"/>
              <a:t>In his early to mid 20’s</a:t>
            </a:r>
          </a:p>
          <a:p>
            <a:r>
              <a:rPr lang="en-GB" sz="2050" dirty="0"/>
              <a:t>In and out of care as a teenager</a:t>
            </a:r>
          </a:p>
          <a:p>
            <a:r>
              <a:rPr lang="en-GB" sz="2050" dirty="0"/>
              <a:t>Struggled in school and was labelled a ‘behavioural problem’, excluded from school</a:t>
            </a:r>
          </a:p>
          <a:p>
            <a:r>
              <a:rPr lang="en-GB" sz="2050" dirty="0"/>
              <a:t>Sofa surfing</a:t>
            </a:r>
          </a:p>
          <a:p>
            <a:r>
              <a:rPr lang="en-GB" sz="2050" dirty="0"/>
              <a:t>Ends up living rough at age 18 and gets involved in ‘petty crime’</a:t>
            </a:r>
          </a:p>
          <a:p>
            <a:r>
              <a:rPr lang="en-GB" sz="2050" dirty="0"/>
              <a:t>Lives a ‘chaotic lifestyle’</a:t>
            </a:r>
          </a:p>
          <a:p>
            <a:r>
              <a:rPr lang="en-GB" sz="2050" dirty="0"/>
              <a:t>Very low self esteem</a:t>
            </a:r>
          </a:p>
        </p:txBody>
      </p:sp>
      <p:sp>
        <p:nvSpPr>
          <p:cNvPr id="5" name="Text Placeholder 4"/>
          <p:cNvSpPr>
            <a:spLocks noGrp="1"/>
          </p:cNvSpPr>
          <p:nvPr>
            <p:ph type="body" sz="quarter" idx="3"/>
          </p:nvPr>
        </p:nvSpPr>
        <p:spPr>
          <a:solidFill>
            <a:schemeClr val="bg1">
              <a:lumMod val="85000"/>
            </a:schemeClr>
          </a:solidFill>
        </p:spPr>
        <p:txBody>
          <a:bodyPr/>
          <a:lstStyle/>
          <a:p>
            <a:r>
              <a:rPr lang="en-GB" dirty="0" smtClean="0"/>
              <a:t>What research says</a:t>
            </a:r>
            <a:endParaRPr lang="en-GB" dirty="0"/>
          </a:p>
        </p:txBody>
      </p:sp>
      <p:sp>
        <p:nvSpPr>
          <p:cNvPr id="6" name="Content Placeholder 5"/>
          <p:cNvSpPr>
            <a:spLocks noGrp="1"/>
          </p:cNvSpPr>
          <p:nvPr>
            <p:ph sz="quarter" idx="4"/>
          </p:nvPr>
        </p:nvSpPr>
        <p:spPr>
          <a:solidFill>
            <a:schemeClr val="bg1">
              <a:lumMod val="85000"/>
            </a:schemeClr>
          </a:solidFill>
        </p:spPr>
        <p:txBody>
          <a:bodyPr>
            <a:normAutofit fontScale="92500" lnSpcReduction="10000"/>
          </a:bodyPr>
          <a:lstStyle/>
          <a:p>
            <a:r>
              <a:rPr lang="en-GB" dirty="0" smtClean="0"/>
              <a:t>A person with this profile is likely to attract court orders, which they breach, and end up with numerous short custodial sentence(s)</a:t>
            </a:r>
          </a:p>
          <a:p>
            <a:r>
              <a:rPr lang="en-GB" dirty="0" smtClean="0"/>
              <a:t>Short sentences are very harmful to the potential for a stable living environment</a:t>
            </a:r>
          </a:p>
          <a:p>
            <a:r>
              <a:rPr lang="en-GB" dirty="0" smtClean="0"/>
              <a:t>Living rough, being involved in ‘street activities’, being in care and misusing substances are the 4 biggest risks for social exclusion </a:t>
            </a:r>
          </a:p>
          <a:p>
            <a:r>
              <a:rPr lang="en-GB" dirty="0" smtClean="0"/>
              <a:t>Social exclusion increases risks associated with homelessness and re-offending</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745" y="153160"/>
            <a:ext cx="988811" cy="1264479"/>
          </a:xfrm>
          <a:prstGeom prst="rect">
            <a:avLst/>
          </a:prstGeom>
        </p:spPr>
      </p:pic>
    </p:spTree>
    <p:extLst>
      <p:ext uri="{BB962C8B-B14F-4D97-AF65-F5344CB8AC3E}">
        <p14:creationId xmlns:p14="http://schemas.microsoft.com/office/powerpoint/2010/main" val="2596666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a lay person might see</a:t>
            </a:r>
            <a:endParaRPr lang="en-GB" dirty="0"/>
          </a:p>
        </p:txBody>
      </p:sp>
      <p:sp>
        <p:nvSpPr>
          <p:cNvPr id="5" name="Text Placeholder 4"/>
          <p:cNvSpPr>
            <a:spLocks noGrp="1"/>
          </p:cNvSpPr>
          <p:nvPr>
            <p:ph type="body" idx="1"/>
          </p:nvPr>
        </p:nvSpPr>
        <p:spPr>
          <a:solidFill>
            <a:schemeClr val="accent5">
              <a:lumMod val="40000"/>
              <a:lumOff val="60000"/>
            </a:schemeClr>
          </a:solidFill>
        </p:spPr>
        <p:txBody>
          <a:bodyPr/>
          <a:lstStyle/>
          <a:p>
            <a:r>
              <a:rPr lang="en-GB" dirty="0" smtClean="0"/>
              <a:t>Lay persons view</a:t>
            </a:r>
            <a:endParaRPr lang="en-GB" dirty="0"/>
          </a:p>
        </p:txBody>
      </p:sp>
      <p:sp>
        <p:nvSpPr>
          <p:cNvPr id="6" name="Content Placeholder 5"/>
          <p:cNvSpPr>
            <a:spLocks noGrp="1"/>
          </p:cNvSpPr>
          <p:nvPr>
            <p:ph sz="half" idx="2"/>
          </p:nvPr>
        </p:nvSpPr>
        <p:spPr>
          <a:solidFill>
            <a:schemeClr val="accent5">
              <a:lumMod val="40000"/>
              <a:lumOff val="60000"/>
            </a:schemeClr>
          </a:solidFill>
        </p:spPr>
        <p:txBody>
          <a:bodyPr>
            <a:normAutofit/>
          </a:bodyPr>
          <a:lstStyle/>
          <a:p>
            <a:r>
              <a:rPr lang="en-GB" dirty="0" smtClean="0"/>
              <a:t>They can’t read and write because they dropped out of school</a:t>
            </a:r>
          </a:p>
          <a:p>
            <a:r>
              <a:rPr lang="en-GB" dirty="0" smtClean="0"/>
              <a:t>They are ‘bad’, ‘scary’, ‘dangerous’</a:t>
            </a:r>
          </a:p>
          <a:p>
            <a:r>
              <a:rPr lang="en-GB" dirty="0" smtClean="0"/>
              <a:t>They probably came from problem families</a:t>
            </a:r>
          </a:p>
          <a:p>
            <a:r>
              <a:rPr lang="en-GB" dirty="0" smtClean="0"/>
              <a:t>They could change their future / destiny / prospects if they tried harder</a:t>
            </a:r>
          </a:p>
          <a:p>
            <a:r>
              <a:rPr lang="en-GB" dirty="0" smtClean="0"/>
              <a:t>My neighbours sisters friend was in care and he turned out alright </a:t>
            </a:r>
          </a:p>
          <a:p>
            <a:pPr marL="0" indent="0">
              <a:buNone/>
            </a:pPr>
            <a:endParaRPr lang="en-GB" dirty="0" smtClean="0"/>
          </a:p>
          <a:p>
            <a:endParaRPr lang="en-GB" dirty="0"/>
          </a:p>
        </p:txBody>
      </p:sp>
      <p:sp>
        <p:nvSpPr>
          <p:cNvPr id="7" name="Text Placeholder 6"/>
          <p:cNvSpPr>
            <a:spLocks noGrp="1"/>
          </p:cNvSpPr>
          <p:nvPr>
            <p:ph type="body" sz="quarter" idx="3"/>
          </p:nvPr>
        </p:nvSpPr>
        <p:spPr>
          <a:solidFill>
            <a:schemeClr val="bg1">
              <a:lumMod val="85000"/>
            </a:schemeClr>
          </a:solidFill>
        </p:spPr>
        <p:txBody>
          <a:bodyPr/>
          <a:lstStyle/>
          <a:p>
            <a:r>
              <a:rPr lang="en-GB" dirty="0" smtClean="0"/>
              <a:t>What research says</a:t>
            </a:r>
            <a:endParaRPr lang="en-GB" dirty="0"/>
          </a:p>
        </p:txBody>
      </p:sp>
      <p:sp>
        <p:nvSpPr>
          <p:cNvPr id="8" name="Content Placeholder 7"/>
          <p:cNvSpPr>
            <a:spLocks noGrp="1"/>
          </p:cNvSpPr>
          <p:nvPr>
            <p:ph sz="quarter" idx="4"/>
          </p:nvPr>
        </p:nvSpPr>
        <p:spPr>
          <a:solidFill>
            <a:schemeClr val="bg1">
              <a:lumMod val="85000"/>
            </a:schemeClr>
          </a:solidFill>
        </p:spPr>
        <p:txBody>
          <a:bodyPr>
            <a:normAutofit/>
          </a:bodyPr>
          <a:lstStyle/>
          <a:p>
            <a:r>
              <a:rPr lang="en-GB" dirty="0" smtClean="0"/>
              <a:t>You need to understand a person in their context to be able to understand their needs</a:t>
            </a:r>
          </a:p>
          <a:p>
            <a:r>
              <a:rPr lang="en-GB" dirty="0" smtClean="0"/>
              <a:t>Young people in prison have much higher rates of multiple and complex health / social problems compared with young people in the general population</a:t>
            </a:r>
          </a:p>
          <a:p>
            <a:r>
              <a:rPr lang="en-GB" dirty="0"/>
              <a:t>M</a:t>
            </a:r>
            <a:r>
              <a:rPr lang="en-GB" dirty="0" smtClean="0"/>
              <a:t>any of these needs are unrecognized and unmet</a:t>
            </a:r>
            <a:endParaRPr lang="en-GB" dirty="0"/>
          </a:p>
        </p:txBody>
      </p:sp>
    </p:spTree>
    <p:extLst>
      <p:ext uri="{BB962C8B-B14F-4D97-AF65-F5344CB8AC3E}">
        <p14:creationId xmlns:p14="http://schemas.microsoft.com/office/powerpoint/2010/main" val="3632874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do I see?</a:t>
            </a:r>
            <a:endParaRPr lang="en-GB" dirty="0"/>
          </a:p>
        </p:txBody>
      </p:sp>
      <p:sp>
        <p:nvSpPr>
          <p:cNvPr id="5" name="Text Placeholder 4"/>
          <p:cNvSpPr>
            <a:spLocks noGrp="1"/>
          </p:cNvSpPr>
          <p:nvPr>
            <p:ph type="body" idx="1"/>
          </p:nvPr>
        </p:nvSpPr>
        <p:spPr>
          <a:solidFill>
            <a:schemeClr val="accent5">
              <a:lumMod val="40000"/>
              <a:lumOff val="60000"/>
            </a:schemeClr>
          </a:solidFill>
        </p:spPr>
        <p:txBody>
          <a:bodyPr>
            <a:normAutofit fontScale="92500"/>
          </a:bodyPr>
          <a:lstStyle/>
          <a:p>
            <a:r>
              <a:rPr lang="en-GB" dirty="0" smtClean="0"/>
              <a:t>Speech and Language Therapist observations</a:t>
            </a:r>
            <a:endParaRPr lang="en-GB" dirty="0"/>
          </a:p>
        </p:txBody>
      </p:sp>
      <p:sp>
        <p:nvSpPr>
          <p:cNvPr id="6" name="Content Placeholder 5"/>
          <p:cNvSpPr>
            <a:spLocks noGrp="1"/>
          </p:cNvSpPr>
          <p:nvPr>
            <p:ph sz="half" idx="2"/>
          </p:nvPr>
        </p:nvSpPr>
        <p:spPr>
          <a:solidFill>
            <a:schemeClr val="accent5">
              <a:lumMod val="40000"/>
              <a:lumOff val="60000"/>
            </a:schemeClr>
          </a:solidFill>
        </p:spPr>
        <p:txBody>
          <a:bodyPr>
            <a:normAutofit fontScale="92500" lnSpcReduction="20000"/>
          </a:bodyPr>
          <a:lstStyle/>
          <a:p>
            <a:r>
              <a:rPr lang="en-GB" dirty="0" smtClean="0"/>
              <a:t>Asks the same question several times before ‘they get it’</a:t>
            </a:r>
          </a:p>
          <a:p>
            <a:r>
              <a:rPr lang="en-GB" dirty="0" smtClean="0"/>
              <a:t>Doesn’t understand ‘everything that is said to them’ but doesn’t admit this</a:t>
            </a:r>
          </a:p>
          <a:p>
            <a:r>
              <a:rPr lang="en-GB" dirty="0" smtClean="0"/>
              <a:t>Keeps breaking a rule even when told it lots of times</a:t>
            </a:r>
          </a:p>
          <a:p>
            <a:r>
              <a:rPr lang="en-GB" dirty="0" smtClean="0"/>
              <a:t>Eventually ‘snaps’ and breaks ‘something’</a:t>
            </a:r>
          </a:p>
          <a:p>
            <a:r>
              <a:rPr lang="en-GB" dirty="0" smtClean="0"/>
              <a:t>Can’t explain why they broke the ‘something’</a:t>
            </a:r>
          </a:p>
          <a:p>
            <a:r>
              <a:rPr lang="en-GB" dirty="0" smtClean="0"/>
              <a:t>Struggles to tell me their story </a:t>
            </a:r>
          </a:p>
          <a:p>
            <a:r>
              <a:rPr lang="en-GB" dirty="0" smtClean="0"/>
              <a:t>Can’t answer the question ‘remind me what we said?’</a:t>
            </a:r>
            <a:endParaRPr lang="en-GB" dirty="0"/>
          </a:p>
        </p:txBody>
      </p:sp>
      <p:sp>
        <p:nvSpPr>
          <p:cNvPr id="7" name="Text Placeholder 6"/>
          <p:cNvSpPr>
            <a:spLocks noGrp="1"/>
          </p:cNvSpPr>
          <p:nvPr>
            <p:ph type="body" sz="quarter" idx="3"/>
          </p:nvPr>
        </p:nvSpPr>
        <p:spPr>
          <a:solidFill>
            <a:schemeClr val="bg1">
              <a:lumMod val="85000"/>
            </a:schemeClr>
          </a:solidFill>
        </p:spPr>
        <p:txBody>
          <a:bodyPr/>
          <a:lstStyle/>
          <a:p>
            <a:r>
              <a:rPr lang="en-GB" dirty="0" smtClean="0"/>
              <a:t>What the research says</a:t>
            </a:r>
            <a:endParaRPr lang="en-GB" dirty="0"/>
          </a:p>
        </p:txBody>
      </p:sp>
      <p:sp>
        <p:nvSpPr>
          <p:cNvPr id="8" name="Content Placeholder 7"/>
          <p:cNvSpPr>
            <a:spLocks noGrp="1"/>
          </p:cNvSpPr>
          <p:nvPr>
            <p:ph sz="quarter" idx="4"/>
          </p:nvPr>
        </p:nvSpPr>
        <p:spPr>
          <a:solidFill>
            <a:schemeClr val="bg1">
              <a:lumMod val="85000"/>
            </a:schemeClr>
          </a:solidFill>
        </p:spPr>
        <p:txBody>
          <a:bodyPr>
            <a:normAutofit fontScale="70000" lnSpcReduction="20000"/>
          </a:bodyPr>
          <a:lstStyle/>
          <a:p>
            <a:r>
              <a:rPr lang="en-GB" dirty="0" smtClean="0"/>
              <a:t>Language is an essential part of social relations and serves several functions in social interactions</a:t>
            </a:r>
          </a:p>
          <a:p>
            <a:r>
              <a:rPr lang="en-GB" dirty="0" smtClean="0"/>
              <a:t>the failure to acquire and use developmentally appropriate language may contribute to non-verbal, aggressive behaviours</a:t>
            </a:r>
          </a:p>
          <a:p>
            <a:r>
              <a:rPr lang="en-GB" dirty="0" smtClean="0"/>
              <a:t>may learn that antisocial behaviours are the most effective means of communicating their needs and achieving a desired outcome</a:t>
            </a:r>
          </a:p>
          <a:p>
            <a:r>
              <a:rPr lang="en-GB" dirty="0" smtClean="0"/>
              <a:t>delinquent behaviour may represent an adaptation strategy for language-impaired people, providing an alternative way to obtain acceptance and maintain social position</a:t>
            </a:r>
          </a:p>
          <a:p>
            <a:r>
              <a:rPr lang="en-GB" dirty="0" smtClean="0"/>
              <a:t>Up to 80% of people in prison have problems understanding information, processing information, expressing themselves and explaining a change of events and following a set of instructions with multiple steps</a:t>
            </a:r>
            <a:endParaRPr lang="en-GB" dirty="0"/>
          </a:p>
        </p:txBody>
      </p:sp>
    </p:spTree>
    <p:extLst>
      <p:ext uri="{BB962C8B-B14F-4D97-AF65-F5344CB8AC3E}">
        <p14:creationId xmlns:p14="http://schemas.microsoft.com/office/powerpoint/2010/main" val="2373411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you?</a:t>
            </a:r>
            <a:endParaRPr lang="en-GB" dirty="0"/>
          </a:p>
        </p:txBody>
      </p:sp>
      <p:sp>
        <p:nvSpPr>
          <p:cNvPr id="3" name="Text Placeholder 2"/>
          <p:cNvSpPr>
            <a:spLocks noGrp="1"/>
          </p:cNvSpPr>
          <p:nvPr>
            <p:ph type="body" idx="1"/>
          </p:nvPr>
        </p:nvSpPr>
        <p:spPr>
          <a:xfrm>
            <a:off x="1775520" y="1535113"/>
            <a:ext cx="4245868" cy="639762"/>
          </a:xfrm>
          <a:solidFill>
            <a:schemeClr val="accent3">
              <a:lumMod val="40000"/>
              <a:lumOff val="60000"/>
            </a:schemeClr>
          </a:solidFill>
        </p:spPr>
        <p:txBody>
          <a:bodyPr/>
          <a:lstStyle/>
          <a:p>
            <a:r>
              <a:rPr lang="en-GB" dirty="0" smtClean="0"/>
              <a:t>What you might see </a:t>
            </a:r>
            <a:endParaRPr lang="en-GB" dirty="0"/>
          </a:p>
        </p:txBody>
      </p:sp>
      <p:sp>
        <p:nvSpPr>
          <p:cNvPr id="4" name="Content Placeholder 3"/>
          <p:cNvSpPr>
            <a:spLocks noGrp="1"/>
          </p:cNvSpPr>
          <p:nvPr>
            <p:ph sz="half" idx="2"/>
          </p:nvPr>
        </p:nvSpPr>
        <p:spPr>
          <a:xfrm>
            <a:off x="1775520" y="2174875"/>
            <a:ext cx="4245868" cy="4350469"/>
          </a:xfrm>
          <a:solidFill>
            <a:schemeClr val="accent3">
              <a:lumMod val="40000"/>
              <a:lumOff val="60000"/>
            </a:schemeClr>
          </a:solidFill>
        </p:spPr>
        <p:txBody>
          <a:bodyPr>
            <a:noAutofit/>
          </a:bodyPr>
          <a:lstStyle/>
          <a:p>
            <a:r>
              <a:rPr lang="en-GB" sz="1700" dirty="0"/>
              <a:t>Great at chatting about their topic e.g. football but stuck when you want to discuss something new e.g. benefits </a:t>
            </a:r>
          </a:p>
          <a:p>
            <a:r>
              <a:rPr lang="en-GB" sz="1700" dirty="0"/>
              <a:t>Uses superficial phrases e.g. ‘you get me’ to pad out what they are trying to say </a:t>
            </a:r>
          </a:p>
          <a:p>
            <a:r>
              <a:rPr lang="en-GB" sz="1700" dirty="0"/>
              <a:t>Gets lost / runs out of words when explaining what happened </a:t>
            </a:r>
          </a:p>
          <a:p>
            <a:r>
              <a:rPr lang="en-GB" sz="1700" dirty="0"/>
              <a:t>Asks you the same question several times</a:t>
            </a:r>
          </a:p>
          <a:p>
            <a:r>
              <a:rPr lang="en-GB" sz="1700" dirty="0"/>
              <a:t>Can’t remember your name, your appointment or what you planned</a:t>
            </a:r>
          </a:p>
          <a:p>
            <a:r>
              <a:rPr lang="en-GB" sz="1700" dirty="0"/>
              <a:t>Needs more thinking time or seems to be three sentences behind in the conversation </a:t>
            </a:r>
          </a:p>
          <a:p>
            <a:r>
              <a:rPr lang="en-GB" sz="1700" dirty="0"/>
              <a:t>Body language that does not match the situation</a:t>
            </a:r>
            <a:endParaRPr lang="en-GB" sz="1700" dirty="0"/>
          </a:p>
        </p:txBody>
      </p:sp>
      <p:sp>
        <p:nvSpPr>
          <p:cNvPr id="5" name="Text Placeholder 4"/>
          <p:cNvSpPr>
            <a:spLocks noGrp="1"/>
          </p:cNvSpPr>
          <p:nvPr>
            <p:ph type="body" sz="quarter" idx="3"/>
          </p:nvPr>
        </p:nvSpPr>
        <p:spPr>
          <a:xfrm>
            <a:off x="6169026" y="1535113"/>
            <a:ext cx="4175447" cy="639762"/>
          </a:xfrm>
          <a:solidFill>
            <a:schemeClr val="accent4">
              <a:lumMod val="40000"/>
              <a:lumOff val="60000"/>
            </a:schemeClr>
          </a:solidFill>
        </p:spPr>
        <p:txBody>
          <a:bodyPr/>
          <a:lstStyle/>
          <a:p>
            <a:r>
              <a:rPr lang="en-GB" dirty="0" smtClean="0"/>
              <a:t>What you could do</a:t>
            </a:r>
            <a:endParaRPr lang="en-GB" dirty="0"/>
          </a:p>
        </p:txBody>
      </p:sp>
      <p:sp>
        <p:nvSpPr>
          <p:cNvPr id="6" name="Content Placeholder 5"/>
          <p:cNvSpPr>
            <a:spLocks noGrp="1"/>
          </p:cNvSpPr>
          <p:nvPr>
            <p:ph sz="quarter" idx="4"/>
          </p:nvPr>
        </p:nvSpPr>
        <p:spPr>
          <a:xfrm>
            <a:off x="6169026" y="2174875"/>
            <a:ext cx="4175447" cy="4350469"/>
          </a:xfrm>
          <a:solidFill>
            <a:schemeClr val="accent4">
              <a:lumMod val="40000"/>
              <a:lumOff val="60000"/>
            </a:schemeClr>
          </a:solidFill>
        </p:spPr>
        <p:txBody>
          <a:bodyPr>
            <a:normAutofit fontScale="92500" lnSpcReduction="10000"/>
          </a:bodyPr>
          <a:lstStyle/>
          <a:p>
            <a:r>
              <a:rPr lang="en-GB" dirty="0" smtClean="0"/>
              <a:t>Ask if they have ever had a blow to the head (this is a red flag) (more blows to the head = more red flags)</a:t>
            </a:r>
          </a:p>
          <a:p>
            <a:r>
              <a:rPr lang="en-GB" dirty="0" smtClean="0"/>
              <a:t>Be subtle, but check.  Ask ‘remind what we said I would do?’ (and if they can’t tell you, it’s a red flag)</a:t>
            </a:r>
          </a:p>
          <a:p>
            <a:r>
              <a:rPr lang="en-GB" dirty="0" smtClean="0"/>
              <a:t>Have a pen and notebook, and write brief notes or draw for them – then give it to them!!</a:t>
            </a:r>
          </a:p>
          <a:p>
            <a:r>
              <a:rPr lang="en-GB" dirty="0" smtClean="0"/>
              <a:t>Slow down!!  Talk more slowly.  Wait.  Use easy words</a:t>
            </a:r>
            <a:endParaRPr lang="en-GB" dirty="0"/>
          </a:p>
        </p:txBody>
      </p:sp>
    </p:spTree>
    <p:extLst>
      <p:ext uri="{BB962C8B-B14F-4D97-AF65-F5344CB8AC3E}">
        <p14:creationId xmlns:p14="http://schemas.microsoft.com/office/powerpoint/2010/main" val="3876554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25058"/>
            <a:ext cx="8229600" cy="1143000"/>
          </a:xfrm>
        </p:spPr>
        <p:txBody>
          <a:bodyPr>
            <a:normAutofit fontScale="90000"/>
          </a:bodyPr>
          <a:lstStyle/>
          <a:p>
            <a:r>
              <a:rPr lang="en-GB" dirty="0" smtClean="0"/>
              <a:t>Why is knowledge about communication difficulties important for those who work in homelessness?</a:t>
            </a:r>
            <a:endParaRPr lang="en-GB" dirty="0"/>
          </a:p>
        </p:txBody>
      </p:sp>
      <p:sp>
        <p:nvSpPr>
          <p:cNvPr id="3" name="Content Placeholder 2"/>
          <p:cNvSpPr>
            <a:spLocks noGrp="1"/>
          </p:cNvSpPr>
          <p:nvPr>
            <p:ph idx="1"/>
          </p:nvPr>
        </p:nvSpPr>
        <p:spPr>
          <a:xfrm>
            <a:off x="1991544" y="1844825"/>
            <a:ext cx="8229600" cy="4525963"/>
          </a:xfrm>
        </p:spPr>
        <p:txBody>
          <a:bodyPr>
            <a:normAutofit/>
          </a:bodyPr>
          <a:lstStyle/>
          <a:p>
            <a:pPr algn="just"/>
            <a:endParaRPr lang="en-GB" dirty="0" smtClean="0"/>
          </a:p>
          <a:p>
            <a:pPr algn="just"/>
            <a:r>
              <a:rPr lang="en-GB" dirty="0" smtClean="0"/>
              <a:t>It’s very common</a:t>
            </a:r>
          </a:p>
          <a:p>
            <a:pPr algn="just"/>
            <a:endParaRPr lang="en-GB" dirty="0" smtClean="0"/>
          </a:p>
          <a:p>
            <a:pPr algn="just"/>
            <a:r>
              <a:rPr lang="en-GB" dirty="0" smtClean="0"/>
              <a:t>It’s often undiagnosed</a:t>
            </a:r>
          </a:p>
          <a:p>
            <a:pPr algn="just"/>
            <a:endParaRPr lang="en-GB" dirty="0" smtClean="0"/>
          </a:p>
          <a:p>
            <a:r>
              <a:rPr lang="en-GB" dirty="0" smtClean="0"/>
              <a:t>It is key to enabling people to access support (health and social care, employment, benefits).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8168" y="2276873"/>
            <a:ext cx="2339752" cy="1892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093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they missed?</a:t>
            </a:r>
            <a:endParaRPr lang="en-GB" dirty="0"/>
          </a:p>
        </p:txBody>
      </p:sp>
      <p:sp>
        <p:nvSpPr>
          <p:cNvPr id="3" name="Content Placeholder 2"/>
          <p:cNvSpPr>
            <a:spLocks noGrp="1"/>
          </p:cNvSpPr>
          <p:nvPr>
            <p:ph idx="1"/>
          </p:nvPr>
        </p:nvSpPr>
        <p:spPr>
          <a:xfrm>
            <a:off x="2063552" y="1484784"/>
            <a:ext cx="8397576" cy="2736304"/>
          </a:xfrm>
        </p:spPr>
        <p:txBody>
          <a:bodyPr>
            <a:normAutofit fontScale="85000" lnSpcReduction="20000"/>
          </a:bodyPr>
          <a:lstStyle/>
          <a:p>
            <a:r>
              <a:rPr lang="en-GB" dirty="0" smtClean="0"/>
              <a:t>These people can be labelled as ‘naughty’, ‘lazy’ or ‘uncooperative’.</a:t>
            </a:r>
          </a:p>
          <a:p>
            <a:endParaRPr lang="en-GB" dirty="0" smtClean="0"/>
          </a:p>
          <a:p>
            <a:r>
              <a:rPr lang="en-GB" dirty="0" smtClean="0"/>
              <a:t>Communication difficulties masquerade as other conditions</a:t>
            </a:r>
          </a:p>
          <a:p>
            <a:endParaRPr lang="en-GB" dirty="0" smtClean="0"/>
          </a:p>
          <a:p>
            <a:r>
              <a:rPr lang="en-GB" dirty="0" smtClean="0"/>
              <a:t>Communication </a:t>
            </a:r>
            <a:r>
              <a:rPr lang="en-GB" dirty="0"/>
              <a:t>difficulties are hard to spot</a:t>
            </a:r>
          </a:p>
          <a:p>
            <a:pPr marL="0" indent="0">
              <a:buNone/>
            </a:pPr>
            <a:endParaRPr lang="en-GB" dirty="0" smtClean="0"/>
          </a:p>
        </p:txBody>
      </p:sp>
      <p:sp>
        <p:nvSpPr>
          <p:cNvPr id="4" name="Footer Placeholder 3"/>
          <p:cNvSpPr>
            <a:spLocks noGrp="1"/>
          </p:cNvSpPr>
          <p:nvPr>
            <p:ph type="ftr" sz="quarter" idx="11"/>
            <p:custDataLst>
              <p:tags r:id="rId1"/>
            </p:custDataLst>
          </p:nvPr>
        </p:nvSpPr>
        <p:spPr>
          <a:xfrm>
            <a:off x="1524000" y="6356351"/>
            <a:ext cx="9144000" cy="365125"/>
          </a:xfrm>
        </p:spPr>
        <p:txBody>
          <a:bodyPr/>
          <a:lstStyle/>
          <a:p>
            <a:pPr defTabSz="914400"/>
            <a:r>
              <a:rPr lang="en-GB">
                <a:solidFill>
                  <a:prstClr val="black">
                    <a:tint val="75000"/>
                  </a:prstClr>
                </a:solidFill>
                <a:latin typeface="Calibri"/>
              </a:rPr>
              <a:t>[IL0: UNCLASSIFIED]</a:t>
            </a:r>
            <a:endParaRPr lang="en-GB">
              <a:solidFill>
                <a:prstClr val="black">
                  <a:tint val="75000"/>
                </a:prstClr>
              </a:solidFill>
              <a:latin typeface="Calibri"/>
            </a:endParaRPr>
          </a:p>
        </p:txBody>
      </p:sp>
      <p:pic>
        <p:nvPicPr>
          <p:cNvPr id="4100" name="Picture 4" descr="TOO LAZY - Lazy French Bulldog | Meme Gen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9816" y="4437112"/>
            <a:ext cx="3923928" cy="221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02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L - Powerpoint Template (Arial) Widescreen">
  <a:themeElements>
    <a:clrScheme name="Homeless Link NEW">
      <a:dk1>
        <a:srgbClr val="000000"/>
      </a:dk1>
      <a:lt1>
        <a:srgbClr val="FFFFFF"/>
      </a:lt1>
      <a:dk2>
        <a:srgbClr val="9D3F7B"/>
      </a:dk2>
      <a:lt2>
        <a:srgbClr val="E3E3E3"/>
      </a:lt2>
      <a:accent1>
        <a:srgbClr val="3D948B"/>
      </a:accent1>
      <a:accent2>
        <a:srgbClr val="737373"/>
      </a:accent2>
      <a:accent3>
        <a:srgbClr val="D86899"/>
      </a:accent3>
      <a:accent4>
        <a:srgbClr val="6BB2CE"/>
      </a:accent4>
      <a:accent5>
        <a:srgbClr val="E5516C"/>
      </a:accent5>
      <a:accent6>
        <a:srgbClr val="ED9C33"/>
      </a:accent6>
      <a:hlink>
        <a:srgbClr val="E5516C"/>
      </a:hlink>
      <a:folHlink>
        <a:srgbClr val="D86899"/>
      </a:folHlink>
    </a:clrScheme>
    <a:fontScheme name="Office 2">
      <a:majorFont>
        <a:latin typeface="ITC Avant Garde Gothic Pro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roxima Nov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l_powerpoint_template.pptx" id="{7155D3FB-2EFD-41B9-8498-7871EDC4AA66}" vid="{877ADF70-D1D6-46F1-AC37-AEB6E5973B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AC465A7CB22946B1C2ADF0712D77B8" ma:contentTypeVersion="13" ma:contentTypeDescription="Create a new document." ma:contentTypeScope="" ma:versionID="091b4896ce5cfaa905bb4cdb373a6e67">
  <xsd:schema xmlns:xsd="http://www.w3.org/2001/XMLSchema" xmlns:xs="http://www.w3.org/2001/XMLSchema" xmlns:p="http://schemas.microsoft.com/office/2006/metadata/properties" xmlns:ns2="f2882868-d1a7-4f1b-b1f5-c71df5254260" xmlns:ns3="8b961c13-1d21-43d7-9d5b-304f89057c28" targetNamespace="http://schemas.microsoft.com/office/2006/metadata/properties" ma:root="true" ma:fieldsID="4bc3949a2f21166e2f0d39964e3e058e" ns2:_="" ns3:_="">
    <xsd:import namespace="f2882868-d1a7-4f1b-b1f5-c71df5254260"/>
    <xsd:import namespace="8b961c13-1d21-43d7-9d5b-304f89057c2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882868-d1a7-4f1b-b1f5-c71df5254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961c13-1d21-43d7-9d5b-304f89057c2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f2882868-d1a7-4f1b-b1f5-c71df5254260" xsi:nil="true"/>
  </documentManagement>
</p:properties>
</file>

<file path=customXml/itemProps1.xml><?xml version="1.0" encoding="utf-8"?>
<ds:datastoreItem xmlns:ds="http://schemas.openxmlformats.org/officeDocument/2006/customXml" ds:itemID="{D6612B75-8F65-4008-9CEE-A03140086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882868-d1a7-4f1b-b1f5-c71df5254260"/>
    <ds:schemaRef ds:uri="8b961c13-1d21-43d7-9d5b-304f89057c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8DC4B2-D2C7-4EF5-9F46-678133026B14}">
  <ds:schemaRefs>
    <ds:schemaRef ds:uri="http://schemas.microsoft.com/sharepoint/v3/contenttype/forms"/>
  </ds:schemaRefs>
</ds:datastoreItem>
</file>

<file path=customXml/itemProps3.xml><?xml version="1.0" encoding="utf-8"?>
<ds:datastoreItem xmlns:ds="http://schemas.openxmlformats.org/officeDocument/2006/customXml" ds:itemID="{27AFF098-3999-4E84-8E3D-50DDD10C5535}">
  <ds:schemaRefs>
    <ds:schemaRef ds:uri="http://purl.org/dc/elements/1.1/"/>
    <ds:schemaRef ds:uri="http://schemas.microsoft.com/office/2006/metadata/properties"/>
    <ds:schemaRef ds:uri="http://schemas.microsoft.com/office/infopath/2007/PartnerControls"/>
    <ds:schemaRef ds:uri="http://purl.org/dc/terms/"/>
    <ds:schemaRef ds:uri="f2882868-d1a7-4f1b-b1f5-c71df5254260"/>
    <ds:schemaRef ds:uri="http://schemas.microsoft.com/office/2006/documentManagement/types"/>
    <ds:schemaRef ds:uri="http://schemas.openxmlformats.org/package/2006/metadata/core-properties"/>
    <ds:schemaRef ds:uri="8b961c13-1d21-43d7-9d5b-304f89057c2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832</TotalTime>
  <Words>2631</Words>
  <Application>Microsoft Office PowerPoint</Application>
  <PresentationFormat>Widescreen</PresentationFormat>
  <Paragraphs>266</Paragraphs>
  <Slides>38</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38</vt:i4>
      </vt:variant>
    </vt:vector>
  </HeadingPairs>
  <TitlesOfParts>
    <vt:vector size="47" baseType="lpstr">
      <vt:lpstr>Arial</vt:lpstr>
      <vt:lpstr>Calibri</vt:lpstr>
      <vt:lpstr>Calibri Light</vt:lpstr>
      <vt:lpstr>ITC Avant Garde Gothic Pro Bold</vt:lpstr>
      <vt:lpstr>Proxima Nova</vt:lpstr>
      <vt:lpstr>Proxima Nova Bold</vt:lpstr>
      <vt:lpstr>Office Theme</vt:lpstr>
      <vt:lpstr>1_Office Theme</vt:lpstr>
      <vt:lpstr>HL - Powerpoint Template (Arial) Widescreen</vt:lpstr>
      <vt:lpstr>Understanding the speech, language &amp; communication needs of people who are experiencing homelessness</vt:lpstr>
      <vt:lpstr>Communication  “You all talk too &amp;%**! Much”</vt:lpstr>
      <vt:lpstr>PowerPoint Presentation</vt:lpstr>
      <vt:lpstr>Meet ‘Joe’</vt:lpstr>
      <vt:lpstr>What a lay person might see</vt:lpstr>
      <vt:lpstr>What do I see?</vt:lpstr>
      <vt:lpstr>What about you?</vt:lpstr>
      <vt:lpstr>Why is knowledge about communication difficulties important for those who work in homelessness?</vt:lpstr>
      <vt:lpstr>Why are they missed?</vt:lpstr>
      <vt:lpstr>PowerPoint Presentation</vt:lpstr>
      <vt:lpstr>PowerPoint Presentation</vt:lpstr>
      <vt:lpstr>7 Red flags!</vt:lpstr>
      <vt:lpstr>Never assume that a communication difficulty will have been picked up previously! </vt:lpstr>
      <vt:lpstr>What can you do to help?</vt:lpstr>
      <vt:lpstr>Understand behaviour as communication</vt:lpstr>
      <vt:lpstr>We can aim to:</vt:lpstr>
      <vt:lpstr>Verbal strategies</vt:lpstr>
      <vt:lpstr>AVOID</vt:lpstr>
      <vt:lpstr>Why Draw to Communicate?</vt:lpstr>
      <vt:lpstr>PowerPoint Presentation</vt:lpstr>
      <vt:lpstr>Three Golden Rules</vt:lpstr>
      <vt:lpstr>Thank you for listening</vt:lpstr>
      <vt:lpstr>References</vt:lpstr>
      <vt:lpstr>Communication</vt:lpstr>
      <vt:lpstr>“And if there’s one aspect of a person’s identity that betrays social class above all others, it’s the way we speak.”</vt:lpstr>
      <vt:lpstr>PowerPoint Presentation</vt:lpstr>
      <vt:lpstr>PowerPoint Presentation</vt:lpstr>
      <vt:lpstr>Which ethnic group do you think has the highest exclusion rate in England?</vt:lpstr>
      <vt:lpstr>Education: Statistics on exclusion rates in England from 2018-2019</vt:lpstr>
      <vt:lpstr>Some findings from the Timpson 2019 report on school exclusions in the UK</vt:lpstr>
      <vt:lpstr>Education and Ethnicity - Research</vt:lpstr>
      <vt:lpstr>Language policing in schools (Cushing,2019)  https://www.cambridge.org/core/journals/language-in-society/article/policy-and-policing-of-language-in-schools/6C4BC80399E27747D34819060E186A62 </vt:lpstr>
      <vt:lpstr>Healthcare Barriers – Use of jargon</vt:lpstr>
      <vt:lpstr>Examples of Barriers and Discrimination in Healthcare</vt:lpstr>
      <vt:lpstr>SLT experience in homelessness settings</vt:lpstr>
      <vt:lpstr>The law – is it helping?</vt:lpstr>
      <vt:lpstr>How to address bias and help</vt:lpstr>
      <vt:lpstr>Understanding the speech, language &amp; communication needs of people who are experiencing homelessness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dc:title>
  <dc:creator>Leigh Andrews</dc:creator>
  <cp:lastModifiedBy>Laura Millward</cp:lastModifiedBy>
  <cp:revision>56</cp:revision>
  <dcterms:created xsi:type="dcterms:W3CDTF">2018-10-09T13:36:06Z</dcterms:created>
  <dcterms:modified xsi:type="dcterms:W3CDTF">2021-04-07T07:51:44Z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0x0101007EAC465A7CB22946B1C2ADF0712D77B8</vt:lpwstr>
  </property>
</Properties>
</file>