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0"/>
  </p:notesMasterIdLst>
  <p:sldIdLst>
    <p:sldId id="388" r:id="rId3"/>
    <p:sldId id="321" r:id="rId4"/>
    <p:sldId id="343" r:id="rId5"/>
    <p:sldId id="364" r:id="rId6"/>
    <p:sldId id="340" r:id="rId7"/>
    <p:sldId id="354" r:id="rId8"/>
    <p:sldId id="323" r:id="rId9"/>
    <p:sldId id="325" r:id="rId10"/>
    <p:sldId id="359" r:id="rId11"/>
    <p:sldId id="360" r:id="rId12"/>
    <p:sldId id="348" r:id="rId13"/>
    <p:sldId id="361" r:id="rId14"/>
    <p:sldId id="350" r:id="rId15"/>
    <p:sldId id="344" r:id="rId16"/>
    <p:sldId id="362" r:id="rId17"/>
    <p:sldId id="366" r:id="rId18"/>
    <p:sldId id="367" r:id="rId19"/>
    <p:sldId id="368" r:id="rId20"/>
    <p:sldId id="369" r:id="rId21"/>
    <p:sldId id="370" r:id="rId22"/>
    <p:sldId id="371" r:id="rId23"/>
    <p:sldId id="372" r:id="rId24"/>
    <p:sldId id="373" r:id="rId25"/>
    <p:sldId id="374" r:id="rId26"/>
    <p:sldId id="375" r:id="rId27"/>
    <p:sldId id="376" r:id="rId28"/>
    <p:sldId id="377" r:id="rId29"/>
    <p:sldId id="378" r:id="rId30"/>
    <p:sldId id="379" r:id="rId31"/>
    <p:sldId id="380" r:id="rId32"/>
    <p:sldId id="381" r:id="rId33"/>
    <p:sldId id="382" r:id="rId34"/>
    <p:sldId id="383" r:id="rId35"/>
    <p:sldId id="384" r:id="rId36"/>
    <p:sldId id="385" r:id="rId37"/>
    <p:sldId id="386" r:id="rId38"/>
    <p:sldId id="38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amh Brophy" initials="NB" lastIdx="1" clrIdx="0">
    <p:extLst>
      <p:ext uri="{19B8F6BF-5375-455C-9EA6-DF929625EA0E}">
        <p15:presenceInfo xmlns:p15="http://schemas.microsoft.com/office/powerpoint/2012/main" userId="S-1-5-21-1702737821-3474690856-1393802873-202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24" autoAdjust="0"/>
    <p:restoredTop sz="44613" autoAdjust="0"/>
  </p:normalViewPr>
  <p:slideViewPr>
    <p:cSldViewPr snapToGrid="0">
      <p:cViewPr varScale="1">
        <p:scale>
          <a:sx n="87" d="100"/>
          <a:sy n="87" d="100"/>
        </p:scale>
        <p:origin x="57" y="132"/>
      </p:cViewPr>
      <p:guideLst/>
    </p:cSldViewPr>
  </p:slideViewPr>
  <p:outlineViewPr>
    <p:cViewPr>
      <p:scale>
        <a:sx n="33" d="100"/>
        <a:sy n="33" d="100"/>
      </p:scale>
      <p:origin x="0" y="-5563"/>
    </p:cViewPr>
  </p:outlineViewPr>
  <p:notesTextViewPr>
    <p:cViewPr>
      <p:scale>
        <a:sx n="1" d="1"/>
        <a:sy n="1" d="1"/>
      </p:scale>
      <p:origin x="0" y="0"/>
    </p:cViewPr>
  </p:notesTextViewPr>
  <p:sorterViewPr>
    <p:cViewPr>
      <p:scale>
        <a:sx n="100" d="100"/>
        <a:sy n="100" d="100"/>
      </p:scale>
      <p:origin x="0" y="-12883"/>
    </p:cViewPr>
  </p:sorterViewPr>
  <p:notesViewPr>
    <p:cSldViewPr snapToGrid="0">
      <p:cViewPr varScale="1">
        <p:scale>
          <a:sx n="66" d="100"/>
          <a:sy n="66" d="100"/>
        </p:scale>
        <p:origin x="826"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B78D06-60C1-43C3-8BF3-35E49AFAEF14}"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4AE089B2-5C4E-41F6-8DCB-5F6F3AAD52E5}">
      <dgm:prSet phldrT="[Text]"/>
      <dgm:spPr/>
      <dgm:t>
        <a:bodyPr/>
        <a:lstStyle/>
        <a:p>
          <a:r>
            <a:rPr lang="en-US" dirty="0"/>
            <a:t>Risk factors</a:t>
          </a:r>
        </a:p>
      </dgm:t>
    </dgm:pt>
    <dgm:pt modelId="{595F883D-E743-44BA-9BD9-E5FC28AB0191}" type="parTrans" cxnId="{1BFC7BE8-933D-4ECC-A169-489C1C5CE814}">
      <dgm:prSet/>
      <dgm:spPr/>
      <dgm:t>
        <a:bodyPr/>
        <a:lstStyle/>
        <a:p>
          <a:endParaRPr lang="en-US"/>
        </a:p>
      </dgm:t>
    </dgm:pt>
    <dgm:pt modelId="{AD062973-88B3-4BD7-AD18-19266C695F89}" type="sibTrans" cxnId="{1BFC7BE8-933D-4ECC-A169-489C1C5CE814}">
      <dgm:prSet/>
      <dgm:spPr/>
      <dgm:t>
        <a:bodyPr/>
        <a:lstStyle/>
        <a:p>
          <a:endParaRPr lang="en-US"/>
        </a:p>
      </dgm:t>
    </dgm:pt>
    <dgm:pt modelId="{1ED04394-864D-487A-B130-5FC58287FF2B}">
      <dgm:prSet phldrT="[Text]" custT="1"/>
      <dgm:spPr/>
      <dgm:t>
        <a:bodyPr/>
        <a:lstStyle/>
        <a:p>
          <a:r>
            <a:rPr lang="en-US" sz="1600" b="1" dirty="0">
              <a:solidFill>
                <a:schemeClr val="bg1"/>
              </a:solidFill>
              <a:latin typeface="+mj-lt"/>
            </a:rPr>
            <a:t>Gender</a:t>
          </a:r>
          <a:r>
            <a:rPr lang="en-US" sz="1600" dirty="0">
              <a:solidFill>
                <a:schemeClr val="bg1"/>
              </a:solidFill>
              <a:latin typeface="+mj-lt"/>
            </a:rPr>
            <a:t> (male)</a:t>
          </a:r>
        </a:p>
      </dgm:t>
    </dgm:pt>
    <dgm:pt modelId="{62CC550E-E56F-4F2F-8308-8BE251B24922}" type="parTrans" cxnId="{976A6101-B41F-4223-8EFD-C8EDDEA4F29A}">
      <dgm:prSet/>
      <dgm:spPr/>
      <dgm:t>
        <a:bodyPr/>
        <a:lstStyle/>
        <a:p>
          <a:endParaRPr lang="en-US"/>
        </a:p>
      </dgm:t>
    </dgm:pt>
    <dgm:pt modelId="{7DC2F418-0163-4908-8288-BA6346748731}" type="sibTrans" cxnId="{976A6101-B41F-4223-8EFD-C8EDDEA4F29A}">
      <dgm:prSet/>
      <dgm:spPr/>
      <dgm:t>
        <a:bodyPr/>
        <a:lstStyle/>
        <a:p>
          <a:endParaRPr lang="en-US"/>
        </a:p>
      </dgm:t>
    </dgm:pt>
    <dgm:pt modelId="{9FE5019B-FA7E-44BD-942A-4209F3D76870}">
      <dgm:prSet phldrT="[Text]"/>
      <dgm:spPr/>
      <dgm:t>
        <a:bodyPr/>
        <a:lstStyle/>
        <a:p>
          <a:r>
            <a:rPr lang="en-US" dirty="0"/>
            <a:t>Warning signs </a:t>
          </a:r>
        </a:p>
      </dgm:t>
    </dgm:pt>
    <dgm:pt modelId="{2702635F-FFF0-4BE9-B17C-8F268146BF96}" type="parTrans" cxnId="{A8286954-E6B7-4308-A752-BD24B1DFA91F}">
      <dgm:prSet/>
      <dgm:spPr/>
      <dgm:t>
        <a:bodyPr/>
        <a:lstStyle/>
        <a:p>
          <a:endParaRPr lang="en-US"/>
        </a:p>
      </dgm:t>
    </dgm:pt>
    <dgm:pt modelId="{4EE02618-C0F6-4CA2-90C2-FD973E928FF9}" type="sibTrans" cxnId="{A8286954-E6B7-4308-A752-BD24B1DFA91F}">
      <dgm:prSet/>
      <dgm:spPr/>
      <dgm:t>
        <a:bodyPr/>
        <a:lstStyle/>
        <a:p>
          <a:endParaRPr lang="en-US"/>
        </a:p>
      </dgm:t>
    </dgm:pt>
    <dgm:pt modelId="{16E4B095-3657-40BF-91DA-870A8072C655}">
      <dgm:prSet phldrT="[Text]"/>
      <dgm:spPr/>
      <dgm:t>
        <a:bodyPr/>
        <a:lstStyle/>
        <a:p>
          <a:r>
            <a:rPr lang="en-US" b="1" dirty="0"/>
            <a:t>No hope </a:t>
          </a:r>
          <a:r>
            <a:rPr lang="en-US" dirty="0"/>
            <a:t>for the future</a:t>
          </a:r>
        </a:p>
      </dgm:t>
    </dgm:pt>
    <dgm:pt modelId="{92A13EC5-7120-466C-9C07-BF40F83DC21C}" type="parTrans" cxnId="{5F16652A-D633-463C-A7A4-BAF33EB68097}">
      <dgm:prSet/>
      <dgm:spPr/>
      <dgm:t>
        <a:bodyPr/>
        <a:lstStyle/>
        <a:p>
          <a:endParaRPr lang="en-US"/>
        </a:p>
      </dgm:t>
    </dgm:pt>
    <dgm:pt modelId="{00E4ACAE-ACF6-41F1-873B-BEAE4033CD41}" type="sibTrans" cxnId="{5F16652A-D633-463C-A7A4-BAF33EB68097}">
      <dgm:prSet/>
      <dgm:spPr/>
      <dgm:t>
        <a:bodyPr/>
        <a:lstStyle/>
        <a:p>
          <a:endParaRPr lang="en-US"/>
        </a:p>
      </dgm:t>
    </dgm:pt>
    <dgm:pt modelId="{04952E53-3852-4C28-A8FD-A9A4C7ECAF35}">
      <dgm:prSet phldrT="[Text]"/>
      <dgm:spPr/>
      <dgm:t>
        <a:bodyPr/>
        <a:lstStyle/>
        <a:p>
          <a:r>
            <a:rPr lang="en-US" dirty="0"/>
            <a:t>Tipping point</a:t>
          </a:r>
        </a:p>
      </dgm:t>
    </dgm:pt>
    <dgm:pt modelId="{CCFA9B95-5FDF-40E4-A79C-CD5EA7947747}" type="parTrans" cxnId="{270A9C49-2941-491E-AF7C-6267871DF02B}">
      <dgm:prSet/>
      <dgm:spPr/>
      <dgm:t>
        <a:bodyPr/>
        <a:lstStyle/>
        <a:p>
          <a:endParaRPr lang="en-US"/>
        </a:p>
      </dgm:t>
    </dgm:pt>
    <dgm:pt modelId="{C85E5DE4-EA50-4DDE-ACFD-8DE9EE9B45C8}" type="sibTrans" cxnId="{270A9C49-2941-491E-AF7C-6267871DF02B}">
      <dgm:prSet/>
      <dgm:spPr/>
      <dgm:t>
        <a:bodyPr/>
        <a:lstStyle/>
        <a:p>
          <a:endParaRPr lang="en-US"/>
        </a:p>
      </dgm:t>
    </dgm:pt>
    <dgm:pt modelId="{DE238A1B-17F2-4C2D-BAA9-8179A1A53C26}">
      <dgm:prSet phldrT="[Text]"/>
      <dgm:spPr/>
      <dgm:t>
        <a:bodyPr/>
        <a:lstStyle/>
        <a:p>
          <a:r>
            <a:rPr lang="en-US" dirty="0"/>
            <a:t>Relationship ending </a:t>
          </a:r>
        </a:p>
      </dgm:t>
    </dgm:pt>
    <dgm:pt modelId="{DB054F90-B43B-4E71-BCF2-2ADDCB44CB80}" type="parTrans" cxnId="{8F7EB3A5-EA9A-4ECB-8669-AD4A6FDB0D18}">
      <dgm:prSet/>
      <dgm:spPr/>
      <dgm:t>
        <a:bodyPr/>
        <a:lstStyle/>
        <a:p>
          <a:endParaRPr lang="en-US"/>
        </a:p>
      </dgm:t>
    </dgm:pt>
    <dgm:pt modelId="{06121365-C7B3-4367-AA2C-F1DB7B68FB0D}" type="sibTrans" cxnId="{8F7EB3A5-EA9A-4ECB-8669-AD4A6FDB0D18}">
      <dgm:prSet/>
      <dgm:spPr/>
      <dgm:t>
        <a:bodyPr/>
        <a:lstStyle/>
        <a:p>
          <a:endParaRPr lang="en-US"/>
        </a:p>
      </dgm:t>
    </dgm:pt>
    <dgm:pt modelId="{F33EE7A0-3087-4DEA-893E-616CD7AC7EF5}">
      <dgm:prSet phldrT="[Text]" custT="1"/>
      <dgm:spPr/>
      <dgm:t>
        <a:bodyPr/>
        <a:lstStyle/>
        <a:p>
          <a:r>
            <a:rPr lang="en-US" sz="1600" b="1" dirty="0">
              <a:solidFill>
                <a:schemeClr val="bg1"/>
              </a:solidFill>
              <a:latin typeface="+mj-lt"/>
            </a:rPr>
            <a:t>History</a:t>
          </a:r>
          <a:r>
            <a:rPr lang="en-US" sz="1600" dirty="0">
              <a:solidFill>
                <a:schemeClr val="bg1"/>
              </a:solidFill>
              <a:latin typeface="+mj-lt"/>
            </a:rPr>
            <a:t> of attempts</a:t>
          </a:r>
        </a:p>
      </dgm:t>
    </dgm:pt>
    <dgm:pt modelId="{0F5CC096-445D-4635-826A-FA41763386D3}" type="parTrans" cxnId="{7A9FB764-4026-424D-8C42-3417698FDE62}">
      <dgm:prSet/>
      <dgm:spPr/>
      <dgm:t>
        <a:bodyPr/>
        <a:lstStyle/>
        <a:p>
          <a:endParaRPr lang="en-US"/>
        </a:p>
      </dgm:t>
    </dgm:pt>
    <dgm:pt modelId="{901ADFE0-B02C-48B0-BBDF-D002C6202911}" type="sibTrans" cxnId="{7A9FB764-4026-424D-8C42-3417698FDE62}">
      <dgm:prSet/>
      <dgm:spPr/>
      <dgm:t>
        <a:bodyPr/>
        <a:lstStyle/>
        <a:p>
          <a:endParaRPr lang="en-US"/>
        </a:p>
      </dgm:t>
    </dgm:pt>
    <dgm:pt modelId="{A29705A5-5604-4E3A-A7F6-EDC22B341B9A}">
      <dgm:prSet phldrT="[Text]" custT="1"/>
      <dgm:spPr/>
      <dgm:t>
        <a:bodyPr/>
        <a:lstStyle/>
        <a:p>
          <a:r>
            <a:rPr lang="en-US" sz="1600" b="1" dirty="0">
              <a:solidFill>
                <a:schemeClr val="bg1"/>
              </a:solidFill>
              <a:latin typeface="+mj-lt"/>
              <a:cs typeface="Arial" pitchFamily="34" charset="0"/>
            </a:rPr>
            <a:t>Mental health </a:t>
          </a:r>
          <a:r>
            <a:rPr lang="en-US" sz="1600" dirty="0">
              <a:solidFill>
                <a:schemeClr val="bg1"/>
              </a:solidFill>
              <a:latin typeface="+mj-lt"/>
              <a:cs typeface="Arial" pitchFamily="34" charset="0"/>
            </a:rPr>
            <a:t>difficulties </a:t>
          </a:r>
          <a:endParaRPr lang="en-US" sz="1600" dirty="0">
            <a:solidFill>
              <a:schemeClr val="bg1"/>
            </a:solidFill>
            <a:latin typeface="+mj-lt"/>
          </a:endParaRPr>
        </a:p>
      </dgm:t>
    </dgm:pt>
    <dgm:pt modelId="{9D381039-8366-4CE9-A0E1-AFB622EC336A}" type="parTrans" cxnId="{C5645B73-6709-4898-8148-9B6450D0C758}">
      <dgm:prSet/>
      <dgm:spPr/>
      <dgm:t>
        <a:bodyPr/>
        <a:lstStyle/>
        <a:p>
          <a:endParaRPr lang="en-US"/>
        </a:p>
      </dgm:t>
    </dgm:pt>
    <dgm:pt modelId="{4F0FA7CA-9CB6-4384-98A6-B19B94B00597}" type="sibTrans" cxnId="{C5645B73-6709-4898-8148-9B6450D0C758}">
      <dgm:prSet/>
      <dgm:spPr/>
      <dgm:t>
        <a:bodyPr/>
        <a:lstStyle/>
        <a:p>
          <a:endParaRPr lang="en-US"/>
        </a:p>
      </dgm:t>
    </dgm:pt>
    <dgm:pt modelId="{F077C0CE-CE33-4BB9-8B4D-4A0D6BFFF755}">
      <dgm:prSet custT="1"/>
      <dgm:spPr/>
      <dgm:t>
        <a:bodyPr/>
        <a:lstStyle/>
        <a:p>
          <a:r>
            <a:rPr lang="en-US" sz="1600" dirty="0">
              <a:solidFill>
                <a:schemeClr val="bg1"/>
              </a:solidFill>
              <a:latin typeface="+mj-lt"/>
              <a:cs typeface="Arial" pitchFamily="34" charset="0"/>
            </a:rPr>
            <a:t>Physical </a:t>
          </a:r>
          <a:r>
            <a:rPr lang="en-US" sz="1600" b="1" dirty="0">
              <a:solidFill>
                <a:schemeClr val="bg1"/>
              </a:solidFill>
              <a:latin typeface="+mj-lt"/>
              <a:cs typeface="Arial" pitchFamily="34" charset="0"/>
            </a:rPr>
            <a:t>illness</a:t>
          </a:r>
        </a:p>
      </dgm:t>
    </dgm:pt>
    <dgm:pt modelId="{CF91E6CA-A475-4C59-89EE-551227DE6620}" type="parTrans" cxnId="{6C5C7843-CDDE-4DDF-83AF-09B62CD9927E}">
      <dgm:prSet/>
      <dgm:spPr/>
      <dgm:t>
        <a:bodyPr/>
        <a:lstStyle/>
        <a:p>
          <a:endParaRPr lang="en-US"/>
        </a:p>
      </dgm:t>
    </dgm:pt>
    <dgm:pt modelId="{3635F0D9-5D89-408E-BCCC-DFA84061A4B4}" type="sibTrans" cxnId="{6C5C7843-CDDE-4DDF-83AF-09B62CD9927E}">
      <dgm:prSet/>
      <dgm:spPr/>
      <dgm:t>
        <a:bodyPr/>
        <a:lstStyle/>
        <a:p>
          <a:endParaRPr lang="en-US"/>
        </a:p>
      </dgm:t>
    </dgm:pt>
    <dgm:pt modelId="{64CC6276-9632-4B31-B175-59615DCC98E5}">
      <dgm:prSet custT="1"/>
      <dgm:spPr/>
      <dgm:t>
        <a:bodyPr/>
        <a:lstStyle/>
        <a:p>
          <a:r>
            <a:rPr lang="en-US" sz="1600" dirty="0">
              <a:solidFill>
                <a:schemeClr val="bg1"/>
              </a:solidFill>
              <a:latin typeface="+mj-lt"/>
              <a:cs typeface="Arial" pitchFamily="34" charset="0"/>
            </a:rPr>
            <a:t>Childhood </a:t>
          </a:r>
          <a:r>
            <a:rPr lang="en-US" sz="1600" b="1" dirty="0">
              <a:solidFill>
                <a:schemeClr val="bg1"/>
              </a:solidFill>
              <a:latin typeface="+mj-lt"/>
              <a:cs typeface="Arial" pitchFamily="34" charset="0"/>
            </a:rPr>
            <a:t>trauma</a:t>
          </a:r>
        </a:p>
      </dgm:t>
    </dgm:pt>
    <dgm:pt modelId="{6E91A360-C470-443E-BAF9-2EEF9D2507AC}" type="parTrans" cxnId="{1D8DEF2C-2799-47AF-9499-4FC16340589F}">
      <dgm:prSet/>
      <dgm:spPr/>
      <dgm:t>
        <a:bodyPr/>
        <a:lstStyle/>
        <a:p>
          <a:endParaRPr lang="en-US"/>
        </a:p>
      </dgm:t>
    </dgm:pt>
    <dgm:pt modelId="{ED46C01E-1890-4D6F-BF9A-8525E16E12A7}" type="sibTrans" cxnId="{1D8DEF2C-2799-47AF-9499-4FC16340589F}">
      <dgm:prSet/>
      <dgm:spPr/>
      <dgm:t>
        <a:bodyPr/>
        <a:lstStyle/>
        <a:p>
          <a:endParaRPr lang="en-US"/>
        </a:p>
      </dgm:t>
    </dgm:pt>
    <dgm:pt modelId="{1D400E40-A751-459B-8A33-746938752966}">
      <dgm:prSet custT="1"/>
      <dgm:spPr/>
      <dgm:t>
        <a:bodyPr/>
        <a:lstStyle/>
        <a:p>
          <a:r>
            <a:rPr lang="en-US" sz="1600" b="1" dirty="0">
              <a:solidFill>
                <a:schemeClr val="bg1"/>
              </a:solidFill>
              <a:latin typeface="+mj-lt"/>
              <a:cs typeface="Arial" pitchFamily="34" charset="0"/>
            </a:rPr>
            <a:t>Substance use </a:t>
          </a:r>
        </a:p>
      </dgm:t>
    </dgm:pt>
    <dgm:pt modelId="{6A65BBB5-C2D1-4930-B2B2-37A7E4191C6B}" type="parTrans" cxnId="{8AC09D85-F5B2-4FEA-8B90-31A680CC5BFE}">
      <dgm:prSet/>
      <dgm:spPr/>
      <dgm:t>
        <a:bodyPr/>
        <a:lstStyle/>
        <a:p>
          <a:endParaRPr lang="en-US"/>
        </a:p>
      </dgm:t>
    </dgm:pt>
    <dgm:pt modelId="{BE79C443-B285-435D-817A-04A85DF9809C}" type="sibTrans" cxnId="{8AC09D85-F5B2-4FEA-8B90-31A680CC5BFE}">
      <dgm:prSet/>
      <dgm:spPr/>
      <dgm:t>
        <a:bodyPr/>
        <a:lstStyle/>
        <a:p>
          <a:endParaRPr lang="en-US"/>
        </a:p>
      </dgm:t>
    </dgm:pt>
    <dgm:pt modelId="{FF455F7A-3ABA-495D-886D-81C22F205940}">
      <dgm:prSet custT="1"/>
      <dgm:spPr/>
      <dgm:t>
        <a:bodyPr/>
        <a:lstStyle/>
        <a:p>
          <a:r>
            <a:rPr lang="en-US" sz="1600" b="1" dirty="0">
              <a:solidFill>
                <a:schemeClr val="bg1"/>
              </a:solidFill>
              <a:latin typeface="+mj-lt"/>
              <a:cs typeface="Arial" pitchFamily="34" charset="0"/>
            </a:rPr>
            <a:t>Isolation</a:t>
          </a:r>
          <a:r>
            <a:rPr lang="en-US" sz="1600" dirty="0">
              <a:solidFill>
                <a:schemeClr val="bg1"/>
              </a:solidFill>
              <a:latin typeface="+mj-lt"/>
              <a:cs typeface="Arial" pitchFamily="34" charset="0"/>
            </a:rPr>
            <a:t>/lack of support network</a:t>
          </a:r>
        </a:p>
      </dgm:t>
    </dgm:pt>
    <dgm:pt modelId="{9D6A5D6A-11F8-40E0-9075-01BF62B673C0}" type="parTrans" cxnId="{69AFDE8B-D37C-44A9-8BD8-7C7B2D7706B4}">
      <dgm:prSet/>
      <dgm:spPr/>
      <dgm:t>
        <a:bodyPr/>
        <a:lstStyle/>
        <a:p>
          <a:endParaRPr lang="en-US"/>
        </a:p>
      </dgm:t>
    </dgm:pt>
    <dgm:pt modelId="{ED25DA69-F666-4572-8C09-4DF652DB5288}" type="sibTrans" cxnId="{69AFDE8B-D37C-44A9-8BD8-7C7B2D7706B4}">
      <dgm:prSet/>
      <dgm:spPr/>
      <dgm:t>
        <a:bodyPr/>
        <a:lstStyle/>
        <a:p>
          <a:endParaRPr lang="en-US"/>
        </a:p>
      </dgm:t>
    </dgm:pt>
    <dgm:pt modelId="{CB1C92B0-8BDA-40FA-A5C7-8DBED6F784EF}">
      <dgm:prSet custT="1"/>
      <dgm:spPr/>
      <dgm:t>
        <a:bodyPr/>
        <a:lstStyle/>
        <a:p>
          <a:r>
            <a:rPr lang="en-US" sz="1600" b="1" dirty="0">
              <a:solidFill>
                <a:schemeClr val="bg1"/>
              </a:solidFill>
              <a:latin typeface="+mj-lt"/>
              <a:cs typeface="Arial" pitchFamily="34" charset="0"/>
            </a:rPr>
            <a:t>Bereavement</a:t>
          </a:r>
          <a:r>
            <a:rPr lang="en-US" sz="1600" dirty="0">
              <a:solidFill>
                <a:schemeClr val="bg1"/>
              </a:solidFill>
              <a:latin typeface="+mj-lt"/>
              <a:cs typeface="Arial" pitchFamily="34" charset="0"/>
            </a:rPr>
            <a:t> </a:t>
          </a:r>
        </a:p>
      </dgm:t>
    </dgm:pt>
    <dgm:pt modelId="{FA7958BD-494C-40F6-93DE-648AC1A2B187}" type="parTrans" cxnId="{0A3DC568-85F4-409F-AAE8-F93262CEFDBC}">
      <dgm:prSet/>
      <dgm:spPr/>
      <dgm:t>
        <a:bodyPr/>
        <a:lstStyle/>
        <a:p>
          <a:endParaRPr lang="en-US"/>
        </a:p>
      </dgm:t>
    </dgm:pt>
    <dgm:pt modelId="{23A6C61E-9EE5-47BC-B90C-7C553172CDFF}" type="sibTrans" cxnId="{0A3DC568-85F4-409F-AAE8-F93262CEFDBC}">
      <dgm:prSet/>
      <dgm:spPr/>
      <dgm:t>
        <a:bodyPr/>
        <a:lstStyle/>
        <a:p>
          <a:endParaRPr lang="en-US"/>
        </a:p>
      </dgm:t>
    </dgm:pt>
    <dgm:pt modelId="{2EB8EDD6-C7DD-49BE-AF82-679E0D68A6A1}">
      <dgm:prSet phldrT="[Text]" custT="1"/>
      <dgm:spPr/>
      <dgm:t>
        <a:bodyPr/>
        <a:lstStyle/>
        <a:p>
          <a:r>
            <a:rPr lang="en-US" sz="1600" dirty="0">
              <a:solidFill>
                <a:schemeClr val="bg1"/>
              </a:solidFill>
              <a:latin typeface="+mj-lt"/>
            </a:rPr>
            <a:t>Family history of suicide</a:t>
          </a:r>
        </a:p>
      </dgm:t>
    </dgm:pt>
    <dgm:pt modelId="{B46CE8B0-FB4D-436F-A16A-C753C83EDD65}" type="parTrans" cxnId="{83B7AB2D-B40D-4057-867C-F7EE8F851448}">
      <dgm:prSet/>
      <dgm:spPr/>
      <dgm:t>
        <a:bodyPr/>
        <a:lstStyle/>
        <a:p>
          <a:endParaRPr lang="en-US"/>
        </a:p>
      </dgm:t>
    </dgm:pt>
    <dgm:pt modelId="{CD244BB7-D6BB-40DB-98B8-E50C36B4337F}" type="sibTrans" cxnId="{83B7AB2D-B40D-4057-867C-F7EE8F851448}">
      <dgm:prSet/>
      <dgm:spPr/>
      <dgm:t>
        <a:bodyPr/>
        <a:lstStyle/>
        <a:p>
          <a:endParaRPr lang="en-US"/>
        </a:p>
      </dgm:t>
    </dgm:pt>
    <dgm:pt modelId="{2881716C-5D95-4F10-8BF0-848B8972F60E}">
      <dgm:prSet phldrT="[Text]"/>
      <dgm:spPr/>
      <dgm:t>
        <a:bodyPr/>
        <a:lstStyle/>
        <a:p>
          <a:r>
            <a:rPr lang="en-US" b="1" i="0" dirty="0">
              <a:solidFill>
                <a:schemeClr val="bg1"/>
              </a:solidFill>
              <a:effectLst/>
              <a:latin typeface="+mj-lt"/>
            </a:rPr>
            <a:t>Self-loathing, self-hatred</a:t>
          </a:r>
          <a:r>
            <a:rPr lang="en-US" b="0" i="0" dirty="0">
              <a:solidFill>
                <a:schemeClr val="bg1"/>
              </a:solidFill>
              <a:effectLst/>
              <a:latin typeface="+mj-lt"/>
            </a:rPr>
            <a:t> – Feelings of worthlessness, guilt, shame, and self-hatred. Feeling like a burden.</a:t>
          </a:r>
          <a:endParaRPr lang="en-US" dirty="0">
            <a:solidFill>
              <a:schemeClr val="bg1"/>
            </a:solidFill>
            <a:latin typeface="+mj-lt"/>
          </a:endParaRPr>
        </a:p>
      </dgm:t>
    </dgm:pt>
    <dgm:pt modelId="{F91AF015-8B64-498B-828E-9E13F65E39D5}" type="parTrans" cxnId="{7031BC2B-E7A9-4A84-9BC3-7C0D39F87BEC}">
      <dgm:prSet/>
      <dgm:spPr/>
      <dgm:t>
        <a:bodyPr/>
        <a:lstStyle/>
        <a:p>
          <a:endParaRPr lang="en-US"/>
        </a:p>
      </dgm:t>
    </dgm:pt>
    <dgm:pt modelId="{4CAC27D1-243D-406C-BFDD-718AED63BED4}" type="sibTrans" cxnId="{7031BC2B-E7A9-4A84-9BC3-7C0D39F87BEC}">
      <dgm:prSet/>
      <dgm:spPr/>
      <dgm:t>
        <a:bodyPr/>
        <a:lstStyle/>
        <a:p>
          <a:endParaRPr lang="en-US"/>
        </a:p>
      </dgm:t>
    </dgm:pt>
    <dgm:pt modelId="{66C57E66-DCE5-4A85-9074-2B34251A3052}">
      <dgm:prSet phldrT="[Text]"/>
      <dgm:spPr/>
      <dgm:t>
        <a:bodyPr/>
        <a:lstStyle/>
        <a:p>
          <a:r>
            <a:rPr lang="en-US" b="1" dirty="0">
              <a:solidFill>
                <a:schemeClr val="bg1"/>
              </a:solidFill>
              <a:latin typeface="+mj-lt"/>
            </a:rPr>
            <a:t>Talking </a:t>
          </a:r>
          <a:r>
            <a:rPr lang="en-US" dirty="0">
              <a:solidFill>
                <a:schemeClr val="bg1"/>
              </a:solidFill>
              <a:latin typeface="+mj-lt"/>
            </a:rPr>
            <a:t>about suicide</a:t>
          </a:r>
        </a:p>
      </dgm:t>
    </dgm:pt>
    <dgm:pt modelId="{AD132415-D447-45DB-98DE-DA6A6FF1A164}" type="parTrans" cxnId="{EE183EB7-0E1B-4BB1-B082-3F824F26F89F}">
      <dgm:prSet/>
      <dgm:spPr/>
      <dgm:t>
        <a:bodyPr/>
        <a:lstStyle/>
        <a:p>
          <a:endParaRPr lang="en-US"/>
        </a:p>
      </dgm:t>
    </dgm:pt>
    <dgm:pt modelId="{463FAEBA-9A38-4B07-9C62-7CE55DAF7E7A}" type="sibTrans" cxnId="{EE183EB7-0E1B-4BB1-B082-3F824F26F89F}">
      <dgm:prSet/>
      <dgm:spPr/>
      <dgm:t>
        <a:bodyPr/>
        <a:lstStyle/>
        <a:p>
          <a:endParaRPr lang="en-US"/>
        </a:p>
      </dgm:t>
    </dgm:pt>
    <dgm:pt modelId="{A57ADF24-3666-42A2-84C3-A9DA4BF78196}">
      <dgm:prSet phldrT="[Text]"/>
      <dgm:spPr/>
      <dgm:t>
        <a:bodyPr/>
        <a:lstStyle/>
        <a:p>
          <a:r>
            <a:rPr lang="en-US" dirty="0">
              <a:solidFill>
                <a:schemeClr val="bg1"/>
              </a:solidFill>
              <a:latin typeface="+mj-lt"/>
            </a:rPr>
            <a:t>No sense of </a:t>
          </a:r>
          <a:r>
            <a:rPr lang="en-US" b="1" dirty="0">
              <a:solidFill>
                <a:schemeClr val="bg1"/>
              </a:solidFill>
              <a:latin typeface="+mj-lt"/>
            </a:rPr>
            <a:t>purpose</a:t>
          </a:r>
          <a:r>
            <a:rPr lang="en-US" dirty="0">
              <a:solidFill>
                <a:schemeClr val="bg1"/>
              </a:solidFill>
              <a:latin typeface="+mj-lt"/>
            </a:rPr>
            <a:t> or perceived reason for living </a:t>
          </a:r>
        </a:p>
      </dgm:t>
    </dgm:pt>
    <dgm:pt modelId="{64CFFAC5-D22D-498F-BACF-5EE45A049829}" type="parTrans" cxnId="{628503D2-AF34-484A-BB46-225C5E6B5497}">
      <dgm:prSet/>
      <dgm:spPr/>
      <dgm:t>
        <a:bodyPr/>
        <a:lstStyle/>
        <a:p>
          <a:endParaRPr lang="en-US"/>
        </a:p>
      </dgm:t>
    </dgm:pt>
    <dgm:pt modelId="{01EA1787-6D24-4E87-8FCD-8F9611638D01}" type="sibTrans" cxnId="{628503D2-AF34-484A-BB46-225C5E6B5497}">
      <dgm:prSet/>
      <dgm:spPr/>
      <dgm:t>
        <a:bodyPr/>
        <a:lstStyle/>
        <a:p>
          <a:endParaRPr lang="en-US"/>
        </a:p>
      </dgm:t>
    </dgm:pt>
    <dgm:pt modelId="{6219D86B-7E9F-4DD1-8B9F-D64986D561CD}">
      <dgm:prSet phldrT="[Text]"/>
      <dgm:spPr/>
      <dgm:t>
        <a:bodyPr/>
        <a:lstStyle/>
        <a:p>
          <a:r>
            <a:rPr lang="en-US" b="1" dirty="0">
              <a:solidFill>
                <a:schemeClr val="bg1"/>
              </a:solidFill>
              <a:latin typeface="+mj-lt"/>
            </a:rPr>
            <a:t>Increase in substance use</a:t>
          </a:r>
        </a:p>
      </dgm:t>
    </dgm:pt>
    <dgm:pt modelId="{09E1667D-F039-4829-9D3F-588DAAB79981}" type="parTrans" cxnId="{BF0BB416-41FF-4AE4-A650-2C5A33654096}">
      <dgm:prSet/>
      <dgm:spPr/>
      <dgm:t>
        <a:bodyPr/>
        <a:lstStyle/>
        <a:p>
          <a:endParaRPr lang="en-US"/>
        </a:p>
      </dgm:t>
    </dgm:pt>
    <dgm:pt modelId="{25A4E36E-02AA-470A-97EC-B1A7EC4D0760}" type="sibTrans" cxnId="{BF0BB416-41FF-4AE4-A650-2C5A33654096}">
      <dgm:prSet/>
      <dgm:spPr/>
      <dgm:t>
        <a:bodyPr/>
        <a:lstStyle/>
        <a:p>
          <a:endParaRPr lang="en-US"/>
        </a:p>
      </dgm:t>
    </dgm:pt>
    <dgm:pt modelId="{480EE9CF-769D-49EC-88C4-CDF79F57FCD7}">
      <dgm:prSet phldrT="[Text]"/>
      <dgm:spPr/>
      <dgm:t>
        <a:bodyPr/>
        <a:lstStyle/>
        <a:p>
          <a:r>
            <a:rPr lang="en-US" dirty="0">
              <a:solidFill>
                <a:schemeClr val="bg1"/>
              </a:solidFill>
              <a:latin typeface="+mj-lt"/>
            </a:rPr>
            <a:t>Feeling </a:t>
          </a:r>
          <a:r>
            <a:rPr lang="en-US" b="1" dirty="0">
              <a:solidFill>
                <a:schemeClr val="bg1"/>
              </a:solidFill>
              <a:latin typeface="+mj-lt"/>
            </a:rPr>
            <a:t>trapped/</a:t>
          </a:r>
          <a:r>
            <a:rPr lang="en-US" dirty="0">
              <a:solidFill>
                <a:schemeClr val="bg1"/>
              </a:solidFill>
              <a:latin typeface="+mj-lt"/>
            </a:rPr>
            <a:t>no way out</a:t>
          </a:r>
        </a:p>
      </dgm:t>
    </dgm:pt>
    <dgm:pt modelId="{4EC6621D-69AC-4AA6-8D61-6A04F4C89F0D}" type="parTrans" cxnId="{EEE66D46-37F3-4CB8-8D20-D30798C738A5}">
      <dgm:prSet/>
      <dgm:spPr/>
      <dgm:t>
        <a:bodyPr/>
        <a:lstStyle/>
        <a:p>
          <a:endParaRPr lang="en-US"/>
        </a:p>
      </dgm:t>
    </dgm:pt>
    <dgm:pt modelId="{8C88379E-7286-4F11-A564-D575FC1B664B}" type="sibTrans" cxnId="{EEE66D46-37F3-4CB8-8D20-D30798C738A5}">
      <dgm:prSet/>
      <dgm:spPr/>
      <dgm:t>
        <a:bodyPr/>
        <a:lstStyle/>
        <a:p>
          <a:endParaRPr lang="en-US"/>
        </a:p>
      </dgm:t>
    </dgm:pt>
    <dgm:pt modelId="{41FE36E4-2C2E-4B8E-9ED5-10E62663D8E3}">
      <dgm:prSet/>
      <dgm:spPr/>
      <dgm:t>
        <a:bodyPr/>
        <a:lstStyle/>
        <a:p>
          <a:r>
            <a:rPr lang="en-US" dirty="0"/>
            <a:t>Imminent Risk </a:t>
          </a:r>
        </a:p>
      </dgm:t>
    </dgm:pt>
    <dgm:pt modelId="{C3C38F57-7953-44EB-BA8B-F47A9B795938}" type="parTrans" cxnId="{AD1BA8DB-2B9F-4857-B41D-DE8EB6CB8344}">
      <dgm:prSet/>
      <dgm:spPr/>
      <dgm:t>
        <a:bodyPr/>
        <a:lstStyle/>
        <a:p>
          <a:endParaRPr lang="en-US"/>
        </a:p>
      </dgm:t>
    </dgm:pt>
    <dgm:pt modelId="{7360E024-6521-4739-B078-7F5D8CD8E7E8}" type="sibTrans" cxnId="{AD1BA8DB-2B9F-4857-B41D-DE8EB6CB8344}">
      <dgm:prSet/>
      <dgm:spPr/>
      <dgm:t>
        <a:bodyPr/>
        <a:lstStyle/>
        <a:p>
          <a:endParaRPr lang="en-US"/>
        </a:p>
      </dgm:t>
    </dgm:pt>
    <dgm:pt modelId="{9C8B43CF-3A1B-4B45-963B-1FC4EF32D995}">
      <dgm:prSet phldrT="[Text]"/>
      <dgm:spPr/>
      <dgm:t>
        <a:bodyPr/>
        <a:lstStyle/>
        <a:p>
          <a:r>
            <a:rPr lang="en-US" dirty="0"/>
            <a:t>Deteriorating health</a:t>
          </a:r>
        </a:p>
      </dgm:t>
    </dgm:pt>
    <dgm:pt modelId="{E3EF7260-A546-404D-84B2-257CA52F51BE}" type="parTrans" cxnId="{B41AA7CC-4C34-4270-9B87-2E8EFFEE6A6D}">
      <dgm:prSet/>
      <dgm:spPr/>
      <dgm:t>
        <a:bodyPr/>
        <a:lstStyle/>
        <a:p>
          <a:endParaRPr lang="en-US"/>
        </a:p>
      </dgm:t>
    </dgm:pt>
    <dgm:pt modelId="{D9E3B961-37D7-43B5-A463-80F95FE8D777}" type="sibTrans" cxnId="{B41AA7CC-4C34-4270-9B87-2E8EFFEE6A6D}">
      <dgm:prSet/>
      <dgm:spPr/>
      <dgm:t>
        <a:bodyPr/>
        <a:lstStyle/>
        <a:p>
          <a:endParaRPr lang="en-US"/>
        </a:p>
      </dgm:t>
    </dgm:pt>
    <dgm:pt modelId="{315E4B15-F71B-4055-A643-F18A2485B257}">
      <dgm:prSet phldrT="[Text]"/>
      <dgm:spPr/>
      <dgm:t>
        <a:bodyPr/>
        <a:lstStyle/>
        <a:p>
          <a:r>
            <a:rPr lang="en-US" dirty="0"/>
            <a:t>Suicide of someone known to them </a:t>
          </a:r>
        </a:p>
      </dgm:t>
    </dgm:pt>
    <dgm:pt modelId="{19AB15B5-A9FE-438E-BBD8-47339C0B6404}" type="parTrans" cxnId="{3D8BCD25-A348-49EA-92BF-90E525C6BFEA}">
      <dgm:prSet/>
      <dgm:spPr/>
      <dgm:t>
        <a:bodyPr/>
        <a:lstStyle/>
        <a:p>
          <a:endParaRPr lang="en-US"/>
        </a:p>
      </dgm:t>
    </dgm:pt>
    <dgm:pt modelId="{6F23040B-9904-49C5-8149-5B5028BB3B81}" type="sibTrans" cxnId="{3D8BCD25-A348-49EA-92BF-90E525C6BFEA}">
      <dgm:prSet/>
      <dgm:spPr/>
      <dgm:t>
        <a:bodyPr/>
        <a:lstStyle/>
        <a:p>
          <a:endParaRPr lang="en-US"/>
        </a:p>
      </dgm:t>
    </dgm:pt>
    <dgm:pt modelId="{B2EBD2F3-89FB-4F18-8495-E2FE6C887734}">
      <dgm:prSet phldrT="[Text]"/>
      <dgm:spPr/>
      <dgm:t>
        <a:bodyPr/>
        <a:lstStyle/>
        <a:p>
          <a:r>
            <a:rPr lang="en-US" dirty="0"/>
            <a:t>Suicides reported in the media/celebrity</a:t>
          </a:r>
        </a:p>
      </dgm:t>
    </dgm:pt>
    <dgm:pt modelId="{EF27DA9C-05E1-49FE-BEEB-CC372CBDE9BF}" type="parTrans" cxnId="{3871C6B9-D4C0-443D-849B-7FFBD42C4B75}">
      <dgm:prSet/>
      <dgm:spPr/>
      <dgm:t>
        <a:bodyPr/>
        <a:lstStyle/>
        <a:p>
          <a:endParaRPr lang="en-US"/>
        </a:p>
      </dgm:t>
    </dgm:pt>
    <dgm:pt modelId="{5A98480F-3740-40EE-83C7-47EA8ECC87E0}" type="sibTrans" cxnId="{3871C6B9-D4C0-443D-849B-7FFBD42C4B75}">
      <dgm:prSet/>
      <dgm:spPr/>
      <dgm:t>
        <a:bodyPr/>
        <a:lstStyle/>
        <a:p>
          <a:endParaRPr lang="en-US"/>
        </a:p>
      </dgm:t>
    </dgm:pt>
    <dgm:pt modelId="{DC518E67-8060-48A5-976E-ACDE06726C1C}">
      <dgm:prSet phldrT="[Text]"/>
      <dgm:spPr/>
      <dgm:t>
        <a:bodyPr/>
        <a:lstStyle/>
        <a:p>
          <a:r>
            <a:rPr lang="en-US" dirty="0"/>
            <a:t>Experiencing current abuse</a:t>
          </a:r>
        </a:p>
      </dgm:t>
    </dgm:pt>
    <dgm:pt modelId="{245BB351-850E-4A5E-8EF3-F322A3FE6B7D}" type="parTrans" cxnId="{BEB8C508-26ED-4FC9-8B7C-20CEE076428C}">
      <dgm:prSet/>
      <dgm:spPr/>
      <dgm:t>
        <a:bodyPr/>
        <a:lstStyle/>
        <a:p>
          <a:endParaRPr lang="en-US"/>
        </a:p>
      </dgm:t>
    </dgm:pt>
    <dgm:pt modelId="{72DEA8BD-9D6A-48BA-9573-90D6D3E9FCCB}" type="sibTrans" cxnId="{BEB8C508-26ED-4FC9-8B7C-20CEE076428C}">
      <dgm:prSet/>
      <dgm:spPr/>
      <dgm:t>
        <a:bodyPr/>
        <a:lstStyle/>
        <a:p>
          <a:endParaRPr lang="en-US"/>
        </a:p>
      </dgm:t>
    </dgm:pt>
    <dgm:pt modelId="{770C45EE-E554-473F-8BFC-486D09DD1AD4}">
      <dgm:prSet/>
      <dgm:spPr/>
      <dgm:t>
        <a:bodyPr/>
        <a:lstStyle/>
        <a:p>
          <a:r>
            <a:rPr lang="en-US" dirty="0"/>
            <a:t>Has suicidal intent</a:t>
          </a:r>
        </a:p>
      </dgm:t>
    </dgm:pt>
    <dgm:pt modelId="{087A1910-5C30-430A-9A3F-4205288E66C1}" type="parTrans" cxnId="{7A9E264E-3E4A-4BCA-8AC4-46854157EC59}">
      <dgm:prSet/>
      <dgm:spPr/>
      <dgm:t>
        <a:bodyPr/>
        <a:lstStyle/>
        <a:p>
          <a:endParaRPr lang="en-US"/>
        </a:p>
      </dgm:t>
    </dgm:pt>
    <dgm:pt modelId="{6CC8A719-E057-41DE-9446-E31029CEEF00}" type="sibTrans" cxnId="{7A9E264E-3E4A-4BCA-8AC4-46854157EC59}">
      <dgm:prSet/>
      <dgm:spPr/>
      <dgm:t>
        <a:bodyPr/>
        <a:lstStyle/>
        <a:p>
          <a:endParaRPr lang="en-US"/>
        </a:p>
      </dgm:t>
    </dgm:pt>
    <dgm:pt modelId="{FBFD6775-742C-421E-82EF-38FA7D726454}">
      <dgm:prSet/>
      <dgm:spPr/>
      <dgm:t>
        <a:bodyPr/>
        <a:lstStyle/>
        <a:p>
          <a:r>
            <a:rPr lang="en-US" dirty="0"/>
            <a:t>Has a plan of how to carry it out </a:t>
          </a:r>
        </a:p>
      </dgm:t>
    </dgm:pt>
    <dgm:pt modelId="{45000856-6E51-4E2C-9146-CDEE81F742C4}" type="parTrans" cxnId="{B3A70810-F284-4703-8D24-713FE4D928FB}">
      <dgm:prSet/>
      <dgm:spPr/>
      <dgm:t>
        <a:bodyPr/>
        <a:lstStyle/>
        <a:p>
          <a:endParaRPr lang="en-US"/>
        </a:p>
      </dgm:t>
    </dgm:pt>
    <dgm:pt modelId="{B2E87DE6-F634-49C9-9E4E-D7B7F911CCFC}" type="sibTrans" cxnId="{B3A70810-F284-4703-8D24-713FE4D928FB}">
      <dgm:prSet/>
      <dgm:spPr/>
      <dgm:t>
        <a:bodyPr/>
        <a:lstStyle/>
        <a:p>
          <a:endParaRPr lang="en-US"/>
        </a:p>
      </dgm:t>
    </dgm:pt>
    <dgm:pt modelId="{DE2D830C-F155-4C30-8883-9E7118608C7D}">
      <dgm:prSet/>
      <dgm:spPr/>
      <dgm:t>
        <a:bodyPr/>
        <a:lstStyle/>
        <a:p>
          <a:r>
            <a:rPr lang="en-US" dirty="0"/>
            <a:t>Has access to the means to do this</a:t>
          </a:r>
        </a:p>
      </dgm:t>
    </dgm:pt>
    <dgm:pt modelId="{A0B7DAB0-91EF-4369-83CA-6F0362C1409A}" type="parTrans" cxnId="{1297C817-2A97-46E1-B441-F88B11BCC411}">
      <dgm:prSet/>
      <dgm:spPr/>
      <dgm:t>
        <a:bodyPr/>
        <a:lstStyle/>
        <a:p>
          <a:endParaRPr lang="en-US"/>
        </a:p>
      </dgm:t>
    </dgm:pt>
    <dgm:pt modelId="{6A8DFDB9-178C-4D29-9A41-6627D96970B3}" type="sibTrans" cxnId="{1297C817-2A97-46E1-B441-F88B11BCC411}">
      <dgm:prSet/>
      <dgm:spPr/>
      <dgm:t>
        <a:bodyPr/>
        <a:lstStyle/>
        <a:p>
          <a:endParaRPr lang="en-US"/>
        </a:p>
      </dgm:t>
    </dgm:pt>
    <dgm:pt modelId="{2DCA3093-C889-49DB-AAA1-40F6A4E64651}">
      <dgm:prSet/>
      <dgm:spPr/>
      <dgm:t>
        <a:bodyPr/>
        <a:lstStyle/>
        <a:p>
          <a:r>
            <a:rPr lang="en-US" dirty="0"/>
            <a:t>Is impulsive or aggressive </a:t>
          </a:r>
        </a:p>
      </dgm:t>
    </dgm:pt>
    <dgm:pt modelId="{284EFCFD-7FB2-411E-A91D-1B59369152B7}" type="parTrans" cxnId="{3E5096B0-9129-4899-953A-B45CCEB7F7BA}">
      <dgm:prSet/>
      <dgm:spPr/>
      <dgm:t>
        <a:bodyPr/>
        <a:lstStyle/>
        <a:p>
          <a:endParaRPr lang="en-US"/>
        </a:p>
      </dgm:t>
    </dgm:pt>
    <dgm:pt modelId="{046A3DBD-C20B-4369-B2B9-7D0E39B664FB}" type="sibTrans" cxnId="{3E5096B0-9129-4899-953A-B45CCEB7F7BA}">
      <dgm:prSet/>
      <dgm:spPr/>
      <dgm:t>
        <a:bodyPr/>
        <a:lstStyle/>
        <a:p>
          <a:endParaRPr lang="en-US"/>
        </a:p>
      </dgm:t>
    </dgm:pt>
    <dgm:pt modelId="{A67BCB18-51F8-4282-A530-E886DA30D623}">
      <dgm:prSet phldrT="[Text]"/>
      <dgm:spPr/>
      <dgm:t>
        <a:bodyPr/>
        <a:lstStyle/>
        <a:p>
          <a:r>
            <a:rPr lang="en-US" dirty="0">
              <a:solidFill>
                <a:schemeClr val="bg1"/>
              </a:solidFill>
              <a:latin typeface="+mj-lt"/>
            </a:rPr>
            <a:t>Searching for </a:t>
          </a:r>
          <a:r>
            <a:rPr lang="en-US" b="1" dirty="0">
              <a:solidFill>
                <a:schemeClr val="bg1"/>
              </a:solidFill>
              <a:latin typeface="+mj-lt"/>
            </a:rPr>
            <a:t>access</a:t>
          </a:r>
          <a:r>
            <a:rPr lang="en-US" dirty="0">
              <a:solidFill>
                <a:schemeClr val="bg1"/>
              </a:solidFill>
              <a:latin typeface="+mj-lt"/>
            </a:rPr>
            <a:t> to means</a:t>
          </a:r>
        </a:p>
      </dgm:t>
    </dgm:pt>
    <dgm:pt modelId="{7BB38607-EFD3-4835-8DCB-4CB07F720BFD}" type="parTrans" cxnId="{8116AB90-35FE-4FB4-AC3A-FA99B78A28C8}">
      <dgm:prSet/>
      <dgm:spPr/>
      <dgm:t>
        <a:bodyPr/>
        <a:lstStyle/>
        <a:p>
          <a:endParaRPr lang="en-US"/>
        </a:p>
      </dgm:t>
    </dgm:pt>
    <dgm:pt modelId="{A958197F-5B5C-427C-B3CF-3134AF2A6E42}" type="sibTrans" cxnId="{8116AB90-35FE-4FB4-AC3A-FA99B78A28C8}">
      <dgm:prSet/>
      <dgm:spPr/>
      <dgm:t>
        <a:bodyPr/>
        <a:lstStyle/>
        <a:p>
          <a:endParaRPr lang="en-US"/>
        </a:p>
      </dgm:t>
    </dgm:pt>
    <dgm:pt modelId="{8053BEC9-D163-4A24-BD58-4855B806F2BA}">
      <dgm:prSet phldrT="[Text]"/>
      <dgm:spPr/>
      <dgm:t>
        <a:bodyPr/>
        <a:lstStyle/>
        <a:p>
          <a:r>
            <a:rPr lang="en-US" b="1" dirty="0">
              <a:solidFill>
                <a:schemeClr val="bg1"/>
              </a:solidFill>
              <a:latin typeface="+mj-lt"/>
            </a:rPr>
            <a:t>Withdrawing</a:t>
          </a:r>
          <a:r>
            <a:rPr lang="en-US" dirty="0">
              <a:solidFill>
                <a:schemeClr val="bg1"/>
              </a:solidFill>
              <a:latin typeface="+mj-lt"/>
            </a:rPr>
            <a:t> from support network/those around them </a:t>
          </a:r>
        </a:p>
      </dgm:t>
    </dgm:pt>
    <dgm:pt modelId="{1DA98004-444F-4D63-8331-35BE362A1FC2}" type="parTrans" cxnId="{781CF842-9B0A-4F42-860D-51C75444D811}">
      <dgm:prSet/>
      <dgm:spPr/>
      <dgm:t>
        <a:bodyPr/>
        <a:lstStyle/>
        <a:p>
          <a:endParaRPr lang="en-US"/>
        </a:p>
      </dgm:t>
    </dgm:pt>
    <dgm:pt modelId="{AF2FFE1E-842E-4EE6-BAE4-628F4E6CC67B}" type="sibTrans" cxnId="{781CF842-9B0A-4F42-860D-51C75444D811}">
      <dgm:prSet/>
      <dgm:spPr/>
      <dgm:t>
        <a:bodyPr/>
        <a:lstStyle/>
        <a:p>
          <a:endParaRPr lang="en-US"/>
        </a:p>
      </dgm:t>
    </dgm:pt>
    <dgm:pt modelId="{7283B8B9-2E5C-4E57-B615-72DB7D2831B5}">
      <dgm:prSet phldrT="[Text]"/>
      <dgm:spPr/>
      <dgm:t>
        <a:bodyPr/>
        <a:lstStyle/>
        <a:p>
          <a:r>
            <a:rPr lang="en-US" dirty="0"/>
            <a:t>Recent bereavements </a:t>
          </a:r>
        </a:p>
      </dgm:t>
    </dgm:pt>
    <dgm:pt modelId="{F4CB86A3-B454-4035-B82D-8ABE6BD03338}" type="parTrans" cxnId="{8848A5A7-A4E2-461A-A125-7DCF3D1EF3EA}">
      <dgm:prSet/>
      <dgm:spPr/>
      <dgm:t>
        <a:bodyPr/>
        <a:lstStyle/>
        <a:p>
          <a:endParaRPr lang="en-US"/>
        </a:p>
      </dgm:t>
    </dgm:pt>
    <dgm:pt modelId="{021111D5-5336-4D4D-BB66-DB68225C5648}" type="sibTrans" cxnId="{8848A5A7-A4E2-461A-A125-7DCF3D1EF3EA}">
      <dgm:prSet/>
      <dgm:spPr/>
      <dgm:t>
        <a:bodyPr/>
        <a:lstStyle/>
        <a:p>
          <a:endParaRPr lang="en-US"/>
        </a:p>
      </dgm:t>
    </dgm:pt>
    <dgm:pt modelId="{4B9C86BA-5B44-4A33-8C9B-05B1DF7779A0}" type="pres">
      <dgm:prSet presAssocID="{87B78D06-60C1-43C3-8BF3-35E49AFAEF14}" presName="linearFlow" presStyleCnt="0">
        <dgm:presLayoutVars>
          <dgm:dir/>
          <dgm:animLvl val="lvl"/>
          <dgm:resizeHandles/>
        </dgm:presLayoutVars>
      </dgm:prSet>
      <dgm:spPr/>
      <dgm:t>
        <a:bodyPr/>
        <a:lstStyle/>
        <a:p>
          <a:endParaRPr lang="en-US"/>
        </a:p>
      </dgm:t>
    </dgm:pt>
    <dgm:pt modelId="{F6374C16-4FA4-41DF-B571-145C8C68BF77}" type="pres">
      <dgm:prSet presAssocID="{4AE089B2-5C4E-41F6-8DCB-5F6F3AAD52E5}" presName="compositeNode" presStyleCnt="0">
        <dgm:presLayoutVars>
          <dgm:bulletEnabled val="1"/>
        </dgm:presLayoutVars>
      </dgm:prSet>
      <dgm:spPr/>
    </dgm:pt>
    <dgm:pt modelId="{F2F8E5B1-3F25-4795-BBBA-167E7D0D69DE}" type="pres">
      <dgm:prSet presAssocID="{4AE089B2-5C4E-41F6-8DCB-5F6F3AAD52E5}" presName="image" presStyleLbl="fgImgPlace1" presStyleIdx="0" presStyleCnt="4" custLinFactX="377177" custLinFactY="-32017" custLinFactNeighborX="400000" custLinFactNeighborY="-100000"/>
      <dgm:spPr>
        <a:solidFill>
          <a:schemeClr val="bg1"/>
        </a:solidFill>
      </dgm:spPr>
    </dgm:pt>
    <dgm:pt modelId="{64A3FFDD-AA43-4BB5-AA84-65210162A107}" type="pres">
      <dgm:prSet presAssocID="{4AE089B2-5C4E-41F6-8DCB-5F6F3AAD52E5}" presName="childNode" presStyleLbl="node1" presStyleIdx="0" presStyleCnt="4">
        <dgm:presLayoutVars>
          <dgm:bulletEnabled val="1"/>
        </dgm:presLayoutVars>
      </dgm:prSet>
      <dgm:spPr/>
      <dgm:t>
        <a:bodyPr/>
        <a:lstStyle/>
        <a:p>
          <a:endParaRPr lang="en-US"/>
        </a:p>
      </dgm:t>
    </dgm:pt>
    <dgm:pt modelId="{A45C561B-F3A6-433E-9ADC-A438934E558D}" type="pres">
      <dgm:prSet presAssocID="{4AE089B2-5C4E-41F6-8DCB-5F6F3AAD52E5}" presName="parentNode" presStyleLbl="revTx" presStyleIdx="0" presStyleCnt="4">
        <dgm:presLayoutVars>
          <dgm:chMax val="0"/>
          <dgm:bulletEnabled val="1"/>
        </dgm:presLayoutVars>
      </dgm:prSet>
      <dgm:spPr/>
      <dgm:t>
        <a:bodyPr/>
        <a:lstStyle/>
        <a:p>
          <a:endParaRPr lang="en-US"/>
        </a:p>
      </dgm:t>
    </dgm:pt>
    <dgm:pt modelId="{03D53824-7CB0-4620-9ABC-D129D5627B74}" type="pres">
      <dgm:prSet presAssocID="{AD062973-88B3-4BD7-AD18-19266C695F89}" presName="sibTrans" presStyleCnt="0"/>
      <dgm:spPr/>
    </dgm:pt>
    <dgm:pt modelId="{6FFF1E08-B4D1-46A4-8457-9E0F04B0BDBF}" type="pres">
      <dgm:prSet presAssocID="{9FE5019B-FA7E-44BD-942A-4209F3D76870}" presName="compositeNode" presStyleCnt="0">
        <dgm:presLayoutVars>
          <dgm:bulletEnabled val="1"/>
        </dgm:presLayoutVars>
      </dgm:prSet>
      <dgm:spPr/>
    </dgm:pt>
    <dgm:pt modelId="{BBD3AA5B-1415-4E3D-A9C6-CA19B921096A}" type="pres">
      <dgm:prSet presAssocID="{9FE5019B-FA7E-44BD-942A-4209F3D76870}" presName="image" presStyleLbl="fgImgPlace1" presStyleIdx="1" presStyleCnt="4" custLinFactX="325471" custLinFactY="-46644" custLinFactNeighborX="400000" custLinFactNeighborY="-100000"/>
      <dgm:spPr>
        <a:solidFill>
          <a:schemeClr val="bg1"/>
        </a:solidFill>
      </dgm:spPr>
    </dgm:pt>
    <dgm:pt modelId="{C4C764E1-962D-46E1-8274-50EE8F983ED9}" type="pres">
      <dgm:prSet presAssocID="{9FE5019B-FA7E-44BD-942A-4209F3D76870}" presName="childNode" presStyleLbl="node1" presStyleIdx="1" presStyleCnt="4">
        <dgm:presLayoutVars>
          <dgm:bulletEnabled val="1"/>
        </dgm:presLayoutVars>
      </dgm:prSet>
      <dgm:spPr/>
      <dgm:t>
        <a:bodyPr/>
        <a:lstStyle/>
        <a:p>
          <a:endParaRPr lang="en-US"/>
        </a:p>
      </dgm:t>
    </dgm:pt>
    <dgm:pt modelId="{0354F823-5C4D-45EA-84A0-58F1EBA612C2}" type="pres">
      <dgm:prSet presAssocID="{9FE5019B-FA7E-44BD-942A-4209F3D76870}" presName="parentNode" presStyleLbl="revTx" presStyleIdx="1" presStyleCnt="4">
        <dgm:presLayoutVars>
          <dgm:chMax val="0"/>
          <dgm:bulletEnabled val="1"/>
        </dgm:presLayoutVars>
      </dgm:prSet>
      <dgm:spPr/>
      <dgm:t>
        <a:bodyPr/>
        <a:lstStyle/>
        <a:p>
          <a:endParaRPr lang="en-US"/>
        </a:p>
      </dgm:t>
    </dgm:pt>
    <dgm:pt modelId="{499E5030-2C13-4D74-BE67-E356AFA04AF7}" type="pres">
      <dgm:prSet presAssocID="{4EE02618-C0F6-4CA2-90C2-FD973E928FF9}" presName="sibTrans" presStyleCnt="0"/>
      <dgm:spPr/>
    </dgm:pt>
    <dgm:pt modelId="{2EABF64D-37AF-45F3-9FBD-DE8795AF3F54}" type="pres">
      <dgm:prSet presAssocID="{04952E53-3852-4C28-A8FD-A9A4C7ECAF35}" presName="compositeNode" presStyleCnt="0">
        <dgm:presLayoutVars>
          <dgm:bulletEnabled val="1"/>
        </dgm:presLayoutVars>
      </dgm:prSet>
      <dgm:spPr/>
    </dgm:pt>
    <dgm:pt modelId="{A9697F08-29DE-4D70-8C19-FBD2613C73ED}" type="pres">
      <dgm:prSet presAssocID="{04952E53-3852-4C28-A8FD-A9A4C7ECAF35}" presName="image" presStyleLbl="fgImgPlace1" presStyleIdx="2" presStyleCnt="4" custLinFactX="141971" custLinFactY="-35198" custLinFactNeighborX="200000" custLinFactNeighborY="-100000"/>
      <dgm:spPr>
        <a:solidFill>
          <a:schemeClr val="bg1"/>
        </a:solidFill>
      </dgm:spPr>
    </dgm:pt>
    <dgm:pt modelId="{C4A3C0B3-0973-4348-B05A-3B0B67336B87}" type="pres">
      <dgm:prSet presAssocID="{04952E53-3852-4C28-A8FD-A9A4C7ECAF35}" presName="childNode" presStyleLbl="node1" presStyleIdx="2" presStyleCnt="4">
        <dgm:presLayoutVars>
          <dgm:bulletEnabled val="1"/>
        </dgm:presLayoutVars>
      </dgm:prSet>
      <dgm:spPr/>
      <dgm:t>
        <a:bodyPr/>
        <a:lstStyle/>
        <a:p>
          <a:endParaRPr lang="en-US"/>
        </a:p>
      </dgm:t>
    </dgm:pt>
    <dgm:pt modelId="{069DD28F-BFEE-46F3-AC02-F3E9BC6964C6}" type="pres">
      <dgm:prSet presAssocID="{04952E53-3852-4C28-A8FD-A9A4C7ECAF35}" presName="parentNode" presStyleLbl="revTx" presStyleIdx="2" presStyleCnt="4">
        <dgm:presLayoutVars>
          <dgm:chMax val="0"/>
          <dgm:bulletEnabled val="1"/>
        </dgm:presLayoutVars>
      </dgm:prSet>
      <dgm:spPr/>
      <dgm:t>
        <a:bodyPr/>
        <a:lstStyle/>
        <a:p>
          <a:endParaRPr lang="en-US"/>
        </a:p>
      </dgm:t>
    </dgm:pt>
    <dgm:pt modelId="{C1F7F50E-6F55-4A05-862F-18316B51C61C}" type="pres">
      <dgm:prSet presAssocID="{C85E5DE4-EA50-4DDE-ACFD-8DE9EE9B45C8}" presName="sibTrans" presStyleCnt="0"/>
      <dgm:spPr/>
    </dgm:pt>
    <dgm:pt modelId="{608BD1BE-6872-433E-BFDC-B31ADB4B36C6}" type="pres">
      <dgm:prSet presAssocID="{41FE36E4-2C2E-4B8E-9ED5-10E62663D8E3}" presName="compositeNode" presStyleCnt="0">
        <dgm:presLayoutVars>
          <dgm:bulletEnabled val="1"/>
        </dgm:presLayoutVars>
      </dgm:prSet>
      <dgm:spPr/>
    </dgm:pt>
    <dgm:pt modelId="{5109A08D-8C2F-4497-959C-0E7323882635}" type="pres">
      <dgm:prSet presAssocID="{41FE36E4-2C2E-4B8E-9ED5-10E62663D8E3}" presName="image" presStyleLbl="fgImgPlace1" presStyleIdx="3" presStyleCnt="4" custLinFactY="-33607" custLinFactNeighborX="-3237" custLinFactNeighborY="-100000"/>
      <dgm:spPr>
        <a:solidFill>
          <a:schemeClr val="bg1"/>
        </a:solidFill>
      </dgm:spPr>
    </dgm:pt>
    <dgm:pt modelId="{5C735F5E-08EF-44A1-9DEE-C9ED9117138F}" type="pres">
      <dgm:prSet presAssocID="{41FE36E4-2C2E-4B8E-9ED5-10E62663D8E3}" presName="childNode" presStyleLbl="node1" presStyleIdx="3" presStyleCnt="4">
        <dgm:presLayoutVars>
          <dgm:bulletEnabled val="1"/>
        </dgm:presLayoutVars>
      </dgm:prSet>
      <dgm:spPr/>
      <dgm:t>
        <a:bodyPr/>
        <a:lstStyle/>
        <a:p>
          <a:endParaRPr lang="en-US"/>
        </a:p>
      </dgm:t>
    </dgm:pt>
    <dgm:pt modelId="{8319B184-91F6-4764-9D9C-5FAF73F04042}" type="pres">
      <dgm:prSet presAssocID="{41FE36E4-2C2E-4B8E-9ED5-10E62663D8E3}" presName="parentNode" presStyleLbl="revTx" presStyleIdx="3" presStyleCnt="4">
        <dgm:presLayoutVars>
          <dgm:chMax val="0"/>
          <dgm:bulletEnabled val="1"/>
        </dgm:presLayoutVars>
      </dgm:prSet>
      <dgm:spPr/>
      <dgm:t>
        <a:bodyPr/>
        <a:lstStyle/>
        <a:p>
          <a:endParaRPr lang="en-US"/>
        </a:p>
      </dgm:t>
    </dgm:pt>
  </dgm:ptLst>
  <dgm:cxnLst>
    <dgm:cxn modelId="{1BFC7BE8-933D-4ECC-A169-489C1C5CE814}" srcId="{87B78D06-60C1-43C3-8BF3-35E49AFAEF14}" destId="{4AE089B2-5C4E-41F6-8DCB-5F6F3AAD52E5}" srcOrd="0" destOrd="0" parTransId="{595F883D-E743-44BA-9BD9-E5FC28AB0191}" sibTransId="{AD062973-88B3-4BD7-AD18-19266C695F89}"/>
    <dgm:cxn modelId="{F851C2A3-C522-4569-83B8-4F561B92CEA6}" type="presOf" srcId="{41FE36E4-2C2E-4B8E-9ED5-10E62663D8E3}" destId="{8319B184-91F6-4764-9D9C-5FAF73F04042}" srcOrd="0" destOrd="0" presId="urn:microsoft.com/office/officeart/2005/8/layout/hList2"/>
    <dgm:cxn modelId="{8CDED5D3-C56D-4B53-947A-65E52A5D9CE4}" type="presOf" srcId="{480EE9CF-769D-49EC-88C4-CDF79F57FCD7}" destId="{C4C764E1-962D-46E1-8274-50EE8F983ED9}" srcOrd="0" destOrd="6" presId="urn:microsoft.com/office/officeart/2005/8/layout/hList2"/>
    <dgm:cxn modelId="{B3A70810-F284-4703-8D24-713FE4D928FB}" srcId="{41FE36E4-2C2E-4B8E-9ED5-10E62663D8E3}" destId="{FBFD6775-742C-421E-82EF-38FA7D726454}" srcOrd="1" destOrd="0" parTransId="{45000856-6E51-4E2C-9146-CDEE81F742C4}" sibTransId="{B2E87DE6-F634-49C9-9E4E-D7B7F911CCFC}"/>
    <dgm:cxn modelId="{0A3DC568-85F4-409F-AAE8-F93262CEFDBC}" srcId="{4AE089B2-5C4E-41F6-8DCB-5F6F3AAD52E5}" destId="{CB1C92B0-8BDA-40FA-A5C7-8DBED6F784EF}" srcOrd="8" destOrd="0" parTransId="{FA7958BD-494C-40F6-93DE-648AC1A2B187}" sibTransId="{23A6C61E-9EE5-47BC-B90C-7C553172CDFF}"/>
    <dgm:cxn modelId="{88410B83-F1F8-455C-B87F-10D43D0EF618}" type="presOf" srcId="{4AE089B2-5C4E-41F6-8DCB-5F6F3AAD52E5}" destId="{A45C561B-F3A6-433E-9ADC-A438934E558D}" srcOrd="0" destOrd="0" presId="urn:microsoft.com/office/officeart/2005/8/layout/hList2"/>
    <dgm:cxn modelId="{7031BC2B-E7A9-4A84-9BC3-7C0D39F87BEC}" srcId="{9FE5019B-FA7E-44BD-942A-4209F3D76870}" destId="{2881716C-5D95-4F10-8BF0-848B8972F60E}" srcOrd="1" destOrd="0" parTransId="{F91AF015-8B64-498B-828E-9E13F65E39D5}" sibTransId="{4CAC27D1-243D-406C-BFDD-718AED63BED4}"/>
    <dgm:cxn modelId="{628503D2-AF34-484A-BB46-225C5E6B5497}" srcId="{9FE5019B-FA7E-44BD-942A-4209F3D76870}" destId="{A57ADF24-3666-42A2-84C3-A9DA4BF78196}" srcOrd="4" destOrd="0" parTransId="{64CFFAC5-D22D-498F-BACF-5EE45A049829}" sibTransId="{01EA1787-6D24-4E87-8FCD-8F9611638D01}"/>
    <dgm:cxn modelId="{702820D8-C1C7-46BD-A3AB-51E2B10BFAC7}" type="presOf" srcId="{A67BCB18-51F8-4282-A530-E886DA30D623}" destId="{C4C764E1-962D-46E1-8274-50EE8F983ED9}" srcOrd="0" destOrd="3" presId="urn:microsoft.com/office/officeart/2005/8/layout/hList2"/>
    <dgm:cxn modelId="{EEE66D46-37F3-4CB8-8D20-D30798C738A5}" srcId="{9FE5019B-FA7E-44BD-942A-4209F3D76870}" destId="{480EE9CF-769D-49EC-88C4-CDF79F57FCD7}" srcOrd="6" destOrd="0" parTransId="{4EC6621D-69AC-4AA6-8D61-6A04F4C89F0D}" sibTransId="{8C88379E-7286-4F11-A564-D575FC1B664B}"/>
    <dgm:cxn modelId="{D312E978-0AB1-460B-881C-6A14A5716D5E}" type="presOf" srcId="{16E4B095-3657-40BF-91DA-870A8072C655}" destId="{C4C764E1-962D-46E1-8274-50EE8F983ED9}" srcOrd="0" destOrd="0" presId="urn:microsoft.com/office/officeart/2005/8/layout/hList2"/>
    <dgm:cxn modelId="{6A372874-F8D6-44E3-BADD-C0DF4D8B5AAA}" type="presOf" srcId="{DC518E67-8060-48A5-976E-ACDE06726C1C}" destId="{C4A3C0B3-0973-4348-B05A-3B0B67336B87}" srcOrd="0" destOrd="5" presId="urn:microsoft.com/office/officeart/2005/8/layout/hList2"/>
    <dgm:cxn modelId="{B41AA7CC-4C34-4270-9B87-2E8EFFEE6A6D}" srcId="{04952E53-3852-4C28-A8FD-A9A4C7ECAF35}" destId="{9C8B43CF-3A1B-4B45-963B-1FC4EF32D995}" srcOrd="1" destOrd="0" parTransId="{E3EF7260-A546-404D-84B2-257CA52F51BE}" sibTransId="{D9E3B961-37D7-43B5-A463-80F95FE8D777}"/>
    <dgm:cxn modelId="{AA642F14-E99F-40A8-85A7-28A1E7FC536C}" type="presOf" srcId="{66C57E66-DCE5-4A85-9074-2B34251A3052}" destId="{C4C764E1-962D-46E1-8274-50EE8F983ED9}" srcOrd="0" destOrd="2" presId="urn:microsoft.com/office/officeart/2005/8/layout/hList2"/>
    <dgm:cxn modelId="{8C31F2BF-573A-4580-B67C-EC5CED6DEC86}" type="presOf" srcId="{8053BEC9-D163-4A24-BD58-4855B806F2BA}" destId="{C4C764E1-962D-46E1-8274-50EE8F983ED9}" srcOrd="0" destOrd="7" presId="urn:microsoft.com/office/officeart/2005/8/layout/hList2"/>
    <dgm:cxn modelId="{8BCA1FB4-6F8C-481B-BA3C-B097677538A5}" type="presOf" srcId="{9FE5019B-FA7E-44BD-942A-4209F3D76870}" destId="{0354F823-5C4D-45EA-84A0-58F1EBA612C2}" srcOrd="0" destOrd="0" presId="urn:microsoft.com/office/officeart/2005/8/layout/hList2"/>
    <dgm:cxn modelId="{7A9FB764-4026-424D-8C42-3417698FDE62}" srcId="{4AE089B2-5C4E-41F6-8DCB-5F6F3AAD52E5}" destId="{F33EE7A0-3087-4DEA-893E-616CD7AC7EF5}" srcOrd="1" destOrd="0" parTransId="{0F5CC096-445D-4635-826A-FA41763386D3}" sibTransId="{901ADFE0-B02C-48B0-BBDF-D002C6202911}"/>
    <dgm:cxn modelId="{8116AB90-35FE-4FB4-AC3A-FA99B78A28C8}" srcId="{9FE5019B-FA7E-44BD-942A-4209F3D76870}" destId="{A67BCB18-51F8-4282-A530-E886DA30D623}" srcOrd="3" destOrd="0" parTransId="{7BB38607-EFD3-4835-8DCB-4CB07F720BFD}" sibTransId="{A958197F-5B5C-427C-B3CF-3134AF2A6E42}"/>
    <dgm:cxn modelId="{1E913D32-F31B-4DA2-B608-517779C2CFE0}" type="presOf" srcId="{87B78D06-60C1-43C3-8BF3-35E49AFAEF14}" destId="{4B9C86BA-5B44-4A33-8C9B-05B1DF7779A0}" srcOrd="0" destOrd="0" presId="urn:microsoft.com/office/officeart/2005/8/layout/hList2"/>
    <dgm:cxn modelId="{9495F3A7-B7CD-4DDB-8D10-8661D21939C1}" type="presOf" srcId="{770C45EE-E554-473F-8BFC-486D09DD1AD4}" destId="{5C735F5E-08EF-44A1-9DEE-C9ED9117138F}" srcOrd="0" destOrd="0" presId="urn:microsoft.com/office/officeart/2005/8/layout/hList2"/>
    <dgm:cxn modelId="{94A612AE-290B-4724-AE77-77F9E95E273A}" type="presOf" srcId="{1ED04394-864D-487A-B130-5FC58287FF2B}" destId="{64A3FFDD-AA43-4BB5-AA84-65210162A107}" srcOrd="0" destOrd="0" presId="urn:microsoft.com/office/officeart/2005/8/layout/hList2"/>
    <dgm:cxn modelId="{AD39A970-9BC2-4B41-817C-262EF79F800C}" type="presOf" srcId="{7283B8B9-2E5C-4E57-B615-72DB7D2831B5}" destId="{C4A3C0B3-0973-4348-B05A-3B0B67336B87}" srcOrd="0" destOrd="2" presId="urn:microsoft.com/office/officeart/2005/8/layout/hList2"/>
    <dgm:cxn modelId="{1DA8A84C-1366-434B-9A65-7B15E1971E44}" type="presOf" srcId="{2EB8EDD6-C7DD-49BE-AF82-679E0D68A6A1}" destId="{64A3FFDD-AA43-4BB5-AA84-65210162A107}" srcOrd="0" destOrd="2" presId="urn:microsoft.com/office/officeart/2005/8/layout/hList2"/>
    <dgm:cxn modelId="{AF56A5B7-B046-4117-BE9A-9431375ADEAC}" type="presOf" srcId="{04952E53-3852-4C28-A8FD-A9A4C7ECAF35}" destId="{069DD28F-BFEE-46F3-AC02-F3E9BC6964C6}" srcOrd="0" destOrd="0" presId="urn:microsoft.com/office/officeart/2005/8/layout/hList2"/>
    <dgm:cxn modelId="{8848A5A7-A4E2-461A-A125-7DCF3D1EF3EA}" srcId="{04952E53-3852-4C28-A8FD-A9A4C7ECAF35}" destId="{7283B8B9-2E5C-4E57-B615-72DB7D2831B5}" srcOrd="2" destOrd="0" parTransId="{F4CB86A3-B454-4035-B82D-8ABE6BD03338}" sibTransId="{021111D5-5336-4D4D-BB66-DB68225C5648}"/>
    <dgm:cxn modelId="{F5C77774-8B8A-4EDC-AF77-1706D4EFFF9F}" type="presOf" srcId="{B2EBD2F3-89FB-4F18-8495-E2FE6C887734}" destId="{C4A3C0B3-0973-4348-B05A-3B0B67336B87}" srcOrd="0" destOrd="4" presId="urn:microsoft.com/office/officeart/2005/8/layout/hList2"/>
    <dgm:cxn modelId="{AD1BA8DB-2B9F-4857-B41D-DE8EB6CB8344}" srcId="{87B78D06-60C1-43C3-8BF3-35E49AFAEF14}" destId="{41FE36E4-2C2E-4B8E-9ED5-10E62663D8E3}" srcOrd="3" destOrd="0" parTransId="{C3C38F57-7953-44EB-BA8B-F47A9B795938}" sibTransId="{7360E024-6521-4739-B078-7F5D8CD8E7E8}"/>
    <dgm:cxn modelId="{FABC609C-3FEC-4966-B267-5EF371F5F3AB}" type="presOf" srcId="{2881716C-5D95-4F10-8BF0-848B8972F60E}" destId="{C4C764E1-962D-46E1-8274-50EE8F983ED9}" srcOrd="0" destOrd="1" presId="urn:microsoft.com/office/officeart/2005/8/layout/hList2"/>
    <dgm:cxn modelId="{D3AC589A-4743-412F-A13E-CE1F160AEA60}" type="presOf" srcId="{FBFD6775-742C-421E-82EF-38FA7D726454}" destId="{5C735F5E-08EF-44A1-9DEE-C9ED9117138F}" srcOrd="0" destOrd="1" presId="urn:microsoft.com/office/officeart/2005/8/layout/hList2"/>
    <dgm:cxn modelId="{83B7AB2D-B40D-4057-867C-F7EE8F851448}" srcId="{4AE089B2-5C4E-41F6-8DCB-5F6F3AAD52E5}" destId="{2EB8EDD6-C7DD-49BE-AF82-679E0D68A6A1}" srcOrd="2" destOrd="0" parTransId="{B46CE8B0-FB4D-436F-A16A-C753C83EDD65}" sibTransId="{CD244BB7-D6BB-40DB-98B8-E50C36B4337F}"/>
    <dgm:cxn modelId="{3871C6B9-D4C0-443D-849B-7FFBD42C4B75}" srcId="{04952E53-3852-4C28-A8FD-A9A4C7ECAF35}" destId="{B2EBD2F3-89FB-4F18-8495-E2FE6C887734}" srcOrd="4" destOrd="0" parTransId="{EF27DA9C-05E1-49FE-BEEB-CC372CBDE9BF}" sibTransId="{5A98480F-3740-40EE-83C7-47EA8ECC87E0}"/>
    <dgm:cxn modelId="{C5645B73-6709-4898-8148-9B6450D0C758}" srcId="{4AE089B2-5C4E-41F6-8DCB-5F6F3AAD52E5}" destId="{A29705A5-5604-4E3A-A7F6-EDC22B341B9A}" srcOrd="3" destOrd="0" parTransId="{9D381039-8366-4CE9-A0E1-AFB622EC336A}" sibTransId="{4F0FA7CA-9CB6-4384-98A6-B19B94B00597}"/>
    <dgm:cxn modelId="{B200E73A-CD7D-464B-95DC-606DC539B57F}" type="presOf" srcId="{DE238A1B-17F2-4C2D-BAA9-8179A1A53C26}" destId="{C4A3C0B3-0973-4348-B05A-3B0B67336B87}" srcOrd="0" destOrd="0" presId="urn:microsoft.com/office/officeart/2005/8/layout/hList2"/>
    <dgm:cxn modelId="{3D8BCD25-A348-49EA-92BF-90E525C6BFEA}" srcId="{04952E53-3852-4C28-A8FD-A9A4C7ECAF35}" destId="{315E4B15-F71B-4055-A643-F18A2485B257}" srcOrd="3" destOrd="0" parTransId="{19AB15B5-A9FE-438E-BBD8-47339C0B6404}" sibTransId="{6F23040B-9904-49C5-8149-5B5028BB3B81}"/>
    <dgm:cxn modelId="{1297C817-2A97-46E1-B441-F88B11BCC411}" srcId="{41FE36E4-2C2E-4B8E-9ED5-10E62663D8E3}" destId="{DE2D830C-F155-4C30-8883-9E7118608C7D}" srcOrd="2" destOrd="0" parTransId="{A0B7DAB0-91EF-4369-83CA-6F0362C1409A}" sibTransId="{6A8DFDB9-178C-4D29-9A41-6627D96970B3}"/>
    <dgm:cxn modelId="{A8286954-E6B7-4308-A752-BD24B1DFA91F}" srcId="{87B78D06-60C1-43C3-8BF3-35E49AFAEF14}" destId="{9FE5019B-FA7E-44BD-942A-4209F3D76870}" srcOrd="1" destOrd="0" parTransId="{2702635F-FFF0-4BE9-B17C-8F268146BF96}" sibTransId="{4EE02618-C0F6-4CA2-90C2-FD973E928FF9}"/>
    <dgm:cxn modelId="{58A41BDD-5554-4EAE-BF16-DD041E75243C}" type="presOf" srcId="{315E4B15-F71B-4055-A643-F18A2485B257}" destId="{C4A3C0B3-0973-4348-B05A-3B0B67336B87}" srcOrd="0" destOrd="3" presId="urn:microsoft.com/office/officeart/2005/8/layout/hList2"/>
    <dgm:cxn modelId="{EE183EB7-0E1B-4BB1-B082-3F824F26F89F}" srcId="{9FE5019B-FA7E-44BD-942A-4209F3D76870}" destId="{66C57E66-DCE5-4A85-9074-2B34251A3052}" srcOrd="2" destOrd="0" parTransId="{AD132415-D447-45DB-98DE-DA6A6FF1A164}" sibTransId="{463FAEBA-9A38-4B07-9C62-7CE55DAF7E7A}"/>
    <dgm:cxn modelId="{7A9E264E-3E4A-4BCA-8AC4-46854157EC59}" srcId="{41FE36E4-2C2E-4B8E-9ED5-10E62663D8E3}" destId="{770C45EE-E554-473F-8BFC-486D09DD1AD4}" srcOrd="0" destOrd="0" parTransId="{087A1910-5C30-430A-9A3F-4205288E66C1}" sibTransId="{6CC8A719-E057-41DE-9446-E31029CEEF00}"/>
    <dgm:cxn modelId="{69AFDE8B-D37C-44A9-8BD8-7C7B2D7706B4}" srcId="{4AE089B2-5C4E-41F6-8DCB-5F6F3AAD52E5}" destId="{FF455F7A-3ABA-495D-886D-81C22F205940}" srcOrd="7" destOrd="0" parTransId="{9D6A5D6A-11F8-40E0-9075-01BF62B673C0}" sibTransId="{ED25DA69-F666-4572-8C09-4DF652DB5288}"/>
    <dgm:cxn modelId="{1D8DEF2C-2799-47AF-9499-4FC16340589F}" srcId="{4AE089B2-5C4E-41F6-8DCB-5F6F3AAD52E5}" destId="{64CC6276-9632-4B31-B175-59615DCC98E5}" srcOrd="5" destOrd="0" parTransId="{6E91A360-C470-443E-BAF9-2EEF9D2507AC}" sibTransId="{ED46C01E-1890-4D6F-BF9A-8525E16E12A7}"/>
    <dgm:cxn modelId="{976A6101-B41F-4223-8EFD-C8EDDEA4F29A}" srcId="{4AE089B2-5C4E-41F6-8DCB-5F6F3AAD52E5}" destId="{1ED04394-864D-487A-B130-5FC58287FF2B}" srcOrd="0" destOrd="0" parTransId="{62CC550E-E56F-4F2F-8308-8BE251B24922}" sibTransId="{7DC2F418-0163-4908-8288-BA6346748731}"/>
    <dgm:cxn modelId="{EEA5ABA6-658B-4AF3-9D11-957F8CE1BF1D}" type="presOf" srcId="{F33EE7A0-3087-4DEA-893E-616CD7AC7EF5}" destId="{64A3FFDD-AA43-4BB5-AA84-65210162A107}" srcOrd="0" destOrd="1" presId="urn:microsoft.com/office/officeart/2005/8/layout/hList2"/>
    <dgm:cxn modelId="{BF0BB416-41FF-4AE4-A650-2C5A33654096}" srcId="{9FE5019B-FA7E-44BD-942A-4209F3D76870}" destId="{6219D86B-7E9F-4DD1-8B9F-D64986D561CD}" srcOrd="5" destOrd="0" parTransId="{09E1667D-F039-4829-9D3F-588DAAB79981}" sibTransId="{25A4E36E-02AA-470A-97EC-B1A7EC4D0760}"/>
    <dgm:cxn modelId="{9B48DC48-8104-4FB7-8474-A81C5E9C960A}" type="presOf" srcId="{FF455F7A-3ABA-495D-886D-81C22F205940}" destId="{64A3FFDD-AA43-4BB5-AA84-65210162A107}" srcOrd="0" destOrd="7" presId="urn:microsoft.com/office/officeart/2005/8/layout/hList2"/>
    <dgm:cxn modelId="{06B6E855-365B-4B9C-9827-8BB4E35CCA62}" type="presOf" srcId="{CB1C92B0-8BDA-40FA-A5C7-8DBED6F784EF}" destId="{64A3FFDD-AA43-4BB5-AA84-65210162A107}" srcOrd="0" destOrd="8" presId="urn:microsoft.com/office/officeart/2005/8/layout/hList2"/>
    <dgm:cxn modelId="{5F16652A-D633-463C-A7A4-BAF33EB68097}" srcId="{9FE5019B-FA7E-44BD-942A-4209F3D76870}" destId="{16E4B095-3657-40BF-91DA-870A8072C655}" srcOrd="0" destOrd="0" parTransId="{92A13EC5-7120-466C-9C07-BF40F83DC21C}" sibTransId="{00E4ACAE-ACF6-41F1-873B-BEAE4033CD41}"/>
    <dgm:cxn modelId="{0BEBBC89-BF39-4290-A13C-709EED6564F8}" type="presOf" srcId="{2DCA3093-C889-49DB-AAA1-40F6A4E64651}" destId="{5C735F5E-08EF-44A1-9DEE-C9ED9117138F}" srcOrd="0" destOrd="3" presId="urn:microsoft.com/office/officeart/2005/8/layout/hList2"/>
    <dgm:cxn modelId="{270A9C49-2941-491E-AF7C-6267871DF02B}" srcId="{87B78D06-60C1-43C3-8BF3-35E49AFAEF14}" destId="{04952E53-3852-4C28-A8FD-A9A4C7ECAF35}" srcOrd="2" destOrd="0" parTransId="{CCFA9B95-5FDF-40E4-A79C-CD5EA7947747}" sibTransId="{C85E5DE4-EA50-4DDE-ACFD-8DE9EE9B45C8}"/>
    <dgm:cxn modelId="{5E4CE44F-0CCE-4111-886F-5F3A9B664298}" type="presOf" srcId="{6219D86B-7E9F-4DD1-8B9F-D64986D561CD}" destId="{C4C764E1-962D-46E1-8274-50EE8F983ED9}" srcOrd="0" destOrd="5" presId="urn:microsoft.com/office/officeart/2005/8/layout/hList2"/>
    <dgm:cxn modelId="{71A017A8-64F7-4A00-9416-17ADAE8E6072}" type="presOf" srcId="{9C8B43CF-3A1B-4B45-963B-1FC4EF32D995}" destId="{C4A3C0B3-0973-4348-B05A-3B0B67336B87}" srcOrd="0" destOrd="1" presId="urn:microsoft.com/office/officeart/2005/8/layout/hList2"/>
    <dgm:cxn modelId="{8F7EB3A5-EA9A-4ECB-8669-AD4A6FDB0D18}" srcId="{04952E53-3852-4C28-A8FD-A9A4C7ECAF35}" destId="{DE238A1B-17F2-4C2D-BAA9-8179A1A53C26}" srcOrd="0" destOrd="0" parTransId="{DB054F90-B43B-4E71-BCF2-2ADDCB44CB80}" sibTransId="{06121365-C7B3-4367-AA2C-F1DB7B68FB0D}"/>
    <dgm:cxn modelId="{6C5C7843-CDDE-4DDF-83AF-09B62CD9927E}" srcId="{4AE089B2-5C4E-41F6-8DCB-5F6F3AAD52E5}" destId="{F077C0CE-CE33-4BB9-8B4D-4A0D6BFFF755}" srcOrd="4" destOrd="0" parTransId="{CF91E6CA-A475-4C59-89EE-551227DE6620}" sibTransId="{3635F0D9-5D89-408E-BCCC-DFA84061A4B4}"/>
    <dgm:cxn modelId="{6B4B57F3-18E9-4952-99CA-2C1144BD3340}" type="presOf" srcId="{64CC6276-9632-4B31-B175-59615DCC98E5}" destId="{64A3FFDD-AA43-4BB5-AA84-65210162A107}" srcOrd="0" destOrd="5" presId="urn:microsoft.com/office/officeart/2005/8/layout/hList2"/>
    <dgm:cxn modelId="{8610F197-8F55-4F26-9E14-BD035C29D306}" type="presOf" srcId="{A57ADF24-3666-42A2-84C3-A9DA4BF78196}" destId="{C4C764E1-962D-46E1-8274-50EE8F983ED9}" srcOrd="0" destOrd="4" presId="urn:microsoft.com/office/officeart/2005/8/layout/hList2"/>
    <dgm:cxn modelId="{3E5096B0-9129-4899-953A-B45CCEB7F7BA}" srcId="{41FE36E4-2C2E-4B8E-9ED5-10E62663D8E3}" destId="{2DCA3093-C889-49DB-AAA1-40F6A4E64651}" srcOrd="3" destOrd="0" parTransId="{284EFCFD-7FB2-411E-A91D-1B59369152B7}" sibTransId="{046A3DBD-C20B-4369-B2B9-7D0E39B664FB}"/>
    <dgm:cxn modelId="{781CF842-9B0A-4F42-860D-51C75444D811}" srcId="{9FE5019B-FA7E-44BD-942A-4209F3D76870}" destId="{8053BEC9-D163-4A24-BD58-4855B806F2BA}" srcOrd="7" destOrd="0" parTransId="{1DA98004-444F-4D63-8331-35BE362A1FC2}" sibTransId="{AF2FFE1E-842E-4EE6-BAE4-628F4E6CC67B}"/>
    <dgm:cxn modelId="{8AC09D85-F5B2-4FEA-8B90-31A680CC5BFE}" srcId="{4AE089B2-5C4E-41F6-8DCB-5F6F3AAD52E5}" destId="{1D400E40-A751-459B-8A33-746938752966}" srcOrd="6" destOrd="0" parTransId="{6A65BBB5-C2D1-4930-B2B2-37A7E4191C6B}" sibTransId="{BE79C443-B285-435D-817A-04A85DF9809C}"/>
    <dgm:cxn modelId="{EA74F512-BA55-4D25-9677-8028497AA489}" type="presOf" srcId="{DE2D830C-F155-4C30-8883-9E7118608C7D}" destId="{5C735F5E-08EF-44A1-9DEE-C9ED9117138F}" srcOrd="0" destOrd="2" presId="urn:microsoft.com/office/officeart/2005/8/layout/hList2"/>
    <dgm:cxn modelId="{8EDE8D8C-B055-4B24-B667-05D7F6B65476}" type="presOf" srcId="{A29705A5-5604-4E3A-A7F6-EDC22B341B9A}" destId="{64A3FFDD-AA43-4BB5-AA84-65210162A107}" srcOrd="0" destOrd="3" presId="urn:microsoft.com/office/officeart/2005/8/layout/hList2"/>
    <dgm:cxn modelId="{BEB8C508-26ED-4FC9-8B7C-20CEE076428C}" srcId="{04952E53-3852-4C28-A8FD-A9A4C7ECAF35}" destId="{DC518E67-8060-48A5-976E-ACDE06726C1C}" srcOrd="5" destOrd="0" parTransId="{245BB351-850E-4A5E-8EF3-F322A3FE6B7D}" sibTransId="{72DEA8BD-9D6A-48BA-9573-90D6D3E9FCCB}"/>
    <dgm:cxn modelId="{4D446D9F-47CE-45F9-B7D9-E9056325B24D}" type="presOf" srcId="{F077C0CE-CE33-4BB9-8B4D-4A0D6BFFF755}" destId="{64A3FFDD-AA43-4BB5-AA84-65210162A107}" srcOrd="0" destOrd="4" presId="urn:microsoft.com/office/officeart/2005/8/layout/hList2"/>
    <dgm:cxn modelId="{7A8DDA4D-DFB6-4053-B881-04A2DF3D7613}" type="presOf" srcId="{1D400E40-A751-459B-8A33-746938752966}" destId="{64A3FFDD-AA43-4BB5-AA84-65210162A107}" srcOrd="0" destOrd="6" presId="urn:microsoft.com/office/officeart/2005/8/layout/hList2"/>
    <dgm:cxn modelId="{6408D509-0507-4A92-B198-339DDAB6057F}" type="presParOf" srcId="{4B9C86BA-5B44-4A33-8C9B-05B1DF7779A0}" destId="{F6374C16-4FA4-41DF-B571-145C8C68BF77}" srcOrd="0" destOrd="0" presId="urn:microsoft.com/office/officeart/2005/8/layout/hList2"/>
    <dgm:cxn modelId="{FD0E8F26-4416-47A5-8CDA-E3ACCA5DE994}" type="presParOf" srcId="{F6374C16-4FA4-41DF-B571-145C8C68BF77}" destId="{F2F8E5B1-3F25-4795-BBBA-167E7D0D69DE}" srcOrd="0" destOrd="0" presId="urn:microsoft.com/office/officeart/2005/8/layout/hList2"/>
    <dgm:cxn modelId="{867D2E40-5D25-463F-9C19-B6F90CEFA7A8}" type="presParOf" srcId="{F6374C16-4FA4-41DF-B571-145C8C68BF77}" destId="{64A3FFDD-AA43-4BB5-AA84-65210162A107}" srcOrd="1" destOrd="0" presId="urn:microsoft.com/office/officeart/2005/8/layout/hList2"/>
    <dgm:cxn modelId="{2E5A10EA-8C27-4EB5-A5BC-EFC67EA3BA5D}" type="presParOf" srcId="{F6374C16-4FA4-41DF-B571-145C8C68BF77}" destId="{A45C561B-F3A6-433E-9ADC-A438934E558D}" srcOrd="2" destOrd="0" presId="urn:microsoft.com/office/officeart/2005/8/layout/hList2"/>
    <dgm:cxn modelId="{AA4B0809-D31A-4DC6-BC66-DEDA86D53EF2}" type="presParOf" srcId="{4B9C86BA-5B44-4A33-8C9B-05B1DF7779A0}" destId="{03D53824-7CB0-4620-9ABC-D129D5627B74}" srcOrd="1" destOrd="0" presId="urn:microsoft.com/office/officeart/2005/8/layout/hList2"/>
    <dgm:cxn modelId="{0E6D000D-9A42-42E5-BF9F-FFBE2CD83EF7}" type="presParOf" srcId="{4B9C86BA-5B44-4A33-8C9B-05B1DF7779A0}" destId="{6FFF1E08-B4D1-46A4-8457-9E0F04B0BDBF}" srcOrd="2" destOrd="0" presId="urn:microsoft.com/office/officeart/2005/8/layout/hList2"/>
    <dgm:cxn modelId="{9A598BD1-1073-4D19-8CC8-AC52309D5E13}" type="presParOf" srcId="{6FFF1E08-B4D1-46A4-8457-9E0F04B0BDBF}" destId="{BBD3AA5B-1415-4E3D-A9C6-CA19B921096A}" srcOrd="0" destOrd="0" presId="urn:microsoft.com/office/officeart/2005/8/layout/hList2"/>
    <dgm:cxn modelId="{EF252E44-B725-47D8-B087-A451F8488B96}" type="presParOf" srcId="{6FFF1E08-B4D1-46A4-8457-9E0F04B0BDBF}" destId="{C4C764E1-962D-46E1-8274-50EE8F983ED9}" srcOrd="1" destOrd="0" presId="urn:microsoft.com/office/officeart/2005/8/layout/hList2"/>
    <dgm:cxn modelId="{44A34966-34DD-48CB-94F0-EE9C8FF6B750}" type="presParOf" srcId="{6FFF1E08-B4D1-46A4-8457-9E0F04B0BDBF}" destId="{0354F823-5C4D-45EA-84A0-58F1EBA612C2}" srcOrd="2" destOrd="0" presId="urn:microsoft.com/office/officeart/2005/8/layout/hList2"/>
    <dgm:cxn modelId="{D225E20C-B833-42F5-B701-13ECDD1D8D50}" type="presParOf" srcId="{4B9C86BA-5B44-4A33-8C9B-05B1DF7779A0}" destId="{499E5030-2C13-4D74-BE67-E356AFA04AF7}" srcOrd="3" destOrd="0" presId="urn:microsoft.com/office/officeart/2005/8/layout/hList2"/>
    <dgm:cxn modelId="{D6D3C58F-5A54-40D8-A9CE-DF17853DD8FE}" type="presParOf" srcId="{4B9C86BA-5B44-4A33-8C9B-05B1DF7779A0}" destId="{2EABF64D-37AF-45F3-9FBD-DE8795AF3F54}" srcOrd="4" destOrd="0" presId="urn:microsoft.com/office/officeart/2005/8/layout/hList2"/>
    <dgm:cxn modelId="{EFCF96D5-BCF8-4FCC-B089-D4444A79715E}" type="presParOf" srcId="{2EABF64D-37AF-45F3-9FBD-DE8795AF3F54}" destId="{A9697F08-29DE-4D70-8C19-FBD2613C73ED}" srcOrd="0" destOrd="0" presId="urn:microsoft.com/office/officeart/2005/8/layout/hList2"/>
    <dgm:cxn modelId="{C8CD7C62-42CB-46B4-A0F6-94E4F873D8C0}" type="presParOf" srcId="{2EABF64D-37AF-45F3-9FBD-DE8795AF3F54}" destId="{C4A3C0B3-0973-4348-B05A-3B0B67336B87}" srcOrd="1" destOrd="0" presId="urn:microsoft.com/office/officeart/2005/8/layout/hList2"/>
    <dgm:cxn modelId="{3AB34AD9-B3EF-4E0C-8920-10D466C1837B}" type="presParOf" srcId="{2EABF64D-37AF-45F3-9FBD-DE8795AF3F54}" destId="{069DD28F-BFEE-46F3-AC02-F3E9BC6964C6}" srcOrd="2" destOrd="0" presId="urn:microsoft.com/office/officeart/2005/8/layout/hList2"/>
    <dgm:cxn modelId="{17D952B8-ED11-4AD0-825D-8BB7120E60B6}" type="presParOf" srcId="{4B9C86BA-5B44-4A33-8C9B-05B1DF7779A0}" destId="{C1F7F50E-6F55-4A05-862F-18316B51C61C}" srcOrd="5" destOrd="0" presId="urn:microsoft.com/office/officeart/2005/8/layout/hList2"/>
    <dgm:cxn modelId="{FFE7DE32-956A-499D-B22A-41339588CB37}" type="presParOf" srcId="{4B9C86BA-5B44-4A33-8C9B-05B1DF7779A0}" destId="{608BD1BE-6872-433E-BFDC-B31ADB4B36C6}" srcOrd="6" destOrd="0" presId="urn:microsoft.com/office/officeart/2005/8/layout/hList2"/>
    <dgm:cxn modelId="{B10E73A9-6DC0-4A8A-9017-CCD79C21AFCF}" type="presParOf" srcId="{608BD1BE-6872-433E-BFDC-B31ADB4B36C6}" destId="{5109A08D-8C2F-4497-959C-0E7323882635}" srcOrd="0" destOrd="0" presId="urn:microsoft.com/office/officeart/2005/8/layout/hList2"/>
    <dgm:cxn modelId="{CC3A19E4-C8BD-4C3E-8C78-D138D80B83E9}" type="presParOf" srcId="{608BD1BE-6872-433E-BFDC-B31ADB4B36C6}" destId="{5C735F5E-08EF-44A1-9DEE-C9ED9117138F}" srcOrd="1" destOrd="0" presId="urn:microsoft.com/office/officeart/2005/8/layout/hList2"/>
    <dgm:cxn modelId="{D5F8DE7F-A7DB-49A8-B4F8-DE45C7971A66}" type="presParOf" srcId="{608BD1BE-6872-433E-BFDC-B31ADB4B36C6}" destId="{8319B184-91F6-4764-9D9C-5FAF73F04042}"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C561B-F3A6-433E-9ADC-A438934E558D}">
      <dsp:nvSpPr>
        <dsp:cNvPr id="0" name=""/>
        <dsp:cNvSpPr/>
      </dsp:nvSpPr>
      <dsp:spPr>
        <a:xfrm rot="16200000">
          <a:off x="-1809185" y="2726908"/>
          <a:ext cx="4154329" cy="399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2098" bIns="0" numCol="1" spcCol="1270" anchor="t" anchorCtr="0">
          <a:noAutofit/>
        </a:bodyPr>
        <a:lstStyle/>
        <a:p>
          <a:pPr lvl="0" algn="r" defTabSz="1244600">
            <a:lnSpc>
              <a:spcPct val="90000"/>
            </a:lnSpc>
            <a:spcBef>
              <a:spcPct val="0"/>
            </a:spcBef>
            <a:spcAft>
              <a:spcPct val="35000"/>
            </a:spcAft>
          </a:pPr>
          <a:r>
            <a:rPr lang="en-US" sz="2800" kern="1200" dirty="0"/>
            <a:t>Risk factors</a:t>
          </a:r>
        </a:p>
      </dsp:txBody>
      <dsp:txXfrm>
        <a:off x="-1809185" y="2726908"/>
        <a:ext cx="4154329" cy="399229"/>
      </dsp:txXfrm>
    </dsp:sp>
    <dsp:sp modelId="{64A3FFDD-AA43-4BB5-AA84-65210162A107}">
      <dsp:nvSpPr>
        <dsp:cNvPr id="0" name=""/>
        <dsp:cNvSpPr/>
      </dsp:nvSpPr>
      <dsp:spPr>
        <a:xfrm>
          <a:off x="467593" y="849358"/>
          <a:ext cx="1988586" cy="41543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352098"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solidFill>
                <a:schemeClr val="bg1"/>
              </a:solidFill>
              <a:latin typeface="+mj-lt"/>
            </a:rPr>
            <a:t>Gender</a:t>
          </a:r>
          <a:r>
            <a:rPr lang="en-US" sz="1600" kern="1200" dirty="0">
              <a:solidFill>
                <a:schemeClr val="bg1"/>
              </a:solidFill>
              <a:latin typeface="+mj-lt"/>
            </a:rPr>
            <a:t> (male)</a:t>
          </a:r>
        </a:p>
        <a:p>
          <a:pPr marL="171450" lvl="1" indent="-171450" algn="l" defTabSz="711200">
            <a:lnSpc>
              <a:spcPct val="90000"/>
            </a:lnSpc>
            <a:spcBef>
              <a:spcPct val="0"/>
            </a:spcBef>
            <a:spcAft>
              <a:spcPct val="15000"/>
            </a:spcAft>
            <a:buChar char="••"/>
          </a:pPr>
          <a:r>
            <a:rPr lang="en-US" sz="1600" b="1" kern="1200" dirty="0">
              <a:solidFill>
                <a:schemeClr val="bg1"/>
              </a:solidFill>
              <a:latin typeface="+mj-lt"/>
            </a:rPr>
            <a:t>History</a:t>
          </a:r>
          <a:r>
            <a:rPr lang="en-US" sz="1600" kern="1200" dirty="0">
              <a:solidFill>
                <a:schemeClr val="bg1"/>
              </a:solidFill>
              <a:latin typeface="+mj-lt"/>
            </a:rPr>
            <a:t> of attempts</a:t>
          </a:r>
        </a:p>
        <a:p>
          <a:pPr marL="171450" lvl="1" indent="-171450" algn="l" defTabSz="711200">
            <a:lnSpc>
              <a:spcPct val="90000"/>
            </a:lnSpc>
            <a:spcBef>
              <a:spcPct val="0"/>
            </a:spcBef>
            <a:spcAft>
              <a:spcPct val="15000"/>
            </a:spcAft>
            <a:buChar char="••"/>
          </a:pPr>
          <a:r>
            <a:rPr lang="en-US" sz="1600" kern="1200" dirty="0">
              <a:solidFill>
                <a:schemeClr val="bg1"/>
              </a:solidFill>
              <a:latin typeface="+mj-lt"/>
            </a:rPr>
            <a:t>Family history of suicide</a:t>
          </a:r>
        </a:p>
        <a:p>
          <a:pPr marL="171450" lvl="1" indent="-171450" algn="l" defTabSz="711200">
            <a:lnSpc>
              <a:spcPct val="90000"/>
            </a:lnSpc>
            <a:spcBef>
              <a:spcPct val="0"/>
            </a:spcBef>
            <a:spcAft>
              <a:spcPct val="15000"/>
            </a:spcAft>
            <a:buChar char="••"/>
          </a:pPr>
          <a:r>
            <a:rPr lang="en-US" sz="1600" b="1" kern="1200" dirty="0">
              <a:solidFill>
                <a:schemeClr val="bg1"/>
              </a:solidFill>
              <a:latin typeface="+mj-lt"/>
              <a:cs typeface="Arial" pitchFamily="34" charset="0"/>
            </a:rPr>
            <a:t>Mental health </a:t>
          </a:r>
          <a:r>
            <a:rPr lang="en-US" sz="1600" kern="1200" dirty="0">
              <a:solidFill>
                <a:schemeClr val="bg1"/>
              </a:solidFill>
              <a:latin typeface="+mj-lt"/>
              <a:cs typeface="Arial" pitchFamily="34" charset="0"/>
            </a:rPr>
            <a:t>difficulties </a:t>
          </a:r>
          <a:endParaRPr lang="en-US" sz="1600" kern="1200" dirty="0">
            <a:solidFill>
              <a:schemeClr val="bg1"/>
            </a:solidFill>
            <a:latin typeface="+mj-lt"/>
          </a:endParaRPr>
        </a:p>
        <a:p>
          <a:pPr marL="171450" lvl="1" indent="-171450" algn="l" defTabSz="711200">
            <a:lnSpc>
              <a:spcPct val="90000"/>
            </a:lnSpc>
            <a:spcBef>
              <a:spcPct val="0"/>
            </a:spcBef>
            <a:spcAft>
              <a:spcPct val="15000"/>
            </a:spcAft>
            <a:buChar char="••"/>
          </a:pPr>
          <a:r>
            <a:rPr lang="en-US" sz="1600" kern="1200" dirty="0">
              <a:solidFill>
                <a:schemeClr val="bg1"/>
              </a:solidFill>
              <a:latin typeface="+mj-lt"/>
              <a:cs typeface="Arial" pitchFamily="34" charset="0"/>
            </a:rPr>
            <a:t>Physical </a:t>
          </a:r>
          <a:r>
            <a:rPr lang="en-US" sz="1600" b="1" kern="1200" dirty="0">
              <a:solidFill>
                <a:schemeClr val="bg1"/>
              </a:solidFill>
              <a:latin typeface="+mj-lt"/>
              <a:cs typeface="Arial" pitchFamily="34" charset="0"/>
            </a:rPr>
            <a:t>illness</a:t>
          </a:r>
        </a:p>
        <a:p>
          <a:pPr marL="171450" lvl="1" indent="-171450" algn="l" defTabSz="711200">
            <a:lnSpc>
              <a:spcPct val="90000"/>
            </a:lnSpc>
            <a:spcBef>
              <a:spcPct val="0"/>
            </a:spcBef>
            <a:spcAft>
              <a:spcPct val="15000"/>
            </a:spcAft>
            <a:buChar char="••"/>
          </a:pPr>
          <a:r>
            <a:rPr lang="en-US" sz="1600" kern="1200" dirty="0">
              <a:solidFill>
                <a:schemeClr val="bg1"/>
              </a:solidFill>
              <a:latin typeface="+mj-lt"/>
              <a:cs typeface="Arial" pitchFamily="34" charset="0"/>
            </a:rPr>
            <a:t>Childhood </a:t>
          </a:r>
          <a:r>
            <a:rPr lang="en-US" sz="1600" b="1" kern="1200" dirty="0">
              <a:solidFill>
                <a:schemeClr val="bg1"/>
              </a:solidFill>
              <a:latin typeface="+mj-lt"/>
              <a:cs typeface="Arial" pitchFamily="34" charset="0"/>
            </a:rPr>
            <a:t>trauma</a:t>
          </a:r>
        </a:p>
        <a:p>
          <a:pPr marL="171450" lvl="1" indent="-171450" algn="l" defTabSz="711200">
            <a:lnSpc>
              <a:spcPct val="90000"/>
            </a:lnSpc>
            <a:spcBef>
              <a:spcPct val="0"/>
            </a:spcBef>
            <a:spcAft>
              <a:spcPct val="15000"/>
            </a:spcAft>
            <a:buChar char="••"/>
          </a:pPr>
          <a:r>
            <a:rPr lang="en-US" sz="1600" b="1" kern="1200" dirty="0">
              <a:solidFill>
                <a:schemeClr val="bg1"/>
              </a:solidFill>
              <a:latin typeface="+mj-lt"/>
              <a:cs typeface="Arial" pitchFamily="34" charset="0"/>
            </a:rPr>
            <a:t>Substance use </a:t>
          </a:r>
        </a:p>
        <a:p>
          <a:pPr marL="171450" lvl="1" indent="-171450" algn="l" defTabSz="711200">
            <a:lnSpc>
              <a:spcPct val="90000"/>
            </a:lnSpc>
            <a:spcBef>
              <a:spcPct val="0"/>
            </a:spcBef>
            <a:spcAft>
              <a:spcPct val="15000"/>
            </a:spcAft>
            <a:buChar char="••"/>
          </a:pPr>
          <a:r>
            <a:rPr lang="en-US" sz="1600" b="1" kern="1200" dirty="0">
              <a:solidFill>
                <a:schemeClr val="bg1"/>
              </a:solidFill>
              <a:latin typeface="+mj-lt"/>
              <a:cs typeface="Arial" pitchFamily="34" charset="0"/>
            </a:rPr>
            <a:t>Isolation</a:t>
          </a:r>
          <a:r>
            <a:rPr lang="en-US" sz="1600" kern="1200" dirty="0">
              <a:solidFill>
                <a:schemeClr val="bg1"/>
              </a:solidFill>
              <a:latin typeface="+mj-lt"/>
              <a:cs typeface="Arial" pitchFamily="34" charset="0"/>
            </a:rPr>
            <a:t>/lack of support network</a:t>
          </a:r>
        </a:p>
        <a:p>
          <a:pPr marL="171450" lvl="1" indent="-171450" algn="l" defTabSz="711200">
            <a:lnSpc>
              <a:spcPct val="90000"/>
            </a:lnSpc>
            <a:spcBef>
              <a:spcPct val="0"/>
            </a:spcBef>
            <a:spcAft>
              <a:spcPct val="15000"/>
            </a:spcAft>
            <a:buChar char="••"/>
          </a:pPr>
          <a:r>
            <a:rPr lang="en-US" sz="1600" b="1" kern="1200" dirty="0">
              <a:solidFill>
                <a:schemeClr val="bg1"/>
              </a:solidFill>
              <a:latin typeface="+mj-lt"/>
              <a:cs typeface="Arial" pitchFamily="34" charset="0"/>
            </a:rPr>
            <a:t>Bereavement</a:t>
          </a:r>
          <a:r>
            <a:rPr lang="en-US" sz="1600" kern="1200" dirty="0">
              <a:solidFill>
                <a:schemeClr val="bg1"/>
              </a:solidFill>
              <a:latin typeface="+mj-lt"/>
              <a:cs typeface="Arial" pitchFamily="34" charset="0"/>
            </a:rPr>
            <a:t> </a:t>
          </a:r>
        </a:p>
      </dsp:txBody>
      <dsp:txXfrm>
        <a:off x="467593" y="849358"/>
        <a:ext cx="1988586" cy="4154329"/>
      </dsp:txXfrm>
    </dsp:sp>
    <dsp:sp modelId="{F2F8E5B1-3F25-4795-BBBA-167E7D0D69DE}">
      <dsp:nvSpPr>
        <dsp:cNvPr id="0" name=""/>
        <dsp:cNvSpPr/>
      </dsp:nvSpPr>
      <dsp:spPr>
        <a:xfrm>
          <a:off x="6273803" y="0"/>
          <a:ext cx="798458" cy="798458"/>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54F823-5C4D-45EA-84A0-58F1EBA612C2}">
      <dsp:nvSpPr>
        <dsp:cNvPr id="0" name=""/>
        <dsp:cNvSpPr/>
      </dsp:nvSpPr>
      <dsp:spPr>
        <a:xfrm rot="16200000">
          <a:off x="1100033" y="2726908"/>
          <a:ext cx="4154329" cy="399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2098" bIns="0" numCol="1" spcCol="1270" anchor="t" anchorCtr="0">
          <a:noAutofit/>
        </a:bodyPr>
        <a:lstStyle/>
        <a:p>
          <a:pPr lvl="0" algn="r" defTabSz="1244600">
            <a:lnSpc>
              <a:spcPct val="90000"/>
            </a:lnSpc>
            <a:spcBef>
              <a:spcPct val="0"/>
            </a:spcBef>
            <a:spcAft>
              <a:spcPct val="35000"/>
            </a:spcAft>
          </a:pPr>
          <a:r>
            <a:rPr lang="en-US" sz="2800" kern="1200" dirty="0"/>
            <a:t>Warning signs </a:t>
          </a:r>
        </a:p>
      </dsp:txBody>
      <dsp:txXfrm>
        <a:off x="1100033" y="2726908"/>
        <a:ext cx="4154329" cy="399229"/>
      </dsp:txXfrm>
    </dsp:sp>
    <dsp:sp modelId="{C4C764E1-962D-46E1-8274-50EE8F983ED9}">
      <dsp:nvSpPr>
        <dsp:cNvPr id="0" name=""/>
        <dsp:cNvSpPr/>
      </dsp:nvSpPr>
      <dsp:spPr>
        <a:xfrm>
          <a:off x="3376812" y="849358"/>
          <a:ext cx="1988586" cy="41543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352098" rIns="120904" bIns="120904" numCol="1" spcCol="1270" anchor="t" anchorCtr="0">
          <a:noAutofit/>
        </a:bodyPr>
        <a:lstStyle/>
        <a:p>
          <a:pPr marL="114300" lvl="1" indent="-114300" algn="l" defTabSz="577850">
            <a:lnSpc>
              <a:spcPct val="90000"/>
            </a:lnSpc>
            <a:spcBef>
              <a:spcPct val="0"/>
            </a:spcBef>
            <a:spcAft>
              <a:spcPct val="15000"/>
            </a:spcAft>
            <a:buChar char="••"/>
          </a:pPr>
          <a:r>
            <a:rPr lang="en-US" sz="1300" b="1" kern="1200" dirty="0"/>
            <a:t>No hope </a:t>
          </a:r>
          <a:r>
            <a:rPr lang="en-US" sz="1300" kern="1200" dirty="0"/>
            <a:t>for the future</a:t>
          </a:r>
        </a:p>
        <a:p>
          <a:pPr marL="114300" lvl="1" indent="-114300" algn="l" defTabSz="577850">
            <a:lnSpc>
              <a:spcPct val="90000"/>
            </a:lnSpc>
            <a:spcBef>
              <a:spcPct val="0"/>
            </a:spcBef>
            <a:spcAft>
              <a:spcPct val="15000"/>
            </a:spcAft>
            <a:buChar char="••"/>
          </a:pPr>
          <a:r>
            <a:rPr lang="en-US" sz="1300" b="1" i="0" kern="1200" dirty="0">
              <a:solidFill>
                <a:schemeClr val="bg1"/>
              </a:solidFill>
              <a:effectLst/>
              <a:latin typeface="+mj-lt"/>
            </a:rPr>
            <a:t>Self-loathing, self-hatred</a:t>
          </a:r>
          <a:r>
            <a:rPr lang="en-US" sz="1300" b="0" i="0" kern="1200" dirty="0">
              <a:solidFill>
                <a:schemeClr val="bg1"/>
              </a:solidFill>
              <a:effectLst/>
              <a:latin typeface="+mj-lt"/>
            </a:rPr>
            <a:t> – Feelings of worthlessness, guilt, shame, and self-hatred. Feeling like a burden.</a:t>
          </a:r>
          <a:endParaRPr lang="en-US" sz="1300" kern="1200" dirty="0">
            <a:solidFill>
              <a:schemeClr val="bg1"/>
            </a:solidFill>
            <a:latin typeface="+mj-lt"/>
          </a:endParaRPr>
        </a:p>
        <a:p>
          <a:pPr marL="114300" lvl="1" indent="-114300" algn="l" defTabSz="577850">
            <a:lnSpc>
              <a:spcPct val="90000"/>
            </a:lnSpc>
            <a:spcBef>
              <a:spcPct val="0"/>
            </a:spcBef>
            <a:spcAft>
              <a:spcPct val="15000"/>
            </a:spcAft>
            <a:buChar char="••"/>
          </a:pPr>
          <a:r>
            <a:rPr lang="en-US" sz="1300" b="1" kern="1200" dirty="0">
              <a:solidFill>
                <a:schemeClr val="bg1"/>
              </a:solidFill>
              <a:latin typeface="+mj-lt"/>
            </a:rPr>
            <a:t>Talking </a:t>
          </a:r>
          <a:r>
            <a:rPr lang="en-US" sz="1300" kern="1200" dirty="0">
              <a:solidFill>
                <a:schemeClr val="bg1"/>
              </a:solidFill>
              <a:latin typeface="+mj-lt"/>
            </a:rPr>
            <a:t>about suicide</a:t>
          </a:r>
        </a:p>
        <a:p>
          <a:pPr marL="114300" lvl="1" indent="-114300" algn="l" defTabSz="577850">
            <a:lnSpc>
              <a:spcPct val="90000"/>
            </a:lnSpc>
            <a:spcBef>
              <a:spcPct val="0"/>
            </a:spcBef>
            <a:spcAft>
              <a:spcPct val="15000"/>
            </a:spcAft>
            <a:buChar char="••"/>
          </a:pPr>
          <a:r>
            <a:rPr lang="en-US" sz="1300" kern="1200" dirty="0">
              <a:solidFill>
                <a:schemeClr val="bg1"/>
              </a:solidFill>
              <a:latin typeface="+mj-lt"/>
            </a:rPr>
            <a:t>Searching for </a:t>
          </a:r>
          <a:r>
            <a:rPr lang="en-US" sz="1300" b="1" kern="1200" dirty="0">
              <a:solidFill>
                <a:schemeClr val="bg1"/>
              </a:solidFill>
              <a:latin typeface="+mj-lt"/>
            </a:rPr>
            <a:t>access</a:t>
          </a:r>
          <a:r>
            <a:rPr lang="en-US" sz="1300" kern="1200" dirty="0">
              <a:solidFill>
                <a:schemeClr val="bg1"/>
              </a:solidFill>
              <a:latin typeface="+mj-lt"/>
            </a:rPr>
            <a:t> to means</a:t>
          </a:r>
        </a:p>
        <a:p>
          <a:pPr marL="114300" lvl="1" indent="-114300" algn="l" defTabSz="577850">
            <a:lnSpc>
              <a:spcPct val="90000"/>
            </a:lnSpc>
            <a:spcBef>
              <a:spcPct val="0"/>
            </a:spcBef>
            <a:spcAft>
              <a:spcPct val="15000"/>
            </a:spcAft>
            <a:buChar char="••"/>
          </a:pPr>
          <a:r>
            <a:rPr lang="en-US" sz="1300" kern="1200" dirty="0">
              <a:solidFill>
                <a:schemeClr val="bg1"/>
              </a:solidFill>
              <a:latin typeface="+mj-lt"/>
            </a:rPr>
            <a:t>No sense of </a:t>
          </a:r>
          <a:r>
            <a:rPr lang="en-US" sz="1300" b="1" kern="1200" dirty="0">
              <a:solidFill>
                <a:schemeClr val="bg1"/>
              </a:solidFill>
              <a:latin typeface="+mj-lt"/>
            </a:rPr>
            <a:t>purpose</a:t>
          </a:r>
          <a:r>
            <a:rPr lang="en-US" sz="1300" kern="1200" dirty="0">
              <a:solidFill>
                <a:schemeClr val="bg1"/>
              </a:solidFill>
              <a:latin typeface="+mj-lt"/>
            </a:rPr>
            <a:t> or perceived reason for living </a:t>
          </a:r>
        </a:p>
        <a:p>
          <a:pPr marL="114300" lvl="1" indent="-114300" algn="l" defTabSz="577850">
            <a:lnSpc>
              <a:spcPct val="90000"/>
            </a:lnSpc>
            <a:spcBef>
              <a:spcPct val="0"/>
            </a:spcBef>
            <a:spcAft>
              <a:spcPct val="15000"/>
            </a:spcAft>
            <a:buChar char="••"/>
          </a:pPr>
          <a:r>
            <a:rPr lang="en-US" sz="1300" b="1" kern="1200" dirty="0">
              <a:solidFill>
                <a:schemeClr val="bg1"/>
              </a:solidFill>
              <a:latin typeface="+mj-lt"/>
            </a:rPr>
            <a:t>Increase in substance use</a:t>
          </a:r>
        </a:p>
        <a:p>
          <a:pPr marL="114300" lvl="1" indent="-114300" algn="l" defTabSz="577850">
            <a:lnSpc>
              <a:spcPct val="90000"/>
            </a:lnSpc>
            <a:spcBef>
              <a:spcPct val="0"/>
            </a:spcBef>
            <a:spcAft>
              <a:spcPct val="15000"/>
            </a:spcAft>
            <a:buChar char="••"/>
          </a:pPr>
          <a:r>
            <a:rPr lang="en-US" sz="1300" kern="1200" dirty="0">
              <a:solidFill>
                <a:schemeClr val="bg1"/>
              </a:solidFill>
              <a:latin typeface="+mj-lt"/>
            </a:rPr>
            <a:t>Feeling </a:t>
          </a:r>
          <a:r>
            <a:rPr lang="en-US" sz="1300" b="1" kern="1200" dirty="0">
              <a:solidFill>
                <a:schemeClr val="bg1"/>
              </a:solidFill>
              <a:latin typeface="+mj-lt"/>
            </a:rPr>
            <a:t>trapped/</a:t>
          </a:r>
          <a:r>
            <a:rPr lang="en-US" sz="1300" kern="1200" dirty="0">
              <a:solidFill>
                <a:schemeClr val="bg1"/>
              </a:solidFill>
              <a:latin typeface="+mj-lt"/>
            </a:rPr>
            <a:t>no way out</a:t>
          </a:r>
        </a:p>
        <a:p>
          <a:pPr marL="114300" lvl="1" indent="-114300" algn="l" defTabSz="577850">
            <a:lnSpc>
              <a:spcPct val="90000"/>
            </a:lnSpc>
            <a:spcBef>
              <a:spcPct val="0"/>
            </a:spcBef>
            <a:spcAft>
              <a:spcPct val="15000"/>
            </a:spcAft>
            <a:buChar char="••"/>
          </a:pPr>
          <a:r>
            <a:rPr lang="en-US" sz="1300" b="1" kern="1200" dirty="0">
              <a:solidFill>
                <a:schemeClr val="bg1"/>
              </a:solidFill>
              <a:latin typeface="+mj-lt"/>
            </a:rPr>
            <a:t>Withdrawing</a:t>
          </a:r>
          <a:r>
            <a:rPr lang="en-US" sz="1300" kern="1200" dirty="0">
              <a:solidFill>
                <a:schemeClr val="bg1"/>
              </a:solidFill>
              <a:latin typeface="+mj-lt"/>
            </a:rPr>
            <a:t> from support network/those around them </a:t>
          </a:r>
        </a:p>
      </dsp:txBody>
      <dsp:txXfrm>
        <a:off x="3376812" y="849358"/>
        <a:ext cx="1988586" cy="4154329"/>
      </dsp:txXfrm>
    </dsp:sp>
    <dsp:sp modelId="{BBD3AA5B-1415-4E3D-A9C6-CA19B921096A}">
      <dsp:nvSpPr>
        <dsp:cNvPr id="0" name=""/>
        <dsp:cNvSpPr/>
      </dsp:nvSpPr>
      <dsp:spPr>
        <a:xfrm>
          <a:off x="8770170" y="0"/>
          <a:ext cx="798458" cy="798458"/>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9DD28F-BFEE-46F3-AC02-F3E9BC6964C6}">
      <dsp:nvSpPr>
        <dsp:cNvPr id="0" name=""/>
        <dsp:cNvSpPr/>
      </dsp:nvSpPr>
      <dsp:spPr>
        <a:xfrm rot="16200000">
          <a:off x="4009251" y="2726908"/>
          <a:ext cx="4154329" cy="399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2098" bIns="0" numCol="1" spcCol="1270" anchor="t" anchorCtr="0">
          <a:noAutofit/>
        </a:bodyPr>
        <a:lstStyle/>
        <a:p>
          <a:pPr lvl="0" algn="r" defTabSz="1244600">
            <a:lnSpc>
              <a:spcPct val="90000"/>
            </a:lnSpc>
            <a:spcBef>
              <a:spcPct val="0"/>
            </a:spcBef>
            <a:spcAft>
              <a:spcPct val="35000"/>
            </a:spcAft>
          </a:pPr>
          <a:r>
            <a:rPr lang="en-US" sz="2800" kern="1200" dirty="0"/>
            <a:t>Tipping point</a:t>
          </a:r>
        </a:p>
      </dsp:txBody>
      <dsp:txXfrm>
        <a:off x="4009251" y="2726908"/>
        <a:ext cx="4154329" cy="399229"/>
      </dsp:txXfrm>
    </dsp:sp>
    <dsp:sp modelId="{C4A3C0B3-0973-4348-B05A-3B0B67336B87}">
      <dsp:nvSpPr>
        <dsp:cNvPr id="0" name=""/>
        <dsp:cNvSpPr/>
      </dsp:nvSpPr>
      <dsp:spPr>
        <a:xfrm>
          <a:off x="6286031" y="849358"/>
          <a:ext cx="1988586" cy="41543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352098" rIns="120904" bIns="120904" numCol="1" spcCol="1270" anchor="t" anchorCtr="0">
          <a:noAutofit/>
        </a:bodyPr>
        <a:lstStyle/>
        <a:p>
          <a:pPr marL="114300" lvl="1" indent="-114300" algn="l" defTabSz="577850">
            <a:lnSpc>
              <a:spcPct val="90000"/>
            </a:lnSpc>
            <a:spcBef>
              <a:spcPct val="0"/>
            </a:spcBef>
            <a:spcAft>
              <a:spcPct val="15000"/>
            </a:spcAft>
            <a:buChar char="••"/>
          </a:pPr>
          <a:r>
            <a:rPr lang="en-US" sz="1300" kern="1200" dirty="0"/>
            <a:t>Relationship ending </a:t>
          </a:r>
        </a:p>
        <a:p>
          <a:pPr marL="114300" lvl="1" indent="-114300" algn="l" defTabSz="577850">
            <a:lnSpc>
              <a:spcPct val="90000"/>
            </a:lnSpc>
            <a:spcBef>
              <a:spcPct val="0"/>
            </a:spcBef>
            <a:spcAft>
              <a:spcPct val="15000"/>
            </a:spcAft>
            <a:buChar char="••"/>
          </a:pPr>
          <a:r>
            <a:rPr lang="en-US" sz="1300" kern="1200" dirty="0"/>
            <a:t>Deteriorating health</a:t>
          </a:r>
        </a:p>
        <a:p>
          <a:pPr marL="114300" lvl="1" indent="-114300" algn="l" defTabSz="577850">
            <a:lnSpc>
              <a:spcPct val="90000"/>
            </a:lnSpc>
            <a:spcBef>
              <a:spcPct val="0"/>
            </a:spcBef>
            <a:spcAft>
              <a:spcPct val="15000"/>
            </a:spcAft>
            <a:buChar char="••"/>
          </a:pPr>
          <a:r>
            <a:rPr lang="en-US" sz="1300" kern="1200" dirty="0"/>
            <a:t>Recent bereavements </a:t>
          </a:r>
        </a:p>
        <a:p>
          <a:pPr marL="114300" lvl="1" indent="-114300" algn="l" defTabSz="577850">
            <a:lnSpc>
              <a:spcPct val="90000"/>
            </a:lnSpc>
            <a:spcBef>
              <a:spcPct val="0"/>
            </a:spcBef>
            <a:spcAft>
              <a:spcPct val="15000"/>
            </a:spcAft>
            <a:buChar char="••"/>
          </a:pPr>
          <a:r>
            <a:rPr lang="en-US" sz="1300" kern="1200" dirty="0"/>
            <a:t>Suicide of someone known to them </a:t>
          </a:r>
        </a:p>
        <a:p>
          <a:pPr marL="114300" lvl="1" indent="-114300" algn="l" defTabSz="577850">
            <a:lnSpc>
              <a:spcPct val="90000"/>
            </a:lnSpc>
            <a:spcBef>
              <a:spcPct val="0"/>
            </a:spcBef>
            <a:spcAft>
              <a:spcPct val="15000"/>
            </a:spcAft>
            <a:buChar char="••"/>
          </a:pPr>
          <a:r>
            <a:rPr lang="en-US" sz="1300" kern="1200" dirty="0"/>
            <a:t>Suicides reported in the media/celebrity</a:t>
          </a:r>
        </a:p>
        <a:p>
          <a:pPr marL="114300" lvl="1" indent="-114300" algn="l" defTabSz="577850">
            <a:lnSpc>
              <a:spcPct val="90000"/>
            </a:lnSpc>
            <a:spcBef>
              <a:spcPct val="0"/>
            </a:spcBef>
            <a:spcAft>
              <a:spcPct val="15000"/>
            </a:spcAft>
            <a:buChar char="••"/>
          </a:pPr>
          <a:r>
            <a:rPr lang="en-US" sz="1300" kern="1200" dirty="0"/>
            <a:t>Experiencing current abuse</a:t>
          </a:r>
        </a:p>
      </dsp:txBody>
      <dsp:txXfrm>
        <a:off x="6286031" y="849358"/>
        <a:ext cx="1988586" cy="4154329"/>
      </dsp:txXfrm>
    </dsp:sp>
    <dsp:sp modelId="{A9697F08-29DE-4D70-8C19-FBD2613C73ED}">
      <dsp:nvSpPr>
        <dsp:cNvPr id="0" name=""/>
        <dsp:cNvSpPr/>
      </dsp:nvSpPr>
      <dsp:spPr>
        <a:xfrm>
          <a:off x="8617299" y="0"/>
          <a:ext cx="798458" cy="798458"/>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19B184-91F6-4764-9D9C-5FAF73F04042}">
      <dsp:nvSpPr>
        <dsp:cNvPr id="0" name=""/>
        <dsp:cNvSpPr/>
      </dsp:nvSpPr>
      <dsp:spPr>
        <a:xfrm rot="16200000">
          <a:off x="6918470" y="2726908"/>
          <a:ext cx="4154329" cy="399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2098" bIns="0" numCol="1" spcCol="1270" anchor="t" anchorCtr="0">
          <a:noAutofit/>
        </a:bodyPr>
        <a:lstStyle/>
        <a:p>
          <a:pPr lvl="0" algn="r" defTabSz="1244600">
            <a:lnSpc>
              <a:spcPct val="90000"/>
            </a:lnSpc>
            <a:spcBef>
              <a:spcPct val="0"/>
            </a:spcBef>
            <a:spcAft>
              <a:spcPct val="35000"/>
            </a:spcAft>
          </a:pPr>
          <a:r>
            <a:rPr lang="en-US" sz="2800" kern="1200" dirty="0"/>
            <a:t>Imminent Risk </a:t>
          </a:r>
        </a:p>
      </dsp:txBody>
      <dsp:txXfrm>
        <a:off x="6918470" y="2726908"/>
        <a:ext cx="4154329" cy="399229"/>
      </dsp:txXfrm>
    </dsp:sp>
    <dsp:sp modelId="{5C735F5E-08EF-44A1-9DEE-C9ED9117138F}">
      <dsp:nvSpPr>
        <dsp:cNvPr id="0" name=""/>
        <dsp:cNvSpPr/>
      </dsp:nvSpPr>
      <dsp:spPr>
        <a:xfrm>
          <a:off x="9195249" y="849358"/>
          <a:ext cx="1988586" cy="41543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352098" rIns="120904" bIns="120904" numCol="1" spcCol="1270" anchor="t" anchorCtr="0">
          <a:noAutofit/>
        </a:bodyPr>
        <a:lstStyle/>
        <a:p>
          <a:pPr marL="114300" lvl="1" indent="-114300" algn="l" defTabSz="577850">
            <a:lnSpc>
              <a:spcPct val="90000"/>
            </a:lnSpc>
            <a:spcBef>
              <a:spcPct val="0"/>
            </a:spcBef>
            <a:spcAft>
              <a:spcPct val="15000"/>
            </a:spcAft>
            <a:buChar char="••"/>
          </a:pPr>
          <a:r>
            <a:rPr lang="en-US" sz="1300" kern="1200" dirty="0"/>
            <a:t>Has suicidal intent</a:t>
          </a:r>
        </a:p>
        <a:p>
          <a:pPr marL="114300" lvl="1" indent="-114300" algn="l" defTabSz="577850">
            <a:lnSpc>
              <a:spcPct val="90000"/>
            </a:lnSpc>
            <a:spcBef>
              <a:spcPct val="0"/>
            </a:spcBef>
            <a:spcAft>
              <a:spcPct val="15000"/>
            </a:spcAft>
            <a:buChar char="••"/>
          </a:pPr>
          <a:r>
            <a:rPr lang="en-US" sz="1300" kern="1200" dirty="0"/>
            <a:t>Has a plan of how to carry it out </a:t>
          </a:r>
        </a:p>
        <a:p>
          <a:pPr marL="114300" lvl="1" indent="-114300" algn="l" defTabSz="577850">
            <a:lnSpc>
              <a:spcPct val="90000"/>
            </a:lnSpc>
            <a:spcBef>
              <a:spcPct val="0"/>
            </a:spcBef>
            <a:spcAft>
              <a:spcPct val="15000"/>
            </a:spcAft>
            <a:buChar char="••"/>
          </a:pPr>
          <a:r>
            <a:rPr lang="en-US" sz="1300" kern="1200" dirty="0"/>
            <a:t>Has access to the means to do this</a:t>
          </a:r>
        </a:p>
        <a:p>
          <a:pPr marL="114300" lvl="1" indent="-114300" algn="l" defTabSz="577850">
            <a:lnSpc>
              <a:spcPct val="90000"/>
            </a:lnSpc>
            <a:spcBef>
              <a:spcPct val="0"/>
            </a:spcBef>
            <a:spcAft>
              <a:spcPct val="15000"/>
            </a:spcAft>
            <a:buChar char="••"/>
          </a:pPr>
          <a:r>
            <a:rPr lang="en-US" sz="1300" kern="1200" dirty="0"/>
            <a:t>Is impulsive or aggressive </a:t>
          </a:r>
        </a:p>
      </dsp:txBody>
      <dsp:txXfrm>
        <a:off x="9195249" y="849358"/>
        <a:ext cx="1988586" cy="4154329"/>
      </dsp:txXfrm>
    </dsp:sp>
    <dsp:sp modelId="{5109A08D-8C2F-4497-959C-0E7323882635}">
      <dsp:nvSpPr>
        <dsp:cNvPr id="0" name=""/>
        <dsp:cNvSpPr/>
      </dsp:nvSpPr>
      <dsp:spPr>
        <a:xfrm>
          <a:off x="8770174" y="0"/>
          <a:ext cx="798458" cy="798458"/>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4DDF07-521F-4578-A553-A8CA2DB2D7BB}" type="datetimeFigureOut">
              <a:rPr lang="en-GB" smtClean="0"/>
              <a:t>03/03/2021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F07D8A-7F0D-4D83-8A2B-F5D29A0BC104}" type="slidenum">
              <a:rPr lang="en-GB" smtClean="0"/>
              <a:t>‹#›</a:t>
            </a:fld>
            <a:endParaRPr lang="en-GB"/>
          </a:p>
        </p:txBody>
      </p:sp>
    </p:spTree>
    <p:extLst>
      <p:ext uri="{BB962C8B-B14F-4D97-AF65-F5344CB8AC3E}">
        <p14:creationId xmlns:p14="http://schemas.microsoft.com/office/powerpoint/2010/main" val="1190710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latin typeface="Calibri" panose="020F0502020204030204" pitchFamily="34" charset="0"/>
            </a:endParaRPr>
          </a:p>
          <a:p>
            <a:r>
              <a:rPr lang="en-GB" sz="1200" dirty="0">
                <a:latin typeface="Calibri" panose="020F0502020204030204" pitchFamily="34" charset="0"/>
              </a:rPr>
              <a:t>Talking about suicide is not easy, but asking about suicide or thoughts of harm gives the person permission to tell you how they are feeling </a:t>
            </a:r>
          </a:p>
          <a:p>
            <a:r>
              <a:rPr lang="en-GB" sz="1200" dirty="0">
                <a:latin typeface="Calibri" panose="020F0502020204030204" pitchFamily="34" charset="0"/>
              </a:rPr>
              <a:t>Take them seriously and signpost them to the appropriate support.</a:t>
            </a:r>
          </a:p>
          <a:p>
            <a:endParaRPr lang="en-GB" dirty="0"/>
          </a:p>
        </p:txBody>
      </p:sp>
      <p:sp>
        <p:nvSpPr>
          <p:cNvPr id="4" name="Slide Number Placeholder 3"/>
          <p:cNvSpPr>
            <a:spLocks noGrp="1"/>
          </p:cNvSpPr>
          <p:nvPr>
            <p:ph type="sldNum" sz="quarter" idx="10"/>
          </p:nvPr>
        </p:nvSpPr>
        <p:spPr/>
        <p:txBody>
          <a:bodyPr/>
          <a:lstStyle/>
          <a:p>
            <a:fld id="{EAF07D8A-7F0D-4D83-8A2B-F5D29A0BC104}" type="slidenum">
              <a:rPr lang="en-GB" smtClean="0"/>
              <a:t>2</a:t>
            </a:fld>
            <a:endParaRPr lang="en-GB"/>
          </a:p>
        </p:txBody>
      </p:sp>
    </p:spTree>
    <p:extLst>
      <p:ext uri="{BB962C8B-B14F-4D97-AF65-F5344CB8AC3E}">
        <p14:creationId xmlns:p14="http://schemas.microsoft.com/office/powerpoint/2010/main" val="2004918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F07D8A-7F0D-4D83-8A2B-F5D29A0BC104}" type="slidenum">
              <a:rPr lang="en-GB" smtClean="0"/>
              <a:t>4</a:t>
            </a:fld>
            <a:endParaRPr lang="en-GB"/>
          </a:p>
        </p:txBody>
      </p:sp>
    </p:spTree>
    <p:extLst>
      <p:ext uri="{BB962C8B-B14F-4D97-AF65-F5344CB8AC3E}">
        <p14:creationId xmlns:p14="http://schemas.microsoft.com/office/powerpoint/2010/main" val="3344378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F07D8A-7F0D-4D83-8A2B-F5D29A0BC104}" type="slidenum">
              <a:rPr lang="en-GB" smtClean="0"/>
              <a:t>5</a:t>
            </a:fld>
            <a:endParaRPr lang="en-GB"/>
          </a:p>
        </p:txBody>
      </p:sp>
    </p:spTree>
    <p:extLst>
      <p:ext uri="{BB962C8B-B14F-4D97-AF65-F5344CB8AC3E}">
        <p14:creationId xmlns:p14="http://schemas.microsoft.com/office/powerpoint/2010/main" val="34978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AF07D8A-7F0D-4D83-8A2B-F5D29A0BC104}" type="slidenum">
              <a:rPr lang="en-GB" smtClean="0"/>
              <a:t>9</a:t>
            </a:fld>
            <a:endParaRPr lang="en-GB"/>
          </a:p>
        </p:txBody>
      </p:sp>
    </p:spTree>
    <p:extLst>
      <p:ext uri="{BB962C8B-B14F-4D97-AF65-F5344CB8AC3E}">
        <p14:creationId xmlns:p14="http://schemas.microsoft.com/office/powerpoint/2010/main" val="3723195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What happened and what was helpful for you to move 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 separated from my partner and found it financially difficult to stay in the house I rented for 3 years , so I decided to stay with my mum in **city**. But me and my mum never got along and it showed when she decided to kick me out over a slight argument, more to she needed her space </a:t>
            </a:r>
            <a:r>
              <a:rPr lang="en-GB" sz="1200" kern="1200" dirty="0" err="1">
                <a:solidFill>
                  <a:schemeClr val="tx1"/>
                </a:solidFill>
                <a:effectLst/>
                <a:latin typeface="+mn-lt"/>
                <a:ea typeface="+mn-ea"/>
                <a:cs typeface="+mn-cs"/>
              </a:rPr>
              <a:t>i</a:t>
            </a:r>
            <a:r>
              <a:rPr lang="en-GB" sz="1200" kern="1200" dirty="0">
                <a:solidFill>
                  <a:schemeClr val="tx1"/>
                </a:solidFill>
                <a:effectLst/>
                <a:latin typeface="+mn-lt"/>
                <a:ea typeface="+mn-ea"/>
                <a:cs typeface="+mn-cs"/>
              </a:rPr>
              <a:t> think. So I decided to leave my dog with her a sleep rough on the streets as she wasn’t willing to give me a bed anymore. She threw me out on a bank holiday so no facilities was open to me than the streets of *city centre park**. </a:t>
            </a:r>
          </a:p>
          <a:p>
            <a:r>
              <a:rPr lang="en-GB" sz="1200" kern="1200" dirty="0">
                <a:solidFill>
                  <a:schemeClr val="tx1"/>
                </a:solidFill>
                <a:effectLst/>
                <a:latin typeface="+mn-lt"/>
                <a:ea typeface="+mn-ea"/>
                <a:cs typeface="+mn-cs"/>
              </a:rPr>
              <a:t>The most helpful thing at this time was speaking and being assessed my **local council**. But after a agonising long phone call and full integration like I had done something wrong I finally got a place in a hostel.  </a:t>
            </a:r>
          </a:p>
          <a:p>
            <a:r>
              <a:rPr lang="en-GB" sz="1200" kern="1200" dirty="0">
                <a:solidFill>
                  <a:schemeClr val="tx1"/>
                </a:solidFill>
                <a:effectLst/>
                <a:latin typeface="+mn-lt"/>
                <a:ea typeface="+mn-ea"/>
                <a:cs typeface="+mn-cs"/>
              </a:rPr>
              <a:t>Why does a person being homeless have to be interrogated for being homeless? 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What was important in you being able to access and receive support?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I’ve always suffered with mental health, ( </a:t>
            </a:r>
            <a:r>
              <a:rPr lang="en-GB" sz="1200" kern="1200" dirty="0" err="1">
                <a:solidFill>
                  <a:schemeClr val="tx1"/>
                </a:solidFill>
                <a:effectLst/>
                <a:latin typeface="+mn-lt"/>
                <a:ea typeface="+mn-ea"/>
                <a:cs typeface="+mn-cs"/>
              </a:rPr>
              <a:t>ptsd</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aniexty</a:t>
            </a:r>
            <a:r>
              <a:rPr lang="en-GB" sz="1200" kern="1200" dirty="0">
                <a:solidFill>
                  <a:schemeClr val="tx1"/>
                </a:solidFill>
                <a:effectLst/>
                <a:latin typeface="+mn-lt"/>
                <a:ea typeface="+mn-ea"/>
                <a:cs typeface="+mn-cs"/>
              </a:rPr>
              <a:t>, depression, eating disorders , paranoia) , I asked the booth centre, (homeless support centre ), to refer me to a homeless mental health team. To my luck I was referred to </a:t>
            </a:r>
            <a:r>
              <a:rPr lang="en-GB" sz="1200" kern="1200" dirty="0" err="1">
                <a:solidFill>
                  <a:schemeClr val="tx1"/>
                </a:solidFill>
                <a:effectLst/>
                <a:latin typeface="+mn-lt"/>
                <a:ea typeface="+mn-ea"/>
                <a:cs typeface="+mn-cs"/>
              </a:rPr>
              <a:t>MHworker</a:t>
            </a:r>
            <a:r>
              <a:rPr lang="en-GB" sz="1200" kern="1200" dirty="0">
                <a:solidFill>
                  <a:schemeClr val="tx1"/>
                </a:solidFill>
                <a:effectLst/>
                <a:latin typeface="+mn-lt"/>
                <a:ea typeface="+mn-ea"/>
                <a:cs typeface="+mn-cs"/>
              </a:rPr>
              <a:t> the best psychologist in the field. The support I received from </a:t>
            </a:r>
            <a:r>
              <a:rPr lang="en-GB" sz="1200" kern="1200" dirty="0" err="1">
                <a:solidFill>
                  <a:schemeClr val="tx1"/>
                </a:solidFill>
                <a:effectLst/>
                <a:latin typeface="+mn-lt"/>
                <a:ea typeface="+mn-ea"/>
                <a:cs typeface="+mn-cs"/>
              </a:rPr>
              <a:t>MHworker</a:t>
            </a:r>
            <a:r>
              <a:rPr lang="en-GB" sz="1200" kern="1200" dirty="0">
                <a:solidFill>
                  <a:schemeClr val="tx1"/>
                </a:solidFill>
                <a:effectLst/>
                <a:latin typeface="+mn-lt"/>
                <a:ea typeface="+mn-ea"/>
                <a:cs typeface="+mn-cs"/>
              </a:rPr>
              <a:t> saved my life. While I was homeless I needed a set routine , a set routine of regular support and a great unit that worked with me. I always stuck by my believe of, help is there if your willing to take it. This shows as after 4-5 months of being homeless I have my own flat and level of independence because I took the help that I asked for and that was available to me. </a:t>
            </a:r>
          </a:p>
          <a:p>
            <a:r>
              <a:rPr lang="en-GB" sz="1200" kern="1200" dirty="0">
                <a:solidFill>
                  <a:schemeClr val="tx1"/>
                </a:solidFill>
                <a:effectLst/>
                <a:latin typeface="+mn-lt"/>
                <a:ea typeface="+mn-ea"/>
                <a:cs typeface="+mn-cs"/>
              </a:rPr>
              <a:t>While I was living in a hostel my routine and head, emotions And life was all over the place and the only thing that was guaranteed was my regular visits to my mental health appointments with </a:t>
            </a:r>
            <a:r>
              <a:rPr lang="en-GB" sz="1200" kern="1200" dirty="0" err="1">
                <a:solidFill>
                  <a:schemeClr val="tx1"/>
                </a:solidFill>
                <a:effectLst/>
                <a:latin typeface="+mn-lt"/>
                <a:ea typeface="+mn-ea"/>
                <a:cs typeface="+mn-cs"/>
              </a:rPr>
              <a:t>MHworker</a:t>
            </a:r>
            <a:r>
              <a:rPr lang="en-GB" sz="1200" kern="1200" dirty="0">
                <a:solidFill>
                  <a:schemeClr val="tx1"/>
                </a:solidFill>
                <a:effectLst/>
                <a:latin typeface="+mn-lt"/>
                <a:ea typeface="+mn-ea"/>
                <a:cs typeface="+mn-cs"/>
              </a:rPr>
              <a:t> in city centre. Without them meetings I would have gave up to the temptations to drugs and overdosed due to my feelings of helplessness at the time. But because the regular weekly meetings was giving me structure and routine it helped me along to the path of hope and, what if ? ...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It was so important to receive help from mental health team while I was homeless because it gave a chance for me to understand my feelings and understand what I was going through. Instead of thinking I was helpless and committing suicide to get it over with. The help of the mental help team, </a:t>
            </a:r>
            <a:r>
              <a:rPr lang="en-GB" sz="1200" kern="1200" dirty="0" err="1">
                <a:solidFill>
                  <a:schemeClr val="tx1"/>
                </a:solidFill>
                <a:effectLst/>
                <a:latin typeface="+mn-lt"/>
                <a:ea typeface="+mn-ea"/>
                <a:cs typeface="+mn-cs"/>
              </a:rPr>
              <a:t>MHworker</a:t>
            </a:r>
            <a:r>
              <a:rPr lang="en-GB" sz="1200" kern="1200" dirty="0">
                <a:solidFill>
                  <a:schemeClr val="tx1"/>
                </a:solidFill>
                <a:effectLst/>
                <a:latin typeface="+mn-lt"/>
                <a:ea typeface="+mn-ea"/>
                <a:cs typeface="+mn-cs"/>
              </a:rPr>
              <a:t> helped me understand my emotions and what I was going through and who I was, was in a sense of normal and totally okay!. Without this help from a psychologist and the help from booth centre ( homeless shelter ) who referred me I wouldn’t be here to tell my story. This was so vital in my journey of homelessness and was so important. When homeless your emotions are everywhere and your confused but with the help of the mental health team, they normalise it, in a way where we know it’s ok to let go for once and then rebuild, it’s okay to start again but for the better, it’s ok to restructure your life to suit the new you the better. I was living in a hostel it was horrible I was vulnerable and open to predators on a daily occasion, but to have the yep structure of the mental health team made it worth while, made it </a:t>
            </a:r>
            <a:r>
              <a:rPr lang="en-GB" sz="1200" kern="1200" dirty="0" err="1">
                <a:solidFill>
                  <a:schemeClr val="tx1"/>
                </a:solidFill>
                <a:effectLst/>
                <a:latin typeface="+mn-lt"/>
                <a:ea typeface="+mn-ea"/>
                <a:cs typeface="+mn-cs"/>
              </a:rPr>
              <a:t>bareable</a:t>
            </a:r>
            <a:r>
              <a:rPr lang="en-GB" sz="1200" kern="1200" dirty="0">
                <a:solidFill>
                  <a:schemeClr val="tx1"/>
                </a:solidFill>
                <a:effectLst/>
                <a:latin typeface="+mn-lt"/>
                <a:ea typeface="+mn-ea"/>
                <a:cs typeface="+mn-cs"/>
              </a:rPr>
              <a:t> as I knew I could discuss the “ normal hostel life “ with someone, someone who understood me and my emotions my lifestyle. This is why mental health support is crucial to homeless, vulnerable people.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What advice would you give homeless frontline staff, and services?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only advice I would give, would be to be patient and understand someone’s feelings through there actions. As a previous homeless person I always used to say it’s okay. But it’s your job to know it’s not, ask questions but no more than a few to know what’s up. We want you to ask, we want you to care! . As being homeless we feel like we’re a burden and feel the pressure of the word on our shoulders, just show you care, refer us to the right departments, make </a:t>
            </a:r>
            <a:r>
              <a:rPr lang="en-GB" sz="1200" kern="1200" dirty="0" err="1">
                <a:solidFill>
                  <a:schemeClr val="tx1"/>
                </a:solidFill>
                <a:effectLst/>
                <a:latin typeface="+mn-lt"/>
                <a:ea typeface="+mn-ea"/>
                <a:cs typeface="+mn-cs"/>
              </a:rPr>
              <a:t>ya</a:t>
            </a:r>
            <a:r>
              <a:rPr lang="en-GB" sz="1200" kern="1200" dirty="0">
                <a:solidFill>
                  <a:schemeClr val="tx1"/>
                </a:solidFill>
                <a:effectLst/>
                <a:latin typeface="+mn-lt"/>
                <a:ea typeface="+mn-ea"/>
                <a:cs typeface="+mn-cs"/>
              </a:rPr>
              <a:t> feel comfortable to return back to the hep centre. We need you just show us we’re welcome.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EAF07D8A-7F0D-4D83-8A2B-F5D29A0BC104}" type="slidenum">
              <a:rPr lang="en-GB" smtClean="0"/>
              <a:t>15</a:t>
            </a:fld>
            <a:endParaRPr lang="en-GB"/>
          </a:p>
        </p:txBody>
      </p:sp>
    </p:spTree>
    <p:extLst>
      <p:ext uri="{BB962C8B-B14F-4D97-AF65-F5344CB8AC3E}">
        <p14:creationId xmlns:p14="http://schemas.microsoft.com/office/powerpoint/2010/main" val="4015980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negative transformation in the helper that results from </a:t>
            </a:r>
            <a:r>
              <a:rPr lang="en-GB" b="1" dirty="0"/>
              <a:t>empathic engagement </a:t>
            </a:r>
            <a:r>
              <a:rPr lang="en-GB" dirty="0"/>
              <a:t>with trauma survivors and their trauma material, combined with a commitment or responsibility to help them.</a:t>
            </a:r>
          </a:p>
          <a:p>
            <a:endParaRPr lang="en-GB" dirty="0"/>
          </a:p>
          <a:p>
            <a:r>
              <a:rPr lang="en-GB" dirty="0"/>
              <a:t>This can disrupt or alter the helpers own beliefs, expectations and assumptions about the world. For example – this may challenge an individuals own views around safety, trust, power or autonomy. </a:t>
            </a:r>
          </a:p>
          <a:p>
            <a:endParaRPr lang="en-GB" dirty="0"/>
          </a:p>
          <a:p>
            <a:r>
              <a:rPr lang="en-US" dirty="0">
                <a:solidFill>
                  <a:srgbClr val="1A0DAB"/>
                </a:solidFill>
                <a:effectLst/>
              </a:rPr>
              <a:t>Vicarious Trauma Vicarious trauma (VT) is ‘the negative transformation in the helper that results (across time) from empathic engagement with trauma survivors and their traumatic material, combined with a commitment or responsibility to help them’ (Pearlman and </a:t>
            </a:r>
            <a:r>
              <a:rPr lang="en-US" dirty="0" err="1">
                <a:solidFill>
                  <a:srgbClr val="1A0DAB"/>
                </a:solidFill>
                <a:effectLst/>
              </a:rPr>
              <a:t>Caringi</a:t>
            </a:r>
            <a:r>
              <a:rPr lang="en-US" dirty="0">
                <a:solidFill>
                  <a:srgbClr val="1A0DAB"/>
                </a:solidFill>
                <a:effectLst/>
              </a:rPr>
              <a:t>, 2009, 202-203).</a:t>
            </a:r>
            <a:endParaRPr lang="en-GB" dirty="0"/>
          </a:p>
          <a:p>
            <a:endParaRPr lang="en-GB" dirty="0"/>
          </a:p>
          <a:p>
            <a:endParaRPr lang="en-GB" dirty="0"/>
          </a:p>
          <a:p>
            <a:endParaRPr lang="en-GB" dirty="0"/>
          </a:p>
          <a:p>
            <a:r>
              <a:rPr lang="en-GB" dirty="0"/>
              <a:t>(McCann &amp; Pearlman, 1990; Courtois &amp; Ford, 2009)</a:t>
            </a:r>
          </a:p>
          <a:p>
            <a:endParaRPr lang="en-GB" dirty="0"/>
          </a:p>
          <a:p>
            <a:endParaRPr lang="en-GB" dirty="0"/>
          </a:p>
          <a:p>
            <a:endParaRPr lang="en-GB" dirty="0"/>
          </a:p>
          <a:p>
            <a:endParaRPr lang="en-GB" dirty="0"/>
          </a:p>
          <a:p>
            <a:endParaRPr lang="en-GB" dirty="0"/>
          </a:p>
          <a:p>
            <a:r>
              <a:rPr lang="en-GB" dirty="0"/>
              <a:t>Connected to ethics – what’s at heart of work? What do you value? Different histories of work and life – morale courage. Different ideas – better for clients – more resistive to burnout </a:t>
            </a:r>
          </a:p>
          <a:p>
            <a:r>
              <a:rPr lang="en-GB" dirty="0"/>
              <a:t>Disconnected, victims, negativity, cynicism, avoidance, incompetence </a:t>
            </a:r>
          </a:p>
          <a:p>
            <a:r>
              <a:rPr lang="en-GB" dirty="0"/>
              <a:t>Enmeshed, hero, intrusion, lone wolf </a:t>
            </a:r>
          </a:p>
          <a:p>
            <a:endParaRPr lang="en-GB" dirty="0"/>
          </a:p>
          <a:p>
            <a:r>
              <a:rPr lang="en-GB" dirty="0"/>
              <a:t>Self care – helps us to remain connection </a:t>
            </a:r>
          </a:p>
          <a:p>
            <a:endParaRPr lang="en-GB" dirty="0"/>
          </a:p>
        </p:txBody>
      </p:sp>
      <p:sp>
        <p:nvSpPr>
          <p:cNvPr id="4" name="Slide Number Placeholder 3"/>
          <p:cNvSpPr>
            <a:spLocks noGrp="1"/>
          </p:cNvSpPr>
          <p:nvPr>
            <p:ph type="sldNum" sz="quarter" idx="5"/>
          </p:nvPr>
        </p:nvSpPr>
        <p:spPr/>
        <p:txBody>
          <a:bodyPr/>
          <a:lstStyle/>
          <a:p>
            <a:fld id="{EAF07D8A-7F0D-4D83-8A2B-F5D29A0BC104}" type="slidenum">
              <a:rPr lang="en-GB" smtClean="0"/>
              <a:t>17</a:t>
            </a:fld>
            <a:endParaRPr lang="en-GB"/>
          </a:p>
        </p:txBody>
      </p:sp>
    </p:spTree>
    <p:extLst>
      <p:ext uri="{BB962C8B-B14F-4D97-AF65-F5344CB8AC3E}">
        <p14:creationId xmlns:p14="http://schemas.microsoft.com/office/powerpoint/2010/main" val="2978794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AF07D8A-7F0D-4D83-8A2B-F5D29A0BC104}" type="slidenum">
              <a:rPr lang="en-GB" smtClean="0"/>
              <a:t>31</a:t>
            </a:fld>
            <a:endParaRPr lang="en-GB"/>
          </a:p>
        </p:txBody>
      </p:sp>
    </p:spTree>
    <p:extLst>
      <p:ext uri="{BB962C8B-B14F-4D97-AF65-F5344CB8AC3E}">
        <p14:creationId xmlns:p14="http://schemas.microsoft.com/office/powerpoint/2010/main" val="1711306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AF07D8A-7F0D-4D83-8A2B-F5D29A0BC104}" type="slidenum">
              <a:rPr lang="en-GB" smtClean="0"/>
              <a:t>33</a:t>
            </a:fld>
            <a:endParaRPr lang="en-GB"/>
          </a:p>
        </p:txBody>
      </p:sp>
    </p:spTree>
    <p:extLst>
      <p:ext uri="{BB962C8B-B14F-4D97-AF65-F5344CB8AC3E}">
        <p14:creationId xmlns:p14="http://schemas.microsoft.com/office/powerpoint/2010/main" val="464936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69031-7121-47F5-A4C4-EC454A525E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0FED224-B267-4269-8C73-E5CE45DD6D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CA63F8-D0AA-49C2-B922-E1E9A30FEC42}"/>
              </a:ext>
            </a:extLst>
          </p:cNvPr>
          <p:cNvSpPr>
            <a:spLocks noGrp="1"/>
          </p:cNvSpPr>
          <p:nvPr>
            <p:ph type="dt" sz="half" idx="10"/>
          </p:nvPr>
        </p:nvSpPr>
        <p:spPr/>
        <p:txBody>
          <a:bodyPr/>
          <a:lstStyle/>
          <a:p>
            <a:fld id="{826F620C-6C41-4A93-B9AC-5E2BD5A487D6}" type="datetimeFigureOut">
              <a:rPr lang="en-GB" smtClean="0"/>
              <a:t>03/03/2021</a:t>
            </a:fld>
            <a:endParaRPr lang="en-GB"/>
          </a:p>
        </p:txBody>
      </p:sp>
      <p:sp>
        <p:nvSpPr>
          <p:cNvPr id="5" name="Footer Placeholder 4">
            <a:extLst>
              <a:ext uri="{FF2B5EF4-FFF2-40B4-BE49-F238E27FC236}">
                <a16:creationId xmlns:a16="http://schemas.microsoft.com/office/drawing/2014/main" id="{D4E0C391-BE7B-485B-A37A-DAB9609ECE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0735EB-A169-4A23-A85C-2B57705BD7AB}"/>
              </a:ext>
            </a:extLst>
          </p:cNvPr>
          <p:cNvSpPr>
            <a:spLocks noGrp="1"/>
          </p:cNvSpPr>
          <p:nvPr>
            <p:ph type="sldNum" sz="quarter" idx="12"/>
          </p:nvPr>
        </p:nvSpPr>
        <p:spPr/>
        <p:txBody>
          <a:bodyPr/>
          <a:lstStyle/>
          <a:p>
            <a:fld id="{A30B76E1-3556-4664-9766-4513EE69BEF7}" type="slidenum">
              <a:rPr lang="en-GB" smtClean="0"/>
              <a:t>‹#›</a:t>
            </a:fld>
            <a:endParaRPr lang="en-GB"/>
          </a:p>
        </p:txBody>
      </p:sp>
    </p:spTree>
    <p:extLst>
      <p:ext uri="{BB962C8B-B14F-4D97-AF65-F5344CB8AC3E}">
        <p14:creationId xmlns:p14="http://schemas.microsoft.com/office/powerpoint/2010/main" val="3481620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74AD-175E-41DE-B3D4-4DA76D88833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D87565-432B-410D-A6D7-EE3F2EBCCF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BE6285-4AE5-4D7B-B8BA-093C765E5A53}"/>
              </a:ext>
            </a:extLst>
          </p:cNvPr>
          <p:cNvSpPr>
            <a:spLocks noGrp="1"/>
          </p:cNvSpPr>
          <p:nvPr>
            <p:ph type="dt" sz="half" idx="10"/>
          </p:nvPr>
        </p:nvSpPr>
        <p:spPr/>
        <p:txBody>
          <a:bodyPr/>
          <a:lstStyle/>
          <a:p>
            <a:fld id="{826F620C-6C41-4A93-B9AC-5E2BD5A487D6}" type="datetimeFigureOut">
              <a:rPr lang="en-GB" smtClean="0"/>
              <a:t>03/03/2021</a:t>
            </a:fld>
            <a:endParaRPr lang="en-GB"/>
          </a:p>
        </p:txBody>
      </p:sp>
      <p:sp>
        <p:nvSpPr>
          <p:cNvPr id="5" name="Footer Placeholder 4">
            <a:extLst>
              <a:ext uri="{FF2B5EF4-FFF2-40B4-BE49-F238E27FC236}">
                <a16:creationId xmlns:a16="http://schemas.microsoft.com/office/drawing/2014/main" id="{DA587794-B64A-4399-BE7C-89242F8553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6CC826-C332-4531-8D7F-46C17EBBE281}"/>
              </a:ext>
            </a:extLst>
          </p:cNvPr>
          <p:cNvSpPr>
            <a:spLocks noGrp="1"/>
          </p:cNvSpPr>
          <p:nvPr>
            <p:ph type="sldNum" sz="quarter" idx="12"/>
          </p:nvPr>
        </p:nvSpPr>
        <p:spPr/>
        <p:txBody>
          <a:bodyPr/>
          <a:lstStyle/>
          <a:p>
            <a:fld id="{A30B76E1-3556-4664-9766-4513EE69BEF7}" type="slidenum">
              <a:rPr lang="en-GB" smtClean="0"/>
              <a:t>‹#›</a:t>
            </a:fld>
            <a:endParaRPr lang="en-GB"/>
          </a:p>
        </p:txBody>
      </p:sp>
    </p:spTree>
    <p:extLst>
      <p:ext uri="{BB962C8B-B14F-4D97-AF65-F5344CB8AC3E}">
        <p14:creationId xmlns:p14="http://schemas.microsoft.com/office/powerpoint/2010/main" val="977634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81902E-5022-4CDD-A88B-6CF91139000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B894DE1-48FD-462E-8CC1-5FE2D66E8A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274827-0FAB-42FD-941F-84128929EE0B}"/>
              </a:ext>
            </a:extLst>
          </p:cNvPr>
          <p:cNvSpPr>
            <a:spLocks noGrp="1"/>
          </p:cNvSpPr>
          <p:nvPr>
            <p:ph type="dt" sz="half" idx="10"/>
          </p:nvPr>
        </p:nvSpPr>
        <p:spPr/>
        <p:txBody>
          <a:bodyPr/>
          <a:lstStyle/>
          <a:p>
            <a:fld id="{826F620C-6C41-4A93-B9AC-5E2BD5A487D6}" type="datetimeFigureOut">
              <a:rPr lang="en-GB" smtClean="0"/>
              <a:t>03/03/2021</a:t>
            </a:fld>
            <a:endParaRPr lang="en-GB"/>
          </a:p>
        </p:txBody>
      </p:sp>
      <p:sp>
        <p:nvSpPr>
          <p:cNvPr id="5" name="Footer Placeholder 4">
            <a:extLst>
              <a:ext uri="{FF2B5EF4-FFF2-40B4-BE49-F238E27FC236}">
                <a16:creationId xmlns:a16="http://schemas.microsoft.com/office/drawing/2014/main" id="{76FA586B-9955-4E6B-833E-2A25224524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63D698-8AB1-436B-84A2-9A0F6255BB29}"/>
              </a:ext>
            </a:extLst>
          </p:cNvPr>
          <p:cNvSpPr>
            <a:spLocks noGrp="1"/>
          </p:cNvSpPr>
          <p:nvPr>
            <p:ph type="sldNum" sz="quarter" idx="12"/>
          </p:nvPr>
        </p:nvSpPr>
        <p:spPr/>
        <p:txBody>
          <a:bodyPr/>
          <a:lstStyle/>
          <a:p>
            <a:fld id="{A30B76E1-3556-4664-9766-4513EE69BEF7}" type="slidenum">
              <a:rPr lang="en-GB" smtClean="0"/>
              <a:t>‹#›</a:t>
            </a:fld>
            <a:endParaRPr lang="en-GB"/>
          </a:p>
        </p:txBody>
      </p:sp>
    </p:spTree>
    <p:extLst>
      <p:ext uri="{BB962C8B-B14F-4D97-AF65-F5344CB8AC3E}">
        <p14:creationId xmlns:p14="http://schemas.microsoft.com/office/powerpoint/2010/main" val="2125366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4" name="Picture Placeholder 13"/>
          <p:cNvSpPr>
            <a:spLocks noGrp="1"/>
          </p:cNvSpPr>
          <p:nvPr>
            <p:ph type="pic" sz="quarter" idx="10" hasCustomPrompt="1"/>
          </p:nvPr>
        </p:nvSpPr>
        <p:spPr>
          <a:xfrm>
            <a:off x="0" y="0"/>
            <a:ext cx="12192000" cy="6858000"/>
          </a:xfrm>
          <a:prstGeom prst="rect">
            <a:avLst/>
          </a:prstGeom>
        </p:spPr>
        <p:txBody>
          <a:bodyPr vert="horz"/>
          <a:lstStyle>
            <a:lvl1pPr>
              <a:defRPr baseline="0"/>
            </a:lvl1pPr>
          </a:lstStyle>
          <a:p>
            <a:r>
              <a:rPr lang="en-US" dirty="0"/>
              <a:t>Insert GMMH background here</a:t>
            </a:r>
          </a:p>
        </p:txBody>
      </p:sp>
      <p:sp>
        <p:nvSpPr>
          <p:cNvPr id="12" name="Title 11"/>
          <p:cNvSpPr>
            <a:spLocks noGrp="1"/>
          </p:cNvSpPr>
          <p:nvPr>
            <p:ph type="title" hasCustomPrompt="1"/>
          </p:nvPr>
        </p:nvSpPr>
        <p:spPr>
          <a:xfrm>
            <a:off x="720001" y="2400000"/>
            <a:ext cx="4996100" cy="2138133"/>
          </a:xfrm>
          <a:prstGeom prst="rect">
            <a:avLst/>
          </a:prstGeom>
        </p:spPr>
        <p:txBody>
          <a:bodyPr vert="horz" lIns="0" tIns="0" rIns="0" bIns="0"/>
          <a:lstStyle>
            <a:lvl1pPr algn="l">
              <a:defRPr sz="3200" b="1" i="0" baseline="0">
                <a:solidFill>
                  <a:schemeClr val="bg1"/>
                </a:solidFill>
              </a:defRPr>
            </a:lvl1pPr>
          </a:lstStyle>
          <a:p>
            <a:r>
              <a:rPr lang="en-GB" dirty="0"/>
              <a:t>Title of your presentation to go here</a:t>
            </a:r>
            <a:endParaRPr lang="en-US" dirty="0"/>
          </a:p>
        </p:txBody>
      </p:sp>
    </p:spTree>
    <p:extLst>
      <p:ext uri="{BB962C8B-B14F-4D97-AF65-F5344CB8AC3E}">
        <p14:creationId xmlns:p14="http://schemas.microsoft.com/office/powerpoint/2010/main" val="3957599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Autofit/>
          </a:bodyPr>
          <a:lstStyle>
            <a:lvl1pPr>
              <a:defRPr sz="6667"/>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3333" b="0" i="0">
                <a:solidFill>
                  <a:schemeClr val="accent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7" name="Footer Placeholder 4"/>
          <p:cNvSpPr>
            <a:spLocks noGrp="1"/>
          </p:cNvSpPr>
          <p:nvPr>
            <p:ph type="ftr" sz="quarter" idx="11"/>
          </p:nvPr>
        </p:nvSpPr>
        <p:spPr>
          <a:xfrm>
            <a:off x="0" y="6220781"/>
            <a:ext cx="12192000" cy="637219"/>
          </a:xfrm>
          <a:prstGeom prst="rect">
            <a:avLst/>
          </a:prstGeom>
          <a:solidFill>
            <a:schemeClr val="bg2"/>
          </a:solidFill>
        </p:spPr>
        <p:txBody>
          <a:bodyPr lIns="468000" tIns="468000" rIns="468000" bIns="468000"/>
          <a:lstStyle>
            <a:lvl1pPr algn="l">
              <a:defRPr sz="2400" b="1" i="0">
                <a:solidFill>
                  <a:schemeClr val="tx2"/>
                </a:solidFill>
                <a:latin typeface="Proxima Nova Bold"/>
                <a:cs typeface="Proxima Nova Bold"/>
              </a:defRPr>
            </a:lvl1pPr>
          </a:lstStyle>
          <a:p>
            <a:r>
              <a:rPr lang="en-US" dirty="0" err="1"/>
              <a:t>www.homeless.org</a:t>
            </a:r>
            <a:endParaRPr lang="en-US" dirty="0"/>
          </a:p>
        </p:txBody>
      </p:sp>
    </p:spTree>
    <p:extLst>
      <p:ext uri="{BB962C8B-B14F-4D97-AF65-F5344CB8AC3E}">
        <p14:creationId xmlns:p14="http://schemas.microsoft.com/office/powerpoint/2010/main" val="2742369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0" y="6220781"/>
            <a:ext cx="12192000" cy="637219"/>
          </a:xfrm>
          <a:prstGeom prst="rect">
            <a:avLst/>
          </a:prstGeom>
          <a:solidFill>
            <a:schemeClr val="bg2"/>
          </a:solidFill>
        </p:spPr>
        <p:txBody>
          <a:bodyPr lIns="468000" tIns="468000" rIns="468000" bIns="468000"/>
          <a:lstStyle>
            <a:lvl1pPr algn="l">
              <a:defRPr sz="2400" b="1" i="0">
                <a:solidFill>
                  <a:schemeClr val="tx2"/>
                </a:solidFill>
                <a:latin typeface="Proxima Nova Bold"/>
                <a:cs typeface="Proxima Nova Bold"/>
              </a:defRPr>
            </a:lvl1pPr>
          </a:lstStyle>
          <a:p>
            <a:r>
              <a:rPr lang="en-US" dirty="0" err="1"/>
              <a:t>www.homeless.org</a:t>
            </a:r>
            <a:endParaRPr lang="en-US" dirty="0"/>
          </a:p>
        </p:txBody>
      </p:sp>
    </p:spTree>
    <p:extLst>
      <p:ext uri="{BB962C8B-B14F-4D97-AF65-F5344CB8AC3E}">
        <p14:creationId xmlns:p14="http://schemas.microsoft.com/office/powerpoint/2010/main" val="2566128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8" name="Footer Placeholder 4"/>
          <p:cNvSpPr>
            <a:spLocks noGrp="1"/>
          </p:cNvSpPr>
          <p:nvPr>
            <p:ph type="ftr" sz="quarter" idx="11"/>
          </p:nvPr>
        </p:nvSpPr>
        <p:spPr>
          <a:xfrm>
            <a:off x="0" y="6226661"/>
            <a:ext cx="12192000" cy="631339"/>
          </a:xfrm>
          <a:solidFill>
            <a:schemeClr val="bg2"/>
          </a:solidFill>
        </p:spPr>
        <p:txBody>
          <a:bodyPr wrap="none" lIns="468000" tIns="468000" rIns="468000" bIns="468000" anchor="ctr" anchorCtr="0"/>
          <a:lstStyle>
            <a:lvl1pPr algn="l">
              <a:defRPr sz="2400" b="1" i="0">
                <a:solidFill>
                  <a:schemeClr val="tx2"/>
                </a:solidFill>
                <a:latin typeface="Proxima Nova Bold"/>
                <a:cs typeface="Proxima Nova Bold"/>
              </a:defRPr>
            </a:lvl1pPr>
          </a:lstStyle>
          <a:p>
            <a:r>
              <a:rPr lang="en-US" dirty="0" err="1"/>
              <a:t>www.homeless.org</a:t>
            </a:r>
            <a:endParaRPr lang="en-US" dirty="0"/>
          </a:p>
        </p:txBody>
      </p:sp>
    </p:spTree>
    <p:extLst>
      <p:ext uri="{BB962C8B-B14F-4D97-AF65-F5344CB8AC3E}">
        <p14:creationId xmlns:p14="http://schemas.microsoft.com/office/powerpoint/2010/main" val="2297621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p:cNvSpPr>
            <a:spLocks noGrp="1"/>
          </p:cNvSpPr>
          <p:nvPr>
            <p:ph type="ftr" sz="quarter" idx="11"/>
          </p:nvPr>
        </p:nvSpPr>
        <p:spPr>
          <a:xfrm>
            <a:off x="0" y="6226661"/>
            <a:ext cx="12192000" cy="631339"/>
          </a:xfrm>
          <a:solidFill>
            <a:schemeClr val="bg2"/>
          </a:solidFill>
        </p:spPr>
        <p:txBody>
          <a:bodyPr wrap="none" lIns="468000" tIns="468000" rIns="468000" bIns="468000" anchor="ctr" anchorCtr="0"/>
          <a:lstStyle>
            <a:lvl1pPr algn="l">
              <a:defRPr sz="2400" b="1" i="0">
                <a:solidFill>
                  <a:schemeClr val="tx2"/>
                </a:solidFill>
                <a:latin typeface="Proxima Nova Bold"/>
                <a:cs typeface="Proxima Nova Bold"/>
              </a:defRPr>
            </a:lvl1pPr>
          </a:lstStyle>
          <a:p>
            <a:r>
              <a:rPr lang="en-US" dirty="0" err="1"/>
              <a:t>www.homeless.org</a:t>
            </a:r>
            <a:endParaRPr lang="en-US" dirty="0"/>
          </a:p>
        </p:txBody>
      </p:sp>
    </p:spTree>
    <p:extLst>
      <p:ext uri="{BB962C8B-B14F-4D97-AF65-F5344CB8AC3E}">
        <p14:creationId xmlns:p14="http://schemas.microsoft.com/office/powerpoint/2010/main" val="268193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p:cNvSpPr>
            <a:spLocks noGrp="1"/>
          </p:cNvSpPr>
          <p:nvPr>
            <p:ph type="ftr" sz="quarter" idx="11"/>
          </p:nvPr>
        </p:nvSpPr>
        <p:spPr>
          <a:xfrm>
            <a:off x="0" y="6226661"/>
            <a:ext cx="12192000" cy="631339"/>
          </a:xfrm>
          <a:solidFill>
            <a:schemeClr val="bg2"/>
          </a:solidFill>
        </p:spPr>
        <p:txBody>
          <a:bodyPr wrap="none" lIns="468000" tIns="468000" rIns="468000" bIns="468000" anchor="ctr" anchorCtr="0"/>
          <a:lstStyle>
            <a:lvl1pPr algn="l">
              <a:defRPr sz="2400" b="1" i="0">
                <a:solidFill>
                  <a:schemeClr val="tx2"/>
                </a:solidFill>
                <a:latin typeface="Proxima Nova Bold"/>
                <a:cs typeface="Proxima Nova Bold"/>
              </a:defRPr>
            </a:lvl1pPr>
          </a:lstStyle>
          <a:p>
            <a:r>
              <a:rPr lang="en-US" dirty="0" err="1"/>
              <a:t>www.homeless.org</a:t>
            </a:r>
            <a:endParaRPr lang="en-US" dirty="0"/>
          </a:p>
        </p:txBody>
      </p:sp>
    </p:spTree>
    <p:extLst>
      <p:ext uri="{BB962C8B-B14F-4D97-AF65-F5344CB8AC3E}">
        <p14:creationId xmlns:p14="http://schemas.microsoft.com/office/powerpoint/2010/main" val="3357702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11"/>
          </p:nvPr>
        </p:nvSpPr>
        <p:spPr>
          <a:xfrm>
            <a:off x="0" y="6226661"/>
            <a:ext cx="12192000" cy="631339"/>
          </a:xfrm>
          <a:solidFill>
            <a:schemeClr val="bg2"/>
          </a:solidFill>
        </p:spPr>
        <p:txBody>
          <a:bodyPr wrap="none" lIns="468000" tIns="468000" rIns="468000" bIns="468000" anchor="ctr" anchorCtr="0"/>
          <a:lstStyle>
            <a:lvl1pPr algn="l">
              <a:defRPr sz="2400" b="1" i="0">
                <a:solidFill>
                  <a:schemeClr val="tx2"/>
                </a:solidFill>
                <a:latin typeface="Proxima Nova Bold"/>
                <a:cs typeface="Proxima Nova Bold"/>
              </a:defRPr>
            </a:lvl1pPr>
          </a:lstStyle>
          <a:p>
            <a:r>
              <a:rPr lang="en-US" dirty="0" err="1"/>
              <a:t>www.homeless.org</a:t>
            </a:r>
            <a:endParaRPr lang="en-US" dirty="0"/>
          </a:p>
        </p:txBody>
      </p:sp>
    </p:spTree>
    <p:extLst>
      <p:ext uri="{BB962C8B-B14F-4D97-AF65-F5344CB8AC3E}">
        <p14:creationId xmlns:p14="http://schemas.microsoft.com/office/powerpoint/2010/main" val="2863622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226661"/>
            <a:ext cx="12192000" cy="631339"/>
          </a:xfrm>
          <a:solidFill>
            <a:schemeClr val="bg2"/>
          </a:solidFill>
        </p:spPr>
        <p:txBody>
          <a:bodyPr wrap="none" lIns="468000" tIns="468000" rIns="468000" bIns="468000" anchor="ctr" anchorCtr="0"/>
          <a:lstStyle>
            <a:lvl1pPr algn="l">
              <a:defRPr sz="2400" b="1" i="0">
                <a:solidFill>
                  <a:schemeClr val="tx2"/>
                </a:solidFill>
                <a:latin typeface="Proxima Nova Bold"/>
                <a:cs typeface="Proxima Nova Bold"/>
              </a:defRPr>
            </a:lvl1pPr>
          </a:lstStyle>
          <a:p>
            <a:r>
              <a:rPr lang="en-US" dirty="0" err="1"/>
              <a:t>www.homeless.org</a:t>
            </a:r>
            <a:endParaRPr lang="en-US" dirty="0"/>
          </a:p>
        </p:txBody>
      </p:sp>
    </p:spTree>
    <p:extLst>
      <p:ext uri="{BB962C8B-B14F-4D97-AF65-F5344CB8AC3E}">
        <p14:creationId xmlns:p14="http://schemas.microsoft.com/office/powerpoint/2010/main" val="3188519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5E038-2A6D-4B36-9F78-60136E7E6D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AAA1C7-BECB-4617-9B5C-CE3FFA6145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DC4984-DAD8-4A35-B411-7187AADBF4E8}"/>
              </a:ext>
            </a:extLst>
          </p:cNvPr>
          <p:cNvSpPr>
            <a:spLocks noGrp="1"/>
          </p:cNvSpPr>
          <p:nvPr>
            <p:ph type="dt" sz="half" idx="10"/>
          </p:nvPr>
        </p:nvSpPr>
        <p:spPr/>
        <p:txBody>
          <a:bodyPr/>
          <a:lstStyle/>
          <a:p>
            <a:fld id="{826F620C-6C41-4A93-B9AC-5E2BD5A487D6}" type="datetimeFigureOut">
              <a:rPr lang="en-GB" smtClean="0"/>
              <a:t>03/03/2021</a:t>
            </a:fld>
            <a:endParaRPr lang="en-GB"/>
          </a:p>
        </p:txBody>
      </p:sp>
      <p:sp>
        <p:nvSpPr>
          <p:cNvPr id="5" name="Footer Placeholder 4">
            <a:extLst>
              <a:ext uri="{FF2B5EF4-FFF2-40B4-BE49-F238E27FC236}">
                <a16:creationId xmlns:a16="http://schemas.microsoft.com/office/drawing/2014/main" id="{DF779D28-15A7-4F82-883B-718BE3BCFE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297F3A-B7C0-40CF-8AD3-2D3AD050F63F}"/>
              </a:ext>
            </a:extLst>
          </p:cNvPr>
          <p:cNvSpPr>
            <a:spLocks noGrp="1"/>
          </p:cNvSpPr>
          <p:nvPr>
            <p:ph type="sldNum" sz="quarter" idx="12"/>
          </p:nvPr>
        </p:nvSpPr>
        <p:spPr/>
        <p:txBody>
          <a:bodyPr/>
          <a:lstStyle/>
          <a:p>
            <a:fld id="{A30B76E1-3556-4664-9766-4513EE69BEF7}" type="slidenum">
              <a:rPr lang="en-GB" smtClean="0"/>
              <a:t>‹#›</a:t>
            </a:fld>
            <a:endParaRPr lang="en-GB"/>
          </a:p>
        </p:txBody>
      </p:sp>
    </p:spTree>
    <p:extLst>
      <p:ext uri="{BB962C8B-B14F-4D97-AF65-F5344CB8AC3E}">
        <p14:creationId xmlns:p14="http://schemas.microsoft.com/office/powerpoint/2010/main" val="102127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8" name="Footer Placeholder 4"/>
          <p:cNvSpPr>
            <a:spLocks noGrp="1"/>
          </p:cNvSpPr>
          <p:nvPr>
            <p:ph type="ftr" sz="quarter" idx="11"/>
          </p:nvPr>
        </p:nvSpPr>
        <p:spPr>
          <a:xfrm>
            <a:off x="0" y="6226661"/>
            <a:ext cx="12192000" cy="631339"/>
          </a:xfrm>
          <a:solidFill>
            <a:schemeClr val="bg2"/>
          </a:solidFill>
        </p:spPr>
        <p:txBody>
          <a:bodyPr wrap="none" lIns="468000" tIns="468000" rIns="468000" bIns="468000" anchor="ctr" anchorCtr="0"/>
          <a:lstStyle>
            <a:lvl1pPr algn="l">
              <a:defRPr sz="2400" b="1" i="0">
                <a:solidFill>
                  <a:schemeClr val="tx2"/>
                </a:solidFill>
                <a:latin typeface="Proxima Nova Bold"/>
                <a:cs typeface="Proxima Nova Bold"/>
              </a:defRPr>
            </a:lvl1pPr>
          </a:lstStyle>
          <a:p>
            <a:r>
              <a:rPr lang="en-US" dirty="0" err="1"/>
              <a:t>www.homeless.org</a:t>
            </a:r>
            <a:endParaRPr lang="en-US" dirty="0"/>
          </a:p>
        </p:txBody>
      </p:sp>
    </p:spTree>
    <p:extLst>
      <p:ext uri="{BB962C8B-B14F-4D97-AF65-F5344CB8AC3E}">
        <p14:creationId xmlns:p14="http://schemas.microsoft.com/office/powerpoint/2010/main" val="41884894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8" name="Footer Placeholder 4"/>
          <p:cNvSpPr>
            <a:spLocks noGrp="1"/>
          </p:cNvSpPr>
          <p:nvPr>
            <p:ph type="ftr" sz="quarter" idx="11"/>
          </p:nvPr>
        </p:nvSpPr>
        <p:spPr>
          <a:xfrm>
            <a:off x="0" y="6226661"/>
            <a:ext cx="12192000" cy="631339"/>
          </a:xfrm>
          <a:solidFill>
            <a:schemeClr val="bg2"/>
          </a:solidFill>
        </p:spPr>
        <p:txBody>
          <a:bodyPr wrap="none" lIns="468000" tIns="468000" rIns="468000" bIns="468000" anchor="ctr" anchorCtr="0"/>
          <a:lstStyle>
            <a:lvl1pPr algn="l">
              <a:defRPr sz="2400" b="1" i="0">
                <a:solidFill>
                  <a:schemeClr val="tx2"/>
                </a:solidFill>
                <a:latin typeface="Proxima Nova Bold"/>
                <a:cs typeface="Proxima Nova Bold"/>
              </a:defRPr>
            </a:lvl1pPr>
          </a:lstStyle>
          <a:p>
            <a:r>
              <a:rPr lang="en-US" dirty="0" err="1"/>
              <a:t>www.homeless.org</a:t>
            </a:r>
            <a:endParaRPr lang="en-US" dirty="0"/>
          </a:p>
        </p:txBody>
      </p:sp>
    </p:spTree>
    <p:extLst>
      <p:ext uri="{BB962C8B-B14F-4D97-AF65-F5344CB8AC3E}">
        <p14:creationId xmlns:p14="http://schemas.microsoft.com/office/powerpoint/2010/main" val="1571687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5174F-7392-427F-BCC3-664E8DE1A8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C7AC086-D7EE-4C99-AC5C-2D492F4731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4546B7-C574-4371-9DD8-FB7E212D75FA}"/>
              </a:ext>
            </a:extLst>
          </p:cNvPr>
          <p:cNvSpPr>
            <a:spLocks noGrp="1"/>
          </p:cNvSpPr>
          <p:nvPr>
            <p:ph type="dt" sz="half" idx="10"/>
          </p:nvPr>
        </p:nvSpPr>
        <p:spPr/>
        <p:txBody>
          <a:bodyPr/>
          <a:lstStyle/>
          <a:p>
            <a:fld id="{826F620C-6C41-4A93-B9AC-5E2BD5A487D6}" type="datetimeFigureOut">
              <a:rPr lang="en-GB" smtClean="0"/>
              <a:t>03/03/2021</a:t>
            </a:fld>
            <a:endParaRPr lang="en-GB"/>
          </a:p>
        </p:txBody>
      </p:sp>
      <p:sp>
        <p:nvSpPr>
          <p:cNvPr id="5" name="Footer Placeholder 4">
            <a:extLst>
              <a:ext uri="{FF2B5EF4-FFF2-40B4-BE49-F238E27FC236}">
                <a16:creationId xmlns:a16="http://schemas.microsoft.com/office/drawing/2014/main" id="{46DC8A03-0B39-496E-B662-AB6450B4DC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794B9E-B070-495C-8CE0-B3920D53AE87}"/>
              </a:ext>
            </a:extLst>
          </p:cNvPr>
          <p:cNvSpPr>
            <a:spLocks noGrp="1"/>
          </p:cNvSpPr>
          <p:nvPr>
            <p:ph type="sldNum" sz="quarter" idx="12"/>
          </p:nvPr>
        </p:nvSpPr>
        <p:spPr/>
        <p:txBody>
          <a:bodyPr/>
          <a:lstStyle/>
          <a:p>
            <a:fld id="{A30B76E1-3556-4664-9766-4513EE69BEF7}" type="slidenum">
              <a:rPr lang="en-GB" smtClean="0"/>
              <a:t>‹#›</a:t>
            </a:fld>
            <a:endParaRPr lang="en-GB"/>
          </a:p>
        </p:txBody>
      </p:sp>
    </p:spTree>
    <p:extLst>
      <p:ext uri="{BB962C8B-B14F-4D97-AF65-F5344CB8AC3E}">
        <p14:creationId xmlns:p14="http://schemas.microsoft.com/office/powerpoint/2010/main" val="3344919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BA20D-24A6-4E68-8626-C30961B8B1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AEB8C0-B9E6-4B99-840C-AE7AF297C8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2DE9F08-BFBD-460A-BE39-3923DF8CB6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9F38907-7DF9-488A-B46C-92F58F0FD286}"/>
              </a:ext>
            </a:extLst>
          </p:cNvPr>
          <p:cNvSpPr>
            <a:spLocks noGrp="1"/>
          </p:cNvSpPr>
          <p:nvPr>
            <p:ph type="dt" sz="half" idx="10"/>
          </p:nvPr>
        </p:nvSpPr>
        <p:spPr/>
        <p:txBody>
          <a:bodyPr/>
          <a:lstStyle/>
          <a:p>
            <a:fld id="{826F620C-6C41-4A93-B9AC-5E2BD5A487D6}" type="datetimeFigureOut">
              <a:rPr lang="en-GB" smtClean="0"/>
              <a:t>03/03/2021</a:t>
            </a:fld>
            <a:endParaRPr lang="en-GB"/>
          </a:p>
        </p:txBody>
      </p:sp>
      <p:sp>
        <p:nvSpPr>
          <p:cNvPr id="6" name="Footer Placeholder 5">
            <a:extLst>
              <a:ext uri="{FF2B5EF4-FFF2-40B4-BE49-F238E27FC236}">
                <a16:creationId xmlns:a16="http://schemas.microsoft.com/office/drawing/2014/main" id="{F9880217-B6D7-4C5B-A84C-1DEEF78C05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9AAA94-87DC-4B07-BEEB-91B711CA36E4}"/>
              </a:ext>
            </a:extLst>
          </p:cNvPr>
          <p:cNvSpPr>
            <a:spLocks noGrp="1"/>
          </p:cNvSpPr>
          <p:nvPr>
            <p:ph type="sldNum" sz="quarter" idx="12"/>
          </p:nvPr>
        </p:nvSpPr>
        <p:spPr/>
        <p:txBody>
          <a:bodyPr/>
          <a:lstStyle/>
          <a:p>
            <a:fld id="{A30B76E1-3556-4664-9766-4513EE69BEF7}" type="slidenum">
              <a:rPr lang="en-GB" smtClean="0"/>
              <a:t>‹#›</a:t>
            </a:fld>
            <a:endParaRPr lang="en-GB"/>
          </a:p>
        </p:txBody>
      </p:sp>
    </p:spTree>
    <p:extLst>
      <p:ext uri="{BB962C8B-B14F-4D97-AF65-F5344CB8AC3E}">
        <p14:creationId xmlns:p14="http://schemas.microsoft.com/office/powerpoint/2010/main" val="2769922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E5C60-87F5-4ECD-B091-310A8632C1D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C7054A-A5FA-4551-B7E7-B61E76B0B1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AEC82E-00EC-434A-A1F8-DBFEAB18E0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D95E90F-966E-4C69-A162-DEA4BE66A6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379DC7-7C77-4636-93AF-1D6A8485C5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286DC5A-C5B9-45AD-97C2-28A57AF7AF1A}"/>
              </a:ext>
            </a:extLst>
          </p:cNvPr>
          <p:cNvSpPr>
            <a:spLocks noGrp="1"/>
          </p:cNvSpPr>
          <p:nvPr>
            <p:ph type="dt" sz="half" idx="10"/>
          </p:nvPr>
        </p:nvSpPr>
        <p:spPr/>
        <p:txBody>
          <a:bodyPr/>
          <a:lstStyle/>
          <a:p>
            <a:fld id="{826F620C-6C41-4A93-B9AC-5E2BD5A487D6}" type="datetimeFigureOut">
              <a:rPr lang="en-GB" smtClean="0"/>
              <a:t>03/03/2021</a:t>
            </a:fld>
            <a:endParaRPr lang="en-GB"/>
          </a:p>
        </p:txBody>
      </p:sp>
      <p:sp>
        <p:nvSpPr>
          <p:cNvPr id="8" name="Footer Placeholder 7">
            <a:extLst>
              <a:ext uri="{FF2B5EF4-FFF2-40B4-BE49-F238E27FC236}">
                <a16:creationId xmlns:a16="http://schemas.microsoft.com/office/drawing/2014/main" id="{A9236364-17C3-4CB8-8587-76FFCE38F9A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07F394C-1347-44EB-B7EE-B563E2112AE2}"/>
              </a:ext>
            </a:extLst>
          </p:cNvPr>
          <p:cNvSpPr>
            <a:spLocks noGrp="1"/>
          </p:cNvSpPr>
          <p:nvPr>
            <p:ph type="sldNum" sz="quarter" idx="12"/>
          </p:nvPr>
        </p:nvSpPr>
        <p:spPr/>
        <p:txBody>
          <a:bodyPr/>
          <a:lstStyle/>
          <a:p>
            <a:fld id="{A30B76E1-3556-4664-9766-4513EE69BEF7}" type="slidenum">
              <a:rPr lang="en-GB" smtClean="0"/>
              <a:t>‹#›</a:t>
            </a:fld>
            <a:endParaRPr lang="en-GB"/>
          </a:p>
        </p:txBody>
      </p:sp>
    </p:spTree>
    <p:extLst>
      <p:ext uri="{BB962C8B-B14F-4D97-AF65-F5344CB8AC3E}">
        <p14:creationId xmlns:p14="http://schemas.microsoft.com/office/powerpoint/2010/main" val="3247003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36815-92AA-4DAC-A3D2-E37BCCBFED2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D49FA58-05A8-49FB-80D6-2D592FDB385F}"/>
              </a:ext>
            </a:extLst>
          </p:cNvPr>
          <p:cNvSpPr>
            <a:spLocks noGrp="1"/>
          </p:cNvSpPr>
          <p:nvPr>
            <p:ph type="dt" sz="half" idx="10"/>
          </p:nvPr>
        </p:nvSpPr>
        <p:spPr/>
        <p:txBody>
          <a:bodyPr/>
          <a:lstStyle/>
          <a:p>
            <a:fld id="{826F620C-6C41-4A93-B9AC-5E2BD5A487D6}" type="datetimeFigureOut">
              <a:rPr lang="en-GB" smtClean="0"/>
              <a:t>03/03/2021</a:t>
            </a:fld>
            <a:endParaRPr lang="en-GB"/>
          </a:p>
        </p:txBody>
      </p:sp>
      <p:sp>
        <p:nvSpPr>
          <p:cNvPr id="4" name="Footer Placeholder 3">
            <a:extLst>
              <a:ext uri="{FF2B5EF4-FFF2-40B4-BE49-F238E27FC236}">
                <a16:creationId xmlns:a16="http://schemas.microsoft.com/office/drawing/2014/main" id="{09E1939A-49B5-4FD6-8C67-D1241A0078C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E8C249F-0EFC-4948-9A41-12A16D3E91CC}"/>
              </a:ext>
            </a:extLst>
          </p:cNvPr>
          <p:cNvSpPr>
            <a:spLocks noGrp="1"/>
          </p:cNvSpPr>
          <p:nvPr>
            <p:ph type="sldNum" sz="quarter" idx="12"/>
          </p:nvPr>
        </p:nvSpPr>
        <p:spPr/>
        <p:txBody>
          <a:bodyPr/>
          <a:lstStyle/>
          <a:p>
            <a:fld id="{A30B76E1-3556-4664-9766-4513EE69BEF7}" type="slidenum">
              <a:rPr lang="en-GB" smtClean="0"/>
              <a:t>‹#›</a:t>
            </a:fld>
            <a:endParaRPr lang="en-GB"/>
          </a:p>
        </p:txBody>
      </p:sp>
    </p:spTree>
    <p:extLst>
      <p:ext uri="{BB962C8B-B14F-4D97-AF65-F5344CB8AC3E}">
        <p14:creationId xmlns:p14="http://schemas.microsoft.com/office/powerpoint/2010/main" val="1532920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65A1D1-A9CA-4CF4-982E-7B71C99D11DB}"/>
              </a:ext>
            </a:extLst>
          </p:cNvPr>
          <p:cNvSpPr>
            <a:spLocks noGrp="1"/>
          </p:cNvSpPr>
          <p:nvPr>
            <p:ph type="dt" sz="half" idx="10"/>
          </p:nvPr>
        </p:nvSpPr>
        <p:spPr/>
        <p:txBody>
          <a:bodyPr/>
          <a:lstStyle/>
          <a:p>
            <a:fld id="{826F620C-6C41-4A93-B9AC-5E2BD5A487D6}" type="datetimeFigureOut">
              <a:rPr lang="en-GB" smtClean="0"/>
              <a:t>03/03/2021</a:t>
            </a:fld>
            <a:endParaRPr lang="en-GB"/>
          </a:p>
        </p:txBody>
      </p:sp>
      <p:sp>
        <p:nvSpPr>
          <p:cNvPr id="3" name="Footer Placeholder 2">
            <a:extLst>
              <a:ext uri="{FF2B5EF4-FFF2-40B4-BE49-F238E27FC236}">
                <a16:creationId xmlns:a16="http://schemas.microsoft.com/office/drawing/2014/main" id="{A1025280-583A-44CC-99FB-C7EF8F8FEC9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7F3FF99-A0FC-449F-8090-3992A432784E}"/>
              </a:ext>
            </a:extLst>
          </p:cNvPr>
          <p:cNvSpPr>
            <a:spLocks noGrp="1"/>
          </p:cNvSpPr>
          <p:nvPr>
            <p:ph type="sldNum" sz="quarter" idx="12"/>
          </p:nvPr>
        </p:nvSpPr>
        <p:spPr/>
        <p:txBody>
          <a:bodyPr/>
          <a:lstStyle/>
          <a:p>
            <a:fld id="{A30B76E1-3556-4664-9766-4513EE69BEF7}" type="slidenum">
              <a:rPr lang="en-GB" smtClean="0"/>
              <a:t>‹#›</a:t>
            </a:fld>
            <a:endParaRPr lang="en-GB"/>
          </a:p>
        </p:txBody>
      </p:sp>
    </p:spTree>
    <p:extLst>
      <p:ext uri="{BB962C8B-B14F-4D97-AF65-F5344CB8AC3E}">
        <p14:creationId xmlns:p14="http://schemas.microsoft.com/office/powerpoint/2010/main" val="3540244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1D465-7150-487F-B6AC-EE8A468FCF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5AC6721-C3D1-4333-B231-596959A21A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82652B3-5842-4DC2-AFEC-AB7845CB4A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4ABF6C-AFDA-432A-AC4D-EE2D09DB6DF5}"/>
              </a:ext>
            </a:extLst>
          </p:cNvPr>
          <p:cNvSpPr>
            <a:spLocks noGrp="1"/>
          </p:cNvSpPr>
          <p:nvPr>
            <p:ph type="dt" sz="half" idx="10"/>
          </p:nvPr>
        </p:nvSpPr>
        <p:spPr/>
        <p:txBody>
          <a:bodyPr/>
          <a:lstStyle/>
          <a:p>
            <a:fld id="{826F620C-6C41-4A93-B9AC-5E2BD5A487D6}" type="datetimeFigureOut">
              <a:rPr lang="en-GB" smtClean="0"/>
              <a:t>03/03/2021</a:t>
            </a:fld>
            <a:endParaRPr lang="en-GB"/>
          </a:p>
        </p:txBody>
      </p:sp>
      <p:sp>
        <p:nvSpPr>
          <p:cNvPr id="6" name="Footer Placeholder 5">
            <a:extLst>
              <a:ext uri="{FF2B5EF4-FFF2-40B4-BE49-F238E27FC236}">
                <a16:creationId xmlns:a16="http://schemas.microsoft.com/office/drawing/2014/main" id="{07E9747D-2A60-4C8F-986B-9022EB08D7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40EFE3-73C1-4712-9E59-B3736B8BB3EE}"/>
              </a:ext>
            </a:extLst>
          </p:cNvPr>
          <p:cNvSpPr>
            <a:spLocks noGrp="1"/>
          </p:cNvSpPr>
          <p:nvPr>
            <p:ph type="sldNum" sz="quarter" idx="12"/>
          </p:nvPr>
        </p:nvSpPr>
        <p:spPr/>
        <p:txBody>
          <a:bodyPr/>
          <a:lstStyle/>
          <a:p>
            <a:fld id="{A30B76E1-3556-4664-9766-4513EE69BEF7}" type="slidenum">
              <a:rPr lang="en-GB" smtClean="0"/>
              <a:t>‹#›</a:t>
            </a:fld>
            <a:endParaRPr lang="en-GB"/>
          </a:p>
        </p:txBody>
      </p:sp>
    </p:spTree>
    <p:extLst>
      <p:ext uri="{BB962C8B-B14F-4D97-AF65-F5344CB8AC3E}">
        <p14:creationId xmlns:p14="http://schemas.microsoft.com/office/powerpoint/2010/main" val="1734025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5C5A4-4F5E-4402-B3C9-B9BB3B5DB1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8F0726C-2E05-4251-AFCC-C0BCF8C85E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E91203-AC4E-4DDD-9D64-14AD66286A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2409EF-4D2F-447A-81C5-F5FECC4974F4}"/>
              </a:ext>
            </a:extLst>
          </p:cNvPr>
          <p:cNvSpPr>
            <a:spLocks noGrp="1"/>
          </p:cNvSpPr>
          <p:nvPr>
            <p:ph type="dt" sz="half" idx="10"/>
          </p:nvPr>
        </p:nvSpPr>
        <p:spPr/>
        <p:txBody>
          <a:bodyPr/>
          <a:lstStyle/>
          <a:p>
            <a:fld id="{826F620C-6C41-4A93-B9AC-5E2BD5A487D6}" type="datetimeFigureOut">
              <a:rPr lang="en-GB" smtClean="0"/>
              <a:t>03/03/2021</a:t>
            </a:fld>
            <a:endParaRPr lang="en-GB"/>
          </a:p>
        </p:txBody>
      </p:sp>
      <p:sp>
        <p:nvSpPr>
          <p:cNvPr id="6" name="Footer Placeholder 5">
            <a:extLst>
              <a:ext uri="{FF2B5EF4-FFF2-40B4-BE49-F238E27FC236}">
                <a16:creationId xmlns:a16="http://schemas.microsoft.com/office/drawing/2014/main" id="{62011C5E-4C8A-4774-9115-DE325266C7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8E8C51-A48C-414B-91AE-FFFD0D845D47}"/>
              </a:ext>
            </a:extLst>
          </p:cNvPr>
          <p:cNvSpPr>
            <a:spLocks noGrp="1"/>
          </p:cNvSpPr>
          <p:nvPr>
            <p:ph type="sldNum" sz="quarter" idx="12"/>
          </p:nvPr>
        </p:nvSpPr>
        <p:spPr/>
        <p:txBody>
          <a:bodyPr/>
          <a:lstStyle/>
          <a:p>
            <a:fld id="{A30B76E1-3556-4664-9766-4513EE69BEF7}" type="slidenum">
              <a:rPr lang="en-GB" smtClean="0"/>
              <a:t>‹#›</a:t>
            </a:fld>
            <a:endParaRPr lang="en-GB"/>
          </a:p>
        </p:txBody>
      </p:sp>
    </p:spTree>
    <p:extLst>
      <p:ext uri="{BB962C8B-B14F-4D97-AF65-F5344CB8AC3E}">
        <p14:creationId xmlns:p14="http://schemas.microsoft.com/office/powerpoint/2010/main" val="1760249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F6CE49-5824-45C0-AD01-50A7F7522E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FD873C-040A-4816-9471-E5AFB8635C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CEC369-4F29-4637-ABBA-815A14B711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6F620C-6C41-4A93-B9AC-5E2BD5A487D6}" type="datetimeFigureOut">
              <a:rPr lang="en-GB" smtClean="0"/>
              <a:t>03/03/2021</a:t>
            </a:fld>
            <a:endParaRPr lang="en-GB"/>
          </a:p>
        </p:txBody>
      </p:sp>
      <p:sp>
        <p:nvSpPr>
          <p:cNvPr id="5" name="Footer Placeholder 4">
            <a:extLst>
              <a:ext uri="{FF2B5EF4-FFF2-40B4-BE49-F238E27FC236}">
                <a16:creationId xmlns:a16="http://schemas.microsoft.com/office/drawing/2014/main" id="{AA343586-F2A9-424A-A69F-88849AEDA5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8CFAE59-F105-41E5-B983-C948BBF454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0B76E1-3556-4664-9766-4513EE69BEF7}" type="slidenum">
              <a:rPr lang="en-GB" smtClean="0"/>
              <a:t>‹#›</a:t>
            </a:fld>
            <a:endParaRPr lang="en-GB"/>
          </a:p>
        </p:txBody>
      </p:sp>
    </p:spTree>
    <p:extLst>
      <p:ext uri="{BB962C8B-B14F-4D97-AF65-F5344CB8AC3E}">
        <p14:creationId xmlns:p14="http://schemas.microsoft.com/office/powerpoint/2010/main" val="2524372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a:xfrm>
            <a:off x="0" y="6220781"/>
            <a:ext cx="12192000" cy="637219"/>
          </a:xfrm>
          <a:prstGeom prst="rect">
            <a:avLst/>
          </a:prstGeom>
          <a:solidFill>
            <a:schemeClr val="bg2"/>
          </a:solidFill>
        </p:spPr>
        <p:txBody>
          <a:bodyPr lIns="468000" tIns="468000" rIns="468000" bIns="468000" anchor="ctr" anchorCtr="0"/>
          <a:lstStyle>
            <a:lvl1pPr algn="l">
              <a:defRPr sz="2400" b="1" i="0">
                <a:solidFill>
                  <a:schemeClr val="tx2"/>
                </a:solidFill>
                <a:latin typeface="Proxima Nova Bold"/>
                <a:cs typeface="Proxima Nova Bold"/>
              </a:defRPr>
            </a:lvl1pPr>
          </a:lstStyle>
          <a:p>
            <a:r>
              <a:rPr lang="en-US" dirty="0" err="1"/>
              <a:t>www.homeless.org</a:t>
            </a:r>
            <a:endParaRPr lang="en-US" dirty="0"/>
          </a:p>
        </p:txBody>
      </p:sp>
      <p:pic>
        <p:nvPicPr>
          <p:cNvPr id="5" name="Picture 4" descr="hl_logo_purple_rgb_med-res.png"/>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10759689" y="360363"/>
            <a:ext cx="939844" cy="678144"/>
          </a:xfrm>
          <a:prstGeom prst="rect">
            <a:avLst/>
          </a:prstGeom>
        </p:spPr>
      </p:pic>
    </p:spTree>
    <p:extLst>
      <p:ext uri="{BB962C8B-B14F-4D97-AF65-F5344CB8AC3E}">
        <p14:creationId xmlns:p14="http://schemas.microsoft.com/office/powerpoint/2010/main" val="405771354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xStyles>
    <p:titleStyle>
      <a:lvl1pPr algn="ctr" defTabSz="609585" rtl="0" eaLnBrk="1" latinLnBrk="0" hangingPunct="1">
        <a:spcBef>
          <a:spcPct val="0"/>
        </a:spcBef>
        <a:buNone/>
        <a:defRPr sz="5867" b="0" kern="1200">
          <a:solidFill>
            <a:schemeClr val="tx2"/>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accent2"/>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accent2"/>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accent2"/>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accent2"/>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accent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vikkireynoldsdotca.files.wordpress.com/2017/12/reynolds2011resistingburnoutwithjustice-doingdulwich.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feantsa.org/download/7-how-can-we-prevent-suicide-in-homelessness-services1930371739968749862.pdf" TargetMode="External"/><Relationship Id="rId2" Type="http://schemas.openxmlformats.org/officeDocument/2006/relationships/hyperlink" Target="https://www.homeless.org.uk/sites/default/files/site-attachments/Suicide%20prevention%20in%20homelessness%20services.pdf" TargetMode="External"/><Relationship Id="rId1" Type="http://schemas.openxmlformats.org/officeDocument/2006/relationships/slideLayout" Target="../slideLayouts/slideLayout2.xml"/><Relationship Id="rId4" Type="http://schemas.openxmlformats.org/officeDocument/2006/relationships/hyperlink" Target="https://shiningalightonsuicide.org.uk/learn-to-save-a-life/"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thecalmzone.net/" TargetMode="External"/><Relationship Id="rId2" Type="http://schemas.openxmlformats.org/officeDocument/2006/relationships/hyperlink" Target="http://www.samaritans.org/" TargetMode="External"/><Relationship Id="rId1" Type="http://schemas.openxmlformats.org/officeDocument/2006/relationships/slideLayout" Target="../slideLayouts/slideLayout2.xml"/><Relationship Id="rId5" Type="http://schemas.openxmlformats.org/officeDocument/2006/relationships/hyperlink" Target="http://www.sane.org.uk/" TargetMode="External"/><Relationship Id="rId4" Type="http://schemas.openxmlformats.org/officeDocument/2006/relationships/hyperlink" Target="http://www.papyrus-uk.org/"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ons.gov.uk/peoplepopulationandcommunity/birthsdeathsandmarriages/deaths/bulletins/deathsofhomelesspeopleinenglandandwales/2019registration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doi.org/10.1521/suli.32.4.418.22341"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nwbh.nhs.uk/suicide-warning-sign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hqprint">
            <a:extLst>
              <a:ext uri="{28A0092B-C50C-407E-A947-70E740481C1C}">
                <a14:useLocalDpi xmlns:a14="http://schemas.microsoft.com/office/drawing/2010/main" val="0"/>
              </a:ext>
            </a:extLst>
          </a:blip>
          <a:srcRect b="15629"/>
          <a:stretch/>
        </p:blipFill>
        <p:spPr>
          <a:xfrm>
            <a:off x="0" y="0"/>
            <a:ext cx="12187770" cy="6855262"/>
          </a:xfrm>
          <a:prstGeom prst="rect">
            <a:avLst/>
          </a:prstGeom>
        </p:spPr>
      </p:pic>
      <p:sp>
        <p:nvSpPr>
          <p:cNvPr id="2" name="Title 1"/>
          <p:cNvSpPr>
            <a:spLocks noGrp="1"/>
          </p:cNvSpPr>
          <p:nvPr>
            <p:ph type="ctrTitle"/>
          </p:nvPr>
        </p:nvSpPr>
        <p:spPr>
          <a:xfrm>
            <a:off x="-1" y="458919"/>
            <a:ext cx="9921513" cy="1829695"/>
          </a:xfrm>
          <a:solidFill>
            <a:schemeClr val="tx2">
              <a:alpha val="85000"/>
            </a:schemeClr>
          </a:solidFill>
          <a:ln>
            <a:noFill/>
          </a:ln>
        </p:spPr>
        <p:txBody>
          <a:bodyPr vert="horz" wrap="square" lIns="480000" tIns="144000" rIns="144000" bIns="144000" rtlCol="0" anchor="t" anchorCtr="0">
            <a:spAutoFit/>
          </a:bodyPr>
          <a:lstStyle/>
          <a:p>
            <a:pPr algn="l">
              <a:lnSpc>
                <a:spcPts val="6000"/>
              </a:lnSpc>
            </a:pPr>
            <a:r>
              <a:rPr lang="en-GB" sz="5333" b="1" dirty="0" smtClean="0">
                <a:solidFill>
                  <a:srgbClr val="FFFFFF"/>
                </a:solidFill>
                <a:latin typeface="Arial" panose="020B0604020202020204" pitchFamily="34" charset="0"/>
                <a:cs typeface="Arial" panose="020B0604020202020204" pitchFamily="34" charset="0"/>
              </a:rPr>
              <a:t>Webinar: Suicide prevention &amp; managing wellbeing</a:t>
            </a:r>
            <a:endParaRPr lang="en-US" sz="5333" b="1" dirty="0">
              <a:solidFill>
                <a:srgbClr val="FFFFFF"/>
              </a:solidFill>
              <a:latin typeface="Arial" panose="020B0604020202020204" pitchFamily="34" charset="0"/>
              <a:cs typeface="Arial" panose="020B0604020202020204" pitchFamily="34" charset="0"/>
            </a:endParaRPr>
          </a:p>
        </p:txBody>
      </p:sp>
      <p:sp>
        <p:nvSpPr>
          <p:cNvPr id="4" name="Footer Placeholder 4"/>
          <p:cNvSpPr>
            <a:spLocks noGrp="1"/>
          </p:cNvSpPr>
          <p:nvPr>
            <p:ph type="ftr" sz="quarter" idx="4294967295"/>
          </p:nvPr>
        </p:nvSpPr>
        <p:spPr>
          <a:xfrm>
            <a:off x="2" y="6220781"/>
            <a:ext cx="6093884" cy="637219"/>
          </a:xfrm>
          <a:prstGeom prst="rect">
            <a:avLst/>
          </a:prstGeom>
          <a:solidFill>
            <a:schemeClr val="bg2"/>
          </a:solidFill>
        </p:spPr>
        <p:txBody>
          <a:bodyPr lIns="480000" tIns="480000" rIns="480000" bIns="552000" anchor="ctr" anchorCtr="0"/>
          <a:lstStyle>
            <a:lvl1pPr algn="l">
              <a:defRPr sz="2400" b="1" i="0">
                <a:solidFill>
                  <a:schemeClr val="tx2"/>
                </a:solidFill>
                <a:latin typeface="Proxima Nova Bold"/>
                <a:cs typeface="Proxima Nova Bold"/>
              </a:defRPr>
            </a:lvl1pPr>
          </a:lstStyle>
          <a:p>
            <a:pPr defTabSz="609585"/>
            <a:r>
              <a:rPr lang="en-US" sz="2133" dirty="0">
                <a:solidFill>
                  <a:srgbClr val="9D3F7B"/>
                </a:solidFill>
                <a:latin typeface="Arial" panose="020B0604020202020204" pitchFamily="34" charset="0"/>
                <a:cs typeface="Arial" panose="020B0604020202020204" pitchFamily="34" charset="0"/>
              </a:rPr>
              <a:t>www.homeless.org.uk</a:t>
            </a:r>
          </a:p>
        </p:txBody>
      </p:sp>
      <p:pic>
        <p:nvPicPr>
          <p:cNvPr id="5" name="Picture 4" descr="hl_logo_purple_rgb_med-res.png"/>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59689" y="360361"/>
            <a:ext cx="939844" cy="678144"/>
          </a:xfrm>
          <a:prstGeom prst="rect">
            <a:avLst/>
          </a:prstGeom>
        </p:spPr>
      </p:pic>
      <p:sp>
        <p:nvSpPr>
          <p:cNvPr id="10" name="Footer Placeholder 4"/>
          <p:cNvSpPr>
            <a:spLocks noGrp="1"/>
          </p:cNvSpPr>
          <p:nvPr>
            <p:ph type="ftr" sz="quarter" idx="4294967295"/>
          </p:nvPr>
        </p:nvSpPr>
        <p:spPr>
          <a:xfrm>
            <a:off x="6093886" y="6220781"/>
            <a:ext cx="6093884" cy="637219"/>
          </a:xfrm>
          <a:prstGeom prst="rect">
            <a:avLst/>
          </a:prstGeom>
          <a:solidFill>
            <a:schemeClr val="bg2"/>
          </a:solidFill>
        </p:spPr>
        <p:txBody>
          <a:bodyPr lIns="480000" tIns="480000" rIns="480000" bIns="552000" anchor="ctr" anchorCtr="0"/>
          <a:lstStyle>
            <a:lvl1pPr algn="l">
              <a:defRPr sz="2400" b="1" i="0">
                <a:solidFill>
                  <a:schemeClr val="tx2"/>
                </a:solidFill>
                <a:latin typeface="Proxima Nova Bold"/>
                <a:cs typeface="Proxima Nova Bold"/>
              </a:defRPr>
            </a:lvl1pPr>
          </a:lstStyle>
          <a:p>
            <a:pPr algn="r" defTabSz="609585"/>
            <a:r>
              <a:rPr lang="en-US" sz="2133" b="0" dirty="0">
                <a:solidFill>
                  <a:srgbClr val="9D3F7B"/>
                </a:solidFill>
                <a:latin typeface="Arial" panose="020B0604020202020204" pitchFamily="34" charset="0"/>
                <a:cs typeface="Arial" panose="020B0604020202020204" pitchFamily="34" charset="0"/>
              </a:rPr>
              <a:t>Let’s </a:t>
            </a:r>
            <a:r>
              <a:rPr lang="en-US" sz="2133" dirty="0">
                <a:solidFill>
                  <a:srgbClr val="9D3F7B"/>
                </a:solidFill>
                <a:latin typeface="Arial" panose="020B0604020202020204" pitchFamily="34" charset="0"/>
                <a:cs typeface="Arial" panose="020B0604020202020204" pitchFamily="34" charset="0"/>
              </a:rPr>
              <a:t>end homelessness</a:t>
            </a:r>
            <a:r>
              <a:rPr lang="en-US" sz="2133" b="0" dirty="0">
                <a:solidFill>
                  <a:srgbClr val="9D3F7B"/>
                </a:solidFill>
                <a:latin typeface="Arial" panose="020B0604020202020204" pitchFamily="34" charset="0"/>
                <a:cs typeface="Arial" panose="020B0604020202020204" pitchFamily="34" charset="0"/>
              </a:rPr>
              <a:t> together</a:t>
            </a:r>
          </a:p>
        </p:txBody>
      </p:sp>
      <p:sp>
        <p:nvSpPr>
          <p:cNvPr id="12" name="Subtitle 2"/>
          <p:cNvSpPr>
            <a:spLocks noGrp="1"/>
          </p:cNvSpPr>
          <p:nvPr>
            <p:ph type="subTitle" idx="1"/>
          </p:nvPr>
        </p:nvSpPr>
        <p:spPr>
          <a:xfrm>
            <a:off x="0" y="4197539"/>
            <a:ext cx="10584043" cy="1398808"/>
          </a:xfrm>
          <a:solidFill>
            <a:schemeClr val="accent1">
              <a:alpha val="85000"/>
            </a:schemeClr>
          </a:solidFill>
        </p:spPr>
        <p:txBody>
          <a:bodyPr vert="horz" wrap="square" lIns="480000" tIns="144000" rIns="144000" bIns="144000" rtlCol="0" anchor="t" anchorCtr="0">
            <a:spAutoFit/>
          </a:bodyPr>
          <a:lstStyle/>
          <a:p>
            <a:pPr algn="l">
              <a:spcBef>
                <a:spcPts val="0"/>
              </a:spcBef>
            </a:pPr>
            <a:r>
              <a:rPr lang="en-US" sz="1800" b="1" dirty="0" smtClean="0">
                <a:solidFill>
                  <a:srgbClr val="FFFFFF"/>
                </a:solidFill>
                <a:latin typeface="Arial" panose="020B0604020202020204" pitchFamily="34" charset="0"/>
                <a:cs typeface="Arial" panose="020B0604020202020204" pitchFamily="34" charset="0"/>
              </a:rPr>
              <a:t>Chair: </a:t>
            </a:r>
            <a:r>
              <a:rPr lang="en-US" sz="1800" dirty="0" smtClean="0">
                <a:solidFill>
                  <a:srgbClr val="FFFFFF"/>
                </a:solidFill>
                <a:latin typeface="Arial" panose="020B0604020202020204" pitchFamily="34" charset="0"/>
                <a:cs typeface="Arial" panose="020B0604020202020204" pitchFamily="34" charset="0"/>
              </a:rPr>
              <a:t>Ed Addison, </a:t>
            </a:r>
            <a:r>
              <a:rPr lang="en-GB" sz="1800" dirty="0">
                <a:solidFill>
                  <a:srgbClr val="FFFFFF"/>
                </a:solidFill>
                <a:latin typeface="Arial" panose="020B0604020202020204" pitchFamily="34" charset="0"/>
                <a:cs typeface="Arial" panose="020B0604020202020204" pitchFamily="34" charset="0"/>
              </a:rPr>
              <a:t>Service Manager – London Navigator </a:t>
            </a:r>
            <a:r>
              <a:rPr lang="en-GB" sz="1800" dirty="0" smtClean="0">
                <a:solidFill>
                  <a:srgbClr val="FFFFFF"/>
                </a:solidFill>
                <a:latin typeface="Arial" panose="020B0604020202020204" pitchFamily="34" charset="0"/>
                <a:cs typeface="Arial" panose="020B0604020202020204" pitchFamily="34" charset="0"/>
              </a:rPr>
              <a:t>Team, St Mungo’s </a:t>
            </a:r>
          </a:p>
          <a:p>
            <a:pPr algn="l">
              <a:spcBef>
                <a:spcPts val="0"/>
              </a:spcBef>
            </a:pPr>
            <a:r>
              <a:rPr lang="en-GB" sz="1800" b="1" dirty="0" smtClean="0">
                <a:solidFill>
                  <a:srgbClr val="FFFFFF"/>
                </a:solidFill>
                <a:latin typeface="Arial" panose="020B0604020202020204" pitchFamily="34" charset="0"/>
                <a:cs typeface="Arial" panose="020B0604020202020204" pitchFamily="34" charset="0"/>
              </a:rPr>
              <a:t>Speaker: </a:t>
            </a:r>
            <a:r>
              <a:rPr lang="en-GB" sz="1800" dirty="0" smtClean="0">
                <a:solidFill>
                  <a:srgbClr val="FFFFFF"/>
                </a:solidFill>
                <a:latin typeface="Arial" panose="020B0604020202020204" pitchFamily="34" charset="0"/>
                <a:cs typeface="Arial" panose="020B0604020202020204" pitchFamily="34" charset="0"/>
              </a:rPr>
              <a:t>Dr </a:t>
            </a:r>
            <a:r>
              <a:rPr lang="en-GB" sz="1800" dirty="0">
                <a:solidFill>
                  <a:srgbClr val="FFFFFF"/>
                </a:solidFill>
                <a:latin typeface="Arial" panose="020B0604020202020204" pitchFamily="34" charset="0"/>
                <a:cs typeface="Arial" panose="020B0604020202020204" pitchFamily="34" charset="0"/>
              </a:rPr>
              <a:t>Colm Gallagher, Clinical Lead/Clinical Psychologist,</a:t>
            </a:r>
            <a:br>
              <a:rPr lang="en-GB" sz="1800" dirty="0">
                <a:solidFill>
                  <a:srgbClr val="FFFFFF"/>
                </a:solidFill>
                <a:latin typeface="Arial" panose="020B0604020202020204" pitchFamily="34" charset="0"/>
                <a:cs typeface="Arial" panose="020B0604020202020204" pitchFamily="34" charset="0"/>
              </a:rPr>
            </a:br>
            <a:r>
              <a:rPr lang="en-GB" sz="1800" dirty="0">
                <a:solidFill>
                  <a:srgbClr val="FFFFFF"/>
                </a:solidFill>
                <a:latin typeface="Arial" panose="020B0604020202020204" pitchFamily="34" charset="0"/>
                <a:cs typeface="Arial" panose="020B0604020202020204" pitchFamily="34" charset="0"/>
              </a:rPr>
              <a:t>Manchester Mental Health Homeless Team </a:t>
            </a:r>
            <a:endParaRPr lang="en-GB" sz="1800" dirty="0" smtClean="0">
              <a:solidFill>
                <a:srgbClr val="FFFFFF"/>
              </a:solidFill>
              <a:latin typeface="Arial" panose="020B0604020202020204" pitchFamily="34" charset="0"/>
              <a:cs typeface="Arial" panose="020B0604020202020204" pitchFamily="34" charset="0"/>
            </a:endParaRPr>
          </a:p>
          <a:p>
            <a:pPr algn="l">
              <a:spcBef>
                <a:spcPts val="0"/>
              </a:spcBef>
            </a:pPr>
            <a:r>
              <a:rPr lang="en-GB" sz="1800" b="1" dirty="0" smtClean="0">
                <a:solidFill>
                  <a:srgbClr val="FFFFFF"/>
                </a:solidFill>
                <a:latin typeface="Arial" panose="020B0604020202020204" pitchFamily="34" charset="0"/>
                <a:cs typeface="Arial" panose="020B0604020202020204" pitchFamily="34" charset="0"/>
              </a:rPr>
              <a:t>Speaker</a:t>
            </a:r>
            <a:r>
              <a:rPr lang="en-GB" sz="1800" b="1" dirty="0">
                <a:solidFill>
                  <a:srgbClr val="FFFFFF"/>
                </a:solidFill>
                <a:latin typeface="Arial" panose="020B0604020202020204" pitchFamily="34" charset="0"/>
                <a:cs typeface="Arial" panose="020B0604020202020204" pitchFamily="34" charset="0"/>
              </a:rPr>
              <a:t>: </a:t>
            </a:r>
            <a:r>
              <a:rPr lang="en-GB" sz="1800" dirty="0">
                <a:solidFill>
                  <a:srgbClr val="FFFFFF"/>
                </a:solidFill>
                <a:latin typeface="Arial" panose="020B0604020202020204" pitchFamily="34" charset="0"/>
                <a:cs typeface="Arial" panose="020B0604020202020204" pitchFamily="34" charset="0"/>
              </a:rPr>
              <a:t>Niamh </a:t>
            </a:r>
            <a:r>
              <a:rPr lang="en-GB" sz="1800" dirty="0" smtClean="0">
                <a:solidFill>
                  <a:srgbClr val="FFFFFF"/>
                </a:solidFill>
                <a:latin typeface="Arial" panose="020B0604020202020204" pitchFamily="34" charset="0"/>
                <a:cs typeface="Arial" panose="020B0604020202020204" pitchFamily="34" charset="0"/>
              </a:rPr>
              <a:t>Brophy, </a:t>
            </a:r>
            <a:r>
              <a:rPr lang="en-GB" sz="1800" dirty="0">
                <a:solidFill>
                  <a:srgbClr val="FFFFFF"/>
                </a:solidFill>
                <a:latin typeface="Arial" panose="020B0604020202020204" pitchFamily="34" charset="0"/>
                <a:cs typeface="Arial" panose="020B0604020202020204" pitchFamily="34" charset="0"/>
              </a:rPr>
              <a:t>Homeless Palliative Care Coordinator, St Ann’s Hospice, Manchester </a:t>
            </a:r>
            <a:endParaRPr lang="en-US" sz="18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332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4211" y="1527667"/>
            <a:ext cx="5811706" cy="5461000"/>
          </a:xfrm>
          <a:prstGeom prst="rect">
            <a:avLst/>
          </a:prstGeom>
          <a:ln>
            <a:noFill/>
          </a:ln>
          <a:effectLst>
            <a:softEdge rad="112500"/>
          </a:effectLst>
        </p:spPr>
      </p:pic>
      <p:sp>
        <p:nvSpPr>
          <p:cNvPr id="2" name="Title 1"/>
          <p:cNvSpPr>
            <a:spLocks noGrp="1"/>
          </p:cNvSpPr>
          <p:nvPr>
            <p:ph type="title"/>
          </p:nvPr>
        </p:nvSpPr>
        <p:spPr>
          <a:xfrm>
            <a:off x="0" y="202104"/>
            <a:ext cx="10515600" cy="1325563"/>
          </a:xfrm>
        </p:spPr>
        <p:txBody>
          <a:bodyPr/>
          <a:lstStyle/>
          <a:p>
            <a:r>
              <a:rPr lang="en-US" dirty="0"/>
              <a:t>Remembering protective factors</a:t>
            </a:r>
            <a:endParaRPr lang="en-GB" dirty="0"/>
          </a:p>
        </p:txBody>
      </p:sp>
      <p:sp>
        <p:nvSpPr>
          <p:cNvPr id="3" name="Content Placeholder 2"/>
          <p:cNvSpPr>
            <a:spLocks noGrp="1"/>
          </p:cNvSpPr>
          <p:nvPr>
            <p:ph idx="1"/>
          </p:nvPr>
        </p:nvSpPr>
        <p:spPr>
          <a:xfrm>
            <a:off x="3835400" y="2040126"/>
            <a:ext cx="8534400" cy="4558507"/>
          </a:xfrm>
        </p:spPr>
        <p:txBody>
          <a:bodyPr/>
          <a:lstStyle/>
          <a:p>
            <a:r>
              <a:rPr lang="en-US" dirty="0"/>
              <a:t>Connection </a:t>
            </a:r>
          </a:p>
          <a:p>
            <a:pPr lvl="1"/>
            <a:r>
              <a:rPr lang="en-US" dirty="0"/>
              <a:t>Partner/child/parent</a:t>
            </a:r>
          </a:p>
          <a:p>
            <a:pPr lvl="1"/>
            <a:r>
              <a:rPr lang="en-US" dirty="0"/>
              <a:t>Friends or peers </a:t>
            </a:r>
          </a:p>
          <a:p>
            <a:pPr lvl="1"/>
            <a:r>
              <a:rPr lang="en-US" dirty="0"/>
              <a:t>Services </a:t>
            </a:r>
          </a:p>
          <a:p>
            <a:r>
              <a:rPr lang="en-US" dirty="0"/>
              <a:t>One person you feel you can relate to </a:t>
            </a:r>
          </a:p>
          <a:p>
            <a:r>
              <a:rPr lang="en-US" dirty="0"/>
              <a:t>Problem solving and coping skills to get through a crisis</a:t>
            </a:r>
          </a:p>
          <a:p>
            <a:r>
              <a:rPr lang="en-US" dirty="0"/>
              <a:t>Religion/spirituality</a:t>
            </a:r>
          </a:p>
          <a:p>
            <a:r>
              <a:rPr lang="en-US" dirty="0"/>
              <a:t>Having sense of belonging/purpose in life</a:t>
            </a:r>
          </a:p>
          <a:p>
            <a:pPr marL="0" indent="0">
              <a:buNone/>
            </a:pPr>
            <a:endParaRPr lang="en-GB" dirty="0"/>
          </a:p>
        </p:txBody>
      </p:sp>
    </p:spTree>
    <p:extLst>
      <p:ext uri="{BB962C8B-B14F-4D97-AF65-F5344CB8AC3E}">
        <p14:creationId xmlns:p14="http://schemas.microsoft.com/office/powerpoint/2010/main" val="18526569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A3AFDD-4931-4B1F-B66F-8A1F84817F53}"/>
              </a:ext>
            </a:extLst>
          </p:cNvPr>
          <p:cNvSpPr>
            <a:spLocks noGrp="1"/>
          </p:cNvSpPr>
          <p:nvPr>
            <p:ph idx="1"/>
          </p:nvPr>
        </p:nvSpPr>
        <p:spPr>
          <a:xfrm>
            <a:off x="223344" y="1601788"/>
            <a:ext cx="10515600" cy="4351338"/>
          </a:xfrm>
        </p:spPr>
        <p:txBody>
          <a:bodyPr>
            <a:normAutofit/>
          </a:bodyPr>
          <a:lstStyle/>
          <a:p>
            <a:r>
              <a:rPr lang="en-GB" sz="2400" dirty="0"/>
              <a:t>Reconnecting person with everyday world</a:t>
            </a:r>
          </a:p>
          <a:p>
            <a:r>
              <a:rPr lang="en-GB" sz="2400" dirty="0"/>
              <a:t>Ask simple factual questions</a:t>
            </a:r>
          </a:p>
          <a:p>
            <a:r>
              <a:rPr lang="en-GB" sz="2400" dirty="0"/>
              <a:t>Try not to talk about yourself</a:t>
            </a:r>
          </a:p>
          <a:p>
            <a:r>
              <a:rPr lang="en-GB" sz="2400" dirty="0"/>
              <a:t>Allow for periods of silence, it maybe that person is gathering their thoughts</a:t>
            </a:r>
          </a:p>
          <a:p>
            <a:r>
              <a:rPr lang="en-GB" sz="2400" dirty="0"/>
              <a:t>Don’t judge that persons thoughts, feelings or emotions</a:t>
            </a:r>
          </a:p>
          <a:p>
            <a:pPr lvl="1"/>
            <a:r>
              <a:rPr lang="en-GB" dirty="0"/>
              <a:t>Re-state the message.</a:t>
            </a:r>
          </a:p>
          <a:p>
            <a:pPr lvl="1"/>
            <a:r>
              <a:rPr lang="en-GB" dirty="0"/>
              <a:t>Clarify the message.</a:t>
            </a:r>
          </a:p>
          <a:p>
            <a:pPr lvl="1"/>
            <a:r>
              <a:rPr lang="en-GB" dirty="0"/>
              <a:t>Repeat the message.</a:t>
            </a:r>
          </a:p>
          <a:p>
            <a:r>
              <a:rPr lang="en-GB" sz="2400" dirty="0"/>
              <a:t>If you feel you have said the wrong thing, don’t panic, trust instincts</a:t>
            </a:r>
          </a:p>
          <a:p>
            <a:r>
              <a:rPr lang="en-GB" sz="2400" dirty="0"/>
              <a:t>Move them away from physical danger</a:t>
            </a:r>
          </a:p>
        </p:txBody>
      </p:sp>
      <p:sp>
        <p:nvSpPr>
          <p:cNvPr id="4" name="Title 1">
            <a:extLst>
              <a:ext uri="{FF2B5EF4-FFF2-40B4-BE49-F238E27FC236}">
                <a16:creationId xmlns:a16="http://schemas.microsoft.com/office/drawing/2014/main" id="{5D210CA6-7651-497F-81FC-736CD4FDC608}"/>
              </a:ext>
            </a:extLst>
          </p:cNvPr>
          <p:cNvSpPr txBox="1">
            <a:spLocks/>
          </p:cNvSpPr>
          <p:nvPr/>
        </p:nvSpPr>
        <p:spPr>
          <a:xfrm>
            <a:off x="342900" y="2762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Identifying and responding to suicide risk</a:t>
            </a:r>
            <a:br>
              <a:rPr lang="en-GB" dirty="0"/>
            </a:br>
            <a:endParaRPr lang="en-GB" dirty="0"/>
          </a:p>
        </p:txBody>
      </p:sp>
      <p:sp>
        <p:nvSpPr>
          <p:cNvPr id="5" name="Oval Callout 4"/>
          <p:cNvSpPr/>
          <p:nvPr/>
        </p:nvSpPr>
        <p:spPr>
          <a:xfrm>
            <a:off x="8786649" y="939006"/>
            <a:ext cx="3238500" cy="1626393"/>
          </a:xfrm>
          <a:prstGeom prst="wedgeEllipseCallout">
            <a:avLst>
              <a:gd name="adj1" fmla="val -50086"/>
              <a:gd name="adj2" fmla="val 493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Why might it be hard to talk to someone about your concerns?</a:t>
            </a:r>
            <a:endParaRPr lang="en-GB" dirty="0"/>
          </a:p>
        </p:txBody>
      </p:sp>
      <p:sp>
        <p:nvSpPr>
          <p:cNvPr id="6" name="Oval Callout 5"/>
          <p:cNvSpPr/>
          <p:nvPr/>
        </p:nvSpPr>
        <p:spPr>
          <a:xfrm>
            <a:off x="9548319" y="5256129"/>
            <a:ext cx="2381250" cy="823121"/>
          </a:xfrm>
          <a:prstGeom prst="wedgeEllipseCallout">
            <a:avLst>
              <a:gd name="adj1" fmla="val -59371"/>
              <a:gd name="adj2" fmla="val -789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might help?</a:t>
            </a:r>
            <a:endParaRPr lang="en-GB" dirty="0"/>
          </a:p>
        </p:txBody>
      </p:sp>
    </p:spTree>
    <p:extLst>
      <p:ext uri="{BB962C8B-B14F-4D97-AF65-F5344CB8AC3E}">
        <p14:creationId xmlns:p14="http://schemas.microsoft.com/office/powerpoint/2010/main" val="41318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10CA6-7651-497F-81FC-736CD4FDC608}"/>
              </a:ext>
            </a:extLst>
          </p:cNvPr>
          <p:cNvSpPr>
            <a:spLocks noGrp="1"/>
          </p:cNvSpPr>
          <p:nvPr>
            <p:ph type="title"/>
          </p:nvPr>
        </p:nvSpPr>
        <p:spPr>
          <a:xfrm>
            <a:off x="342900" y="276225"/>
            <a:ext cx="10515600" cy="1325563"/>
          </a:xfrm>
        </p:spPr>
        <p:txBody>
          <a:bodyPr>
            <a:normAutofit/>
          </a:bodyPr>
          <a:lstStyle/>
          <a:p>
            <a:r>
              <a:rPr lang="en-GB" dirty="0"/>
              <a:t>Identifying and responding to suicide risk</a:t>
            </a:r>
            <a:br>
              <a:rPr lang="en-GB" dirty="0"/>
            </a:br>
            <a:endParaRPr lang="en-GB" dirty="0"/>
          </a:p>
        </p:txBody>
      </p:sp>
      <p:sp>
        <p:nvSpPr>
          <p:cNvPr id="3" name="Content Placeholder 2">
            <a:extLst>
              <a:ext uri="{FF2B5EF4-FFF2-40B4-BE49-F238E27FC236}">
                <a16:creationId xmlns:a16="http://schemas.microsoft.com/office/drawing/2014/main" id="{4DAEE9D8-DDA7-4548-BA64-C249774350CD}"/>
              </a:ext>
            </a:extLst>
          </p:cNvPr>
          <p:cNvSpPr>
            <a:spLocks noGrp="1"/>
          </p:cNvSpPr>
          <p:nvPr>
            <p:ph idx="1"/>
          </p:nvPr>
        </p:nvSpPr>
        <p:spPr>
          <a:xfrm>
            <a:off x="596900" y="1355725"/>
            <a:ext cx="10515600" cy="4351338"/>
          </a:xfrm>
        </p:spPr>
        <p:txBody>
          <a:bodyPr>
            <a:normAutofit/>
          </a:bodyPr>
          <a:lstStyle/>
          <a:p>
            <a:pPr marL="0" indent="0">
              <a:buNone/>
            </a:pPr>
            <a:r>
              <a:rPr lang="en-GB" b="1" dirty="0"/>
              <a:t>Do they feel unsafe?</a:t>
            </a:r>
          </a:p>
          <a:p>
            <a:r>
              <a:rPr lang="en-US" dirty="0"/>
              <a:t>What is the intensity of their feeling (for how long/how intense)?</a:t>
            </a:r>
            <a:endParaRPr lang="en-GB" dirty="0"/>
          </a:p>
          <a:p>
            <a:endParaRPr lang="en-US" dirty="0"/>
          </a:p>
          <a:p>
            <a:r>
              <a:rPr lang="en-US" b="1" dirty="0"/>
              <a:t>Do they have plans?</a:t>
            </a:r>
            <a:endParaRPr lang="en-GB" b="1" dirty="0"/>
          </a:p>
          <a:p>
            <a:r>
              <a:rPr lang="en-US" b="1" dirty="0"/>
              <a:t>Do they have intent?</a:t>
            </a:r>
            <a:endParaRPr lang="en-GB" b="1" dirty="0"/>
          </a:p>
          <a:p>
            <a:endParaRPr lang="en-US" dirty="0"/>
          </a:p>
          <a:p>
            <a:r>
              <a:rPr lang="en-US" b="1" dirty="0"/>
              <a:t>Coproduce safety plan</a:t>
            </a:r>
          </a:p>
          <a:p>
            <a:pPr lvl="1"/>
            <a:r>
              <a:rPr lang="en-US" dirty="0" err="1"/>
              <a:t>Utilise</a:t>
            </a:r>
            <a:r>
              <a:rPr lang="en-US" dirty="0"/>
              <a:t> protective factors!</a:t>
            </a:r>
            <a:endParaRPr lang="en-GB" dirty="0"/>
          </a:p>
          <a:p>
            <a:endParaRPr lang="en-GB" dirty="0"/>
          </a:p>
        </p:txBody>
      </p:sp>
      <p:sp>
        <p:nvSpPr>
          <p:cNvPr id="4" name="Cloud Callout 3"/>
          <p:cNvSpPr/>
          <p:nvPr/>
        </p:nvSpPr>
        <p:spPr>
          <a:xfrm>
            <a:off x="6752240" y="2775827"/>
            <a:ext cx="5162550" cy="3790950"/>
          </a:xfrm>
          <a:prstGeom prst="cloudCallout">
            <a:avLst>
              <a:gd name="adj1" fmla="val -48317"/>
              <a:gd name="adj2" fmla="val -409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Additional considerations</a:t>
            </a:r>
            <a:endParaRPr lang="en-GB" b="1" dirty="0"/>
          </a:p>
          <a:p>
            <a:r>
              <a:rPr lang="en-GB" dirty="0"/>
              <a:t>Substance/?Withdrawal</a:t>
            </a:r>
          </a:p>
          <a:p>
            <a:r>
              <a:rPr lang="en-GB" dirty="0"/>
              <a:t>History of violence</a:t>
            </a:r>
          </a:p>
          <a:p>
            <a:r>
              <a:rPr lang="en-GB" dirty="0"/>
              <a:t>Paranoia</a:t>
            </a:r>
          </a:p>
          <a:p>
            <a:r>
              <a:rPr lang="en-GB" dirty="0"/>
              <a:t>Medication non compliance</a:t>
            </a:r>
          </a:p>
          <a:p>
            <a:r>
              <a:rPr lang="en-GB" dirty="0"/>
              <a:t>Physical illness/pain</a:t>
            </a:r>
          </a:p>
          <a:p>
            <a:r>
              <a:rPr lang="en-GB" dirty="0"/>
              <a:t>Difficulties in communication</a:t>
            </a:r>
          </a:p>
          <a:p>
            <a:r>
              <a:rPr lang="en-GB" dirty="0"/>
              <a:t>Feeling discriminated/stresses, low self-esteem</a:t>
            </a:r>
          </a:p>
        </p:txBody>
      </p:sp>
    </p:spTree>
    <p:extLst>
      <p:ext uri="{BB962C8B-B14F-4D97-AF65-F5344CB8AC3E}">
        <p14:creationId xmlns:p14="http://schemas.microsoft.com/office/powerpoint/2010/main" val="1349055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F0A25-ABFD-44FA-9741-901D9D4E0D6F}"/>
              </a:ext>
            </a:extLst>
          </p:cNvPr>
          <p:cNvSpPr>
            <a:spLocks noGrp="1"/>
          </p:cNvSpPr>
          <p:nvPr>
            <p:ph type="title"/>
          </p:nvPr>
        </p:nvSpPr>
        <p:spPr/>
        <p:txBody>
          <a:bodyPr/>
          <a:lstStyle/>
          <a:p>
            <a:r>
              <a:rPr lang="en-US" dirty="0"/>
              <a:t>What to include in safety plan</a:t>
            </a:r>
            <a:endParaRPr lang="en-GB" dirty="0"/>
          </a:p>
        </p:txBody>
      </p:sp>
      <p:sp>
        <p:nvSpPr>
          <p:cNvPr id="3" name="Content Placeholder 2">
            <a:extLst>
              <a:ext uri="{FF2B5EF4-FFF2-40B4-BE49-F238E27FC236}">
                <a16:creationId xmlns:a16="http://schemas.microsoft.com/office/drawing/2014/main" id="{4AC047DA-A52B-4179-9144-B8831C6BA02C}"/>
              </a:ext>
            </a:extLst>
          </p:cNvPr>
          <p:cNvSpPr>
            <a:spLocks noGrp="1"/>
          </p:cNvSpPr>
          <p:nvPr>
            <p:ph idx="1"/>
          </p:nvPr>
        </p:nvSpPr>
        <p:spPr/>
        <p:txBody>
          <a:bodyPr>
            <a:normAutofit fontScale="92500" lnSpcReduction="20000"/>
          </a:bodyPr>
          <a:lstStyle/>
          <a:p>
            <a:r>
              <a:rPr lang="en-US" b="1" dirty="0">
                <a:solidFill>
                  <a:schemeClr val="accent1"/>
                </a:solidFill>
              </a:rPr>
              <a:t>What helps </a:t>
            </a:r>
            <a:r>
              <a:rPr lang="en-US" dirty="0"/>
              <a:t>the individual to </a:t>
            </a:r>
            <a:r>
              <a:rPr lang="en-US" b="1" dirty="0">
                <a:solidFill>
                  <a:schemeClr val="accent1"/>
                </a:solidFill>
              </a:rPr>
              <a:t>manage</a:t>
            </a:r>
            <a:r>
              <a:rPr lang="en-US" dirty="0"/>
              <a:t> suicidal thoughts or feelings in their experience? What coping strategies have been useful in the past/what support is needed? </a:t>
            </a:r>
          </a:p>
          <a:p>
            <a:r>
              <a:rPr lang="en-US" dirty="0"/>
              <a:t>What is the </a:t>
            </a:r>
            <a:r>
              <a:rPr lang="en-US" b="1" dirty="0">
                <a:solidFill>
                  <a:schemeClr val="accent1"/>
                </a:solidFill>
              </a:rPr>
              <a:t>best course of action </a:t>
            </a:r>
            <a:r>
              <a:rPr lang="en-US" dirty="0"/>
              <a:t>for them in the event of a </a:t>
            </a:r>
            <a:r>
              <a:rPr lang="en-US" b="1" dirty="0">
                <a:solidFill>
                  <a:schemeClr val="accent1"/>
                </a:solidFill>
              </a:rPr>
              <a:t>crisis</a:t>
            </a:r>
            <a:r>
              <a:rPr lang="en-US" dirty="0"/>
              <a:t>? What will they want to do when they experience suicidal thoughts and feelings</a:t>
            </a:r>
          </a:p>
          <a:p>
            <a:r>
              <a:rPr lang="en-US" b="1" dirty="0">
                <a:solidFill>
                  <a:schemeClr val="accent1"/>
                </a:solidFill>
              </a:rPr>
              <a:t>Who</a:t>
            </a:r>
            <a:r>
              <a:rPr lang="en-US" b="1" dirty="0"/>
              <a:t> </a:t>
            </a:r>
            <a:r>
              <a:rPr lang="en-US" dirty="0"/>
              <a:t>do they prefer to speak to when they have suicidal thoughts or feelings? This may include a friend or relative, a staff member in your project, another professional or a telephone helpline. </a:t>
            </a:r>
          </a:p>
          <a:p>
            <a:r>
              <a:rPr lang="en-US" dirty="0"/>
              <a:t>Which </a:t>
            </a:r>
            <a:r>
              <a:rPr lang="en-US" b="1" dirty="0">
                <a:solidFill>
                  <a:schemeClr val="accent1"/>
                </a:solidFill>
              </a:rPr>
              <a:t>other agencies </a:t>
            </a:r>
            <a:r>
              <a:rPr lang="en-US" dirty="0"/>
              <a:t>can they contact or who are they happy to be contacted by staff on their behalf (such as support or advice lines, Mental Health Teams or Emergency Services)? </a:t>
            </a:r>
          </a:p>
          <a:p>
            <a:r>
              <a:rPr lang="en-US" dirty="0"/>
              <a:t>Depending on circumstances, service users may be able to identify a </a:t>
            </a:r>
            <a:r>
              <a:rPr lang="en-US" b="1" dirty="0">
                <a:solidFill>
                  <a:schemeClr val="accent1"/>
                </a:solidFill>
              </a:rPr>
              <a:t>safe place</a:t>
            </a:r>
            <a:r>
              <a:rPr lang="en-US" dirty="0">
                <a:solidFill>
                  <a:schemeClr val="accent1"/>
                </a:solidFill>
              </a:rPr>
              <a:t> </a:t>
            </a:r>
            <a:r>
              <a:rPr lang="en-US" dirty="0"/>
              <a:t>to go.</a:t>
            </a:r>
            <a:endParaRPr lang="en-GB" dirty="0"/>
          </a:p>
        </p:txBody>
      </p:sp>
    </p:spTree>
    <p:extLst>
      <p:ext uri="{BB962C8B-B14F-4D97-AF65-F5344CB8AC3E}">
        <p14:creationId xmlns:p14="http://schemas.microsoft.com/office/powerpoint/2010/main" val="198664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EA23-4317-491A-8C27-34DE6070DEF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166050A-9D1C-4DDB-8154-D5ED42DD5A78}"/>
              </a:ext>
            </a:extLst>
          </p:cNvPr>
          <p:cNvSpPr>
            <a:spLocks noGrp="1"/>
          </p:cNvSpPr>
          <p:nvPr>
            <p:ph idx="1"/>
          </p:nvPr>
        </p:nvSpPr>
        <p:spPr/>
        <p:txBody>
          <a:bodyPr/>
          <a:lstStyle/>
          <a:p>
            <a:r>
              <a:rPr lang="en-GB" dirty="0"/>
              <a:t>Does the plan keep the person safe for now?</a:t>
            </a:r>
          </a:p>
          <a:p>
            <a:r>
              <a:rPr lang="en-GB" dirty="0"/>
              <a:t>Is there a need for immediate professional help?</a:t>
            </a:r>
          </a:p>
          <a:p>
            <a:r>
              <a:rPr lang="en-GB" dirty="0"/>
              <a:t>Is there a risk of acting on suicidal thoughts right </a:t>
            </a:r>
            <a:r>
              <a:rPr lang="en-GB" dirty="0" smtClean="0"/>
              <a:t>away?</a:t>
            </a:r>
            <a:endParaRPr lang="en-GB" dirty="0"/>
          </a:p>
        </p:txBody>
      </p:sp>
      <p:sp>
        <p:nvSpPr>
          <p:cNvPr id="4" name="Rounded Rectangular Callout 3"/>
          <p:cNvSpPr/>
          <p:nvPr/>
        </p:nvSpPr>
        <p:spPr>
          <a:xfrm>
            <a:off x="838200" y="4043680"/>
            <a:ext cx="3774440" cy="2268220"/>
          </a:xfrm>
          <a:prstGeom prst="wedgeRoundRectCallout">
            <a:avLst>
              <a:gd name="adj1" fmla="val -19756"/>
              <a:gd name="adj2" fmla="val 61604"/>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If there is immediate risk:</a:t>
            </a:r>
          </a:p>
          <a:p>
            <a:pPr algn="ctr"/>
            <a:r>
              <a:rPr lang="en-US" sz="2400" dirty="0" smtClean="0"/>
              <a:t>Emergency services</a:t>
            </a:r>
          </a:p>
          <a:p>
            <a:pPr algn="ctr"/>
            <a:r>
              <a:rPr lang="en-US" sz="2400" dirty="0" smtClean="0"/>
              <a:t>A&amp;E</a:t>
            </a:r>
          </a:p>
          <a:p>
            <a:pPr algn="ctr"/>
            <a:r>
              <a:rPr lang="en-US" sz="2400" dirty="0" smtClean="0"/>
              <a:t>GP</a:t>
            </a:r>
            <a:endParaRPr lang="en-GB" sz="2400" dirty="0"/>
          </a:p>
        </p:txBody>
      </p:sp>
    </p:spTree>
    <p:extLst>
      <p:ext uri="{BB962C8B-B14F-4D97-AF65-F5344CB8AC3E}">
        <p14:creationId xmlns:p14="http://schemas.microsoft.com/office/powerpoint/2010/main" val="21851881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080" y="2051685"/>
            <a:ext cx="10515600" cy="1325563"/>
          </a:xfrm>
        </p:spPr>
        <p:txBody>
          <a:bodyPr>
            <a:normAutofit/>
          </a:bodyPr>
          <a:lstStyle/>
          <a:p>
            <a:r>
              <a:rPr lang="en-US" b="1" dirty="0"/>
              <a:t>Sharing a personal account</a:t>
            </a:r>
            <a:endParaRPr lang="en-GB" b="1" dirty="0"/>
          </a:p>
        </p:txBody>
      </p:sp>
    </p:spTree>
    <p:extLst>
      <p:ext uri="{BB962C8B-B14F-4D97-AF65-F5344CB8AC3E}">
        <p14:creationId xmlns:p14="http://schemas.microsoft.com/office/powerpoint/2010/main" val="731731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67D69-78C0-495D-937B-4423AF8A98A5}"/>
              </a:ext>
            </a:extLst>
          </p:cNvPr>
          <p:cNvSpPr>
            <a:spLocks noGrp="1"/>
          </p:cNvSpPr>
          <p:nvPr>
            <p:ph type="title"/>
          </p:nvPr>
        </p:nvSpPr>
        <p:spPr/>
        <p:txBody>
          <a:bodyPr/>
          <a:lstStyle/>
          <a:p>
            <a:r>
              <a:rPr lang="en-GB" sz="4400" dirty="0">
                <a:effectLst/>
                <a:latin typeface="Calibri" panose="020F0502020204030204" pitchFamily="34" charset="0"/>
                <a:ea typeface="Calibri" panose="020F0502020204030204" pitchFamily="34" charset="0"/>
              </a:rPr>
              <a:t>Part 2. Staff Resilience and Community/Team wellbeing</a:t>
            </a:r>
            <a:endParaRPr lang="en-GB" dirty="0"/>
          </a:p>
        </p:txBody>
      </p:sp>
      <p:sp>
        <p:nvSpPr>
          <p:cNvPr id="3" name="Content Placeholder 2">
            <a:extLst>
              <a:ext uri="{FF2B5EF4-FFF2-40B4-BE49-F238E27FC236}">
                <a16:creationId xmlns:a16="http://schemas.microsoft.com/office/drawing/2014/main" id="{53472834-2BA8-4C62-B67B-E730824E257D}"/>
              </a:ext>
            </a:extLst>
          </p:cNvPr>
          <p:cNvSpPr>
            <a:spLocks noGrp="1"/>
          </p:cNvSpPr>
          <p:nvPr>
            <p:ph idx="1"/>
          </p:nvPr>
        </p:nvSpPr>
        <p:spPr/>
        <p:txBody>
          <a:bodyPr/>
          <a:lstStyle/>
          <a:p>
            <a:r>
              <a:rPr lang="en-GB" dirty="0"/>
              <a:t>Poll:</a:t>
            </a:r>
          </a:p>
          <a:p>
            <a:endParaRPr lang="en-GB" dirty="0"/>
          </a:p>
          <a:p>
            <a:r>
              <a:rPr lang="en-GB" dirty="0"/>
              <a:t>There is adequate time and flexibility in my role to come together with other team/organisation members to reflect on our work</a:t>
            </a:r>
          </a:p>
          <a:p>
            <a:r>
              <a:rPr lang="en-GB" dirty="0"/>
              <a:t>(agree – disagree) – </a:t>
            </a:r>
            <a:r>
              <a:rPr lang="en-GB" dirty="0" err="1"/>
              <a:t>likert</a:t>
            </a:r>
            <a:r>
              <a:rPr lang="en-GB" dirty="0"/>
              <a:t> scale answer…</a:t>
            </a:r>
          </a:p>
        </p:txBody>
      </p:sp>
    </p:spTree>
    <p:extLst>
      <p:ext uri="{BB962C8B-B14F-4D97-AF65-F5344CB8AC3E}">
        <p14:creationId xmlns:p14="http://schemas.microsoft.com/office/powerpoint/2010/main" val="38702793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18E0E-0FF5-44B4-B6D1-B15C58FA6E19}"/>
              </a:ext>
            </a:extLst>
          </p:cNvPr>
          <p:cNvSpPr txBox="1">
            <a:spLocks noGrp="1"/>
          </p:cNvSpPr>
          <p:nvPr>
            <p:ph type="title"/>
          </p:nvPr>
        </p:nvSpPr>
        <p:spPr/>
        <p:txBody>
          <a:bodyPr/>
          <a:lstStyle/>
          <a:p>
            <a:endParaRPr lang="en-GB"/>
          </a:p>
        </p:txBody>
      </p:sp>
      <p:pic>
        <p:nvPicPr>
          <p:cNvPr id="3" name="Content Placeholder 2" descr="See the source image">
            <a:extLst>
              <a:ext uri="{FF2B5EF4-FFF2-40B4-BE49-F238E27FC236}">
                <a16:creationId xmlns:a16="http://schemas.microsoft.com/office/drawing/2014/main" id="{00CFDC05-D72E-46C0-8605-0D3112CA0026}"/>
              </a:ext>
            </a:extLst>
          </p:cNvPr>
          <p:cNvPicPr>
            <a:picLocks noGrp="1" noChangeAspect="1"/>
          </p:cNvPicPr>
          <p:nvPr>
            <p:ph idx="1"/>
          </p:nvPr>
        </p:nvPicPr>
        <p:blipFill>
          <a:blip r:embed="rId3"/>
          <a:srcRect/>
          <a:stretch>
            <a:fillRect/>
          </a:stretch>
        </p:blipFill>
        <p:spPr>
          <a:xfrm>
            <a:off x="2228145" y="1825627"/>
            <a:ext cx="7735714" cy="4351336"/>
          </a:xfrm>
        </p:spPr>
      </p:pic>
    </p:spTree>
    <p:extLst>
      <p:ext uri="{BB962C8B-B14F-4D97-AF65-F5344CB8AC3E}">
        <p14:creationId xmlns:p14="http://schemas.microsoft.com/office/powerpoint/2010/main" val="6978682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404664"/>
            <a:ext cx="8229600" cy="1143000"/>
          </a:xfrm>
        </p:spPr>
        <p:txBody>
          <a:bodyPr>
            <a:normAutofit/>
          </a:bodyPr>
          <a:lstStyle/>
          <a:p>
            <a:r>
              <a:rPr lang="en-GB" dirty="0"/>
              <a:t>Dominant Cultural Paradigm</a:t>
            </a:r>
          </a:p>
        </p:txBody>
      </p:sp>
      <p:sp>
        <p:nvSpPr>
          <p:cNvPr id="5" name="Content Placeholder 4"/>
          <p:cNvSpPr>
            <a:spLocks noGrp="1"/>
          </p:cNvSpPr>
          <p:nvPr>
            <p:ph idx="1"/>
          </p:nvPr>
        </p:nvSpPr>
        <p:spPr/>
        <p:txBody>
          <a:bodyPr/>
          <a:lstStyle/>
          <a:p>
            <a:r>
              <a:rPr lang="en-GB" dirty="0"/>
              <a:t>Is very limited in providing solutions</a:t>
            </a:r>
            <a:br>
              <a:rPr lang="en-GB" dirty="0"/>
            </a:br>
            <a:r>
              <a:rPr lang="en-GB" dirty="0"/>
              <a:t/>
            </a:r>
            <a:br>
              <a:rPr lang="en-GB" dirty="0"/>
            </a:br>
            <a:r>
              <a:rPr lang="en-GB" dirty="0"/>
              <a:t>We are forced to determine right and wrong, good and bad, punishments and rewards and evaluate, judge, criticize, blame, take responsibility, shame and the worst of all, compromise</a:t>
            </a:r>
          </a:p>
        </p:txBody>
      </p:sp>
    </p:spTree>
    <p:extLst>
      <p:ext uri="{BB962C8B-B14F-4D97-AF65-F5344CB8AC3E}">
        <p14:creationId xmlns:p14="http://schemas.microsoft.com/office/powerpoint/2010/main" val="9267049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Team decision Model</a:t>
            </a:r>
          </a:p>
        </p:txBody>
      </p:sp>
      <p:sp>
        <p:nvSpPr>
          <p:cNvPr id="3" name="Content Placeholder 2"/>
          <p:cNvSpPr>
            <a:spLocks noGrp="1"/>
          </p:cNvSpPr>
          <p:nvPr>
            <p:ph idx="1"/>
          </p:nvPr>
        </p:nvSpPr>
        <p:spPr>
          <a:xfrm>
            <a:off x="509196" y="1538345"/>
            <a:ext cx="11274013" cy="4401951"/>
          </a:xfrm>
        </p:spPr>
        <p:txBody>
          <a:bodyPr/>
          <a:lstStyle/>
          <a:p>
            <a:r>
              <a:rPr lang="en-GB" sz="2800" dirty="0"/>
              <a:t>This model argues that teams operate along two continua</a:t>
            </a:r>
          </a:p>
          <a:p>
            <a:r>
              <a:rPr lang="en-GB" sz="2800" dirty="0"/>
              <a:t>‘me-team’  and ‘me-client’</a:t>
            </a:r>
          </a:p>
          <a:p>
            <a:endParaRPr lang="en-GB" sz="2800" dirty="0"/>
          </a:p>
          <a:p>
            <a:r>
              <a:rPr lang="en-GB" sz="2800" dirty="0"/>
              <a:t>This creates four quadrants</a:t>
            </a:r>
          </a:p>
          <a:p>
            <a:pPr lvl="1"/>
            <a:r>
              <a:rPr lang="en-GB" sz="2800" dirty="0"/>
              <a:t>‘me-me’</a:t>
            </a:r>
          </a:p>
          <a:p>
            <a:pPr lvl="1"/>
            <a:r>
              <a:rPr lang="en-GB" sz="2800" dirty="0"/>
              <a:t>‘me-client’</a:t>
            </a:r>
          </a:p>
          <a:p>
            <a:pPr lvl="1"/>
            <a:r>
              <a:rPr lang="en-GB" sz="2800" dirty="0"/>
              <a:t>‘team-client’</a:t>
            </a:r>
          </a:p>
          <a:p>
            <a:pPr lvl="1"/>
            <a:r>
              <a:rPr lang="en-GB" sz="2800" dirty="0"/>
              <a:t>‘team-me’</a:t>
            </a:r>
          </a:p>
          <a:p>
            <a:pPr lvl="1"/>
            <a:endParaRPr lang="en-GB" dirty="0"/>
          </a:p>
        </p:txBody>
      </p:sp>
      <p:sp>
        <p:nvSpPr>
          <p:cNvPr id="4" name="TextBox 3">
            <a:extLst>
              <a:ext uri="{FF2B5EF4-FFF2-40B4-BE49-F238E27FC236}">
                <a16:creationId xmlns:a16="http://schemas.microsoft.com/office/drawing/2014/main" id="{54649819-039B-4EB2-BE75-B2FFE4C12F63}"/>
              </a:ext>
            </a:extLst>
          </p:cNvPr>
          <p:cNvSpPr txBox="1"/>
          <p:nvPr/>
        </p:nvSpPr>
        <p:spPr>
          <a:xfrm>
            <a:off x="6096000" y="5661878"/>
            <a:ext cx="9023350" cy="830997"/>
          </a:xfrm>
          <a:prstGeom prst="rect">
            <a:avLst/>
          </a:prstGeom>
          <a:noFill/>
        </p:spPr>
        <p:txBody>
          <a:bodyPr wrap="square" rtlCol="0">
            <a:spAutoFit/>
          </a:bodyPr>
          <a:lstStyle/>
          <a:p>
            <a:pPr algn="l"/>
            <a:r>
              <a:rPr lang="en-US" sz="1200" b="0" i="0" u="none" strike="noStrike" baseline="0" dirty="0">
                <a:latin typeface="OpenSans"/>
              </a:rPr>
              <a:t>Martin J. </a:t>
            </a:r>
            <a:r>
              <a:rPr lang="en-US" sz="1200" b="0" i="0" u="none" strike="noStrike" baseline="0" dirty="0" err="1">
                <a:latin typeface="OpenSans"/>
              </a:rPr>
              <a:t>Dorahy</a:t>
            </a:r>
            <a:r>
              <a:rPr lang="en-US" sz="1200" b="0" i="0" u="none" strike="noStrike" baseline="0" dirty="0">
                <a:latin typeface="OpenSans"/>
              </a:rPr>
              <a:t> &amp; Geraldine Hamilton (2009) The ‘Narcissistic-We’ model:</a:t>
            </a:r>
          </a:p>
          <a:p>
            <a:pPr algn="l"/>
            <a:r>
              <a:rPr lang="en-US" sz="1200" b="0" i="0" u="none" strike="noStrike" baseline="0" dirty="0">
                <a:latin typeface="OpenSans"/>
              </a:rPr>
              <a:t>A conceptual framework for multidisciplinary team working, researching and decision-making</a:t>
            </a:r>
          </a:p>
          <a:p>
            <a:pPr algn="l"/>
            <a:r>
              <a:rPr lang="en-US" sz="1200" b="0" i="0" u="none" strike="noStrike" baseline="0" dirty="0">
                <a:latin typeface="OpenSans"/>
              </a:rPr>
              <a:t>with </a:t>
            </a:r>
            <a:r>
              <a:rPr lang="en-US" sz="1200" b="0" i="0" u="none" strike="noStrike" baseline="0" dirty="0" err="1">
                <a:latin typeface="OpenSans"/>
              </a:rPr>
              <a:t>traumatised</a:t>
            </a:r>
            <a:r>
              <a:rPr lang="en-US" sz="1200" b="0" i="0" u="none" strike="noStrike" baseline="0" dirty="0">
                <a:latin typeface="OpenSans"/>
              </a:rPr>
              <a:t> individuals, Counselling and Psychotherapy Research, 9:1, 57-64, DOI:</a:t>
            </a:r>
          </a:p>
          <a:p>
            <a:pPr algn="l"/>
            <a:r>
              <a:rPr lang="en-GB" sz="1200" b="0" i="0" u="none" strike="noStrike" baseline="0" dirty="0">
                <a:latin typeface="OpenSans"/>
              </a:rPr>
              <a:t>10.1080/14733140802656438</a:t>
            </a:r>
            <a:endParaRPr lang="en-GB" sz="1200" dirty="0"/>
          </a:p>
        </p:txBody>
      </p:sp>
    </p:spTree>
    <p:extLst>
      <p:ext uri="{BB962C8B-B14F-4D97-AF65-F5344CB8AC3E}">
        <p14:creationId xmlns:p14="http://schemas.microsoft.com/office/powerpoint/2010/main" val="301969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AFCE-053F-49B8-B453-F11442EC68C6}"/>
              </a:ext>
            </a:extLst>
          </p:cNvPr>
          <p:cNvSpPr>
            <a:spLocks noGrp="1"/>
          </p:cNvSpPr>
          <p:nvPr>
            <p:ph type="title"/>
          </p:nvPr>
        </p:nvSpPr>
        <p:spPr/>
        <p:txBody>
          <a:bodyPr/>
          <a:lstStyle/>
          <a:p>
            <a:r>
              <a:rPr lang="en-US" dirty="0"/>
              <a:t>What we’ll cover today </a:t>
            </a:r>
            <a:endParaRPr lang="en-GB" dirty="0"/>
          </a:p>
        </p:txBody>
      </p:sp>
      <p:sp>
        <p:nvSpPr>
          <p:cNvPr id="3" name="Content Placeholder 2">
            <a:extLst>
              <a:ext uri="{FF2B5EF4-FFF2-40B4-BE49-F238E27FC236}">
                <a16:creationId xmlns:a16="http://schemas.microsoft.com/office/drawing/2014/main" id="{6843A524-1FD1-47FA-B285-1119CAA57C5E}"/>
              </a:ext>
            </a:extLst>
          </p:cNvPr>
          <p:cNvSpPr>
            <a:spLocks noGrp="1"/>
          </p:cNvSpPr>
          <p:nvPr>
            <p:ph idx="1"/>
          </p:nvPr>
        </p:nvSpPr>
        <p:spPr/>
        <p:txBody>
          <a:bodyPr>
            <a:normAutofit/>
          </a:bodyPr>
          <a:lstStyle/>
          <a:p>
            <a:endParaRPr lang="en-GB" sz="1800" dirty="0">
              <a:latin typeface="Calibri" panose="020F0502020204030204" pitchFamily="34" charset="0"/>
            </a:endParaRPr>
          </a:p>
          <a:p>
            <a:r>
              <a:rPr lang="en-US" dirty="0"/>
              <a:t>Background on suicide and homelessness</a:t>
            </a:r>
          </a:p>
          <a:p>
            <a:r>
              <a:rPr lang="en-US" dirty="0"/>
              <a:t>Explore how to support the mental health of clients and identify when they may be deteriorating </a:t>
            </a:r>
          </a:p>
          <a:p>
            <a:r>
              <a:rPr lang="en-US" dirty="0"/>
              <a:t>Look at how we can build resilience amongst staff</a:t>
            </a:r>
          </a:p>
          <a:p>
            <a:r>
              <a:rPr lang="en-US" dirty="0"/>
              <a:t>Resources that frontline staff and managers may find useful</a:t>
            </a:r>
          </a:p>
          <a:p>
            <a:r>
              <a:rPr lang="en-US" dirty="0"/>
              <a:t>Q&amp;A</a:t>
            </a:r>
          </a:p>
        </p:txBody>
      </p:sp>
    </p:spTree>
    <p:extLst>
      <p:ext uri="{BB962C8B-B14F-4D97-AF65-F5344CB8AC3E}">
        <p14:creationId xmlns:p14="http://schemas.microsoft.com/office/powerpoint/2010/main" val="11567462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087806" y="5766939"/>
            <a:ext cx="1685053" cy="742097"/>
          </a:xfrm>
          <a:ln>
            <a:noFill/>
          </a:ln>
        </p:spPr>
        <p:style>
          <a:lnRef idx="2">
            <a:schemeClr val="dk1"/>
          </a:lnRef>
          <a:fillRef idx="1">
            <a:schemeClr val="lt1"/>
          </a:fillRef>
          <a:effectRef idx="0">
            <a:schemeClr val="dk1"/>
          </a:effectRef>
          <a:fontRef idx="minor">
            <a:schemeClr val="dk1"/>
          </a:fontRef>
        </p:style>
        <p:txBody>
          <a:bodyPr/>
          <a:lstStyle/>
          <a:p>
            <a:pPr marL="0" indent="0">
              <a:buNone/>
            </a:pPr>
            <a:r>
              <a:rPr lang="en-GB" dirty="0">
                <a:solidFill>
                  <a:srgbClr val="7030A0"/>
                </a:solidFill>
              </a:rPr>
              <a:t>ME</a:t>
            </a:r>
          </a:p>
        </p:txBody>
      </p:sp>
      <p:cxnSp>
        <p:nvCxnSpPr>
          <p:cNvPr id="7" name="Straight Connector 6"/>
          <p:cNvCxnSpPr/>
          <p:nvPr/>
        </p:nvCxnSpPr>
        <p:spPr>
          <a:xfrm>
            <a:off x="10405810" y="785003"/>
            <a:ext cx="25879" cy="4873925"/>
          </a:xfrm>
          <a:prstGeom prst="line">
            <a:avLst/>
          </a:prstGeom>
        </p:spPr>
        <p:style>
          <a:lnRef idx="1">
            <a:schemeClr val="accent1"/>
          </a:lnRef>
          <a:fillRef idx="0">
            <a:schemeClr val="accent1"/>
          </a:fillRef>
          <a:effectRef idx="0">
            <a:schemeClr val="accent1"/>
          </a:effectRef>
          <a:fontRef idx="minor">
            <a:schemeClr val="tx1"/>
          </a:fontRef>
        </p:style>
      </p:cxnSp>
      <p:sp>
        <p:nvSpPr>
          <p:cNvPr id="11" name="Content Placeholder 4"/>
          <p:cNvSpPr txBox="1">
            <a:spLocks/>
          </p:cNvSpPr>
          <p:nvPr/>
        </p:nvSpPr>
        <p:spPr>
          <a:xfrm>
            <a:off x="1398861" y="539620"/>
            <a:ext cx="788578" cy="742097"/>
          </a:xfrm>
          <a:prstGeom prst="rect">
            <a:avLst/>
          </a:prstGeom>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en-GB" dirty="0">
                <a:solidFill>
                  <a:srgbClr val="7030A0"/>
                </a:solidFill>
              </a:rPr>
              <a:t>ME</a:t>
            </a:r>
          </a:p>
        </p:txBody>
      </p:sp>
      <p:cxnSp>
        <p:nvCxnSpPr>
          <p:cNvPr id="15" name="Straight Connector 14"/>
          <p:cNvCxnSpPr/>
          <p:nvPr/>
        </p:nvCxnSpPr>
        <p:spPr>
          <a:xfrm>
            <a:off x="2187439" y="792778"/>
            <a:ext cx="823131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816555" y="2234480"/>
            <a:ext cx="6096000" cy="2246769"/>
          </a:xfrm>
          <a:prstGeom prst="rect">
            <a:avLst/>
          </a:prstGeom>
        </p:spPr>
        <p:txBody>
          <a:bodyPr>
            <a:spAutoFit/>
          </a:bodyPr>
          <a:lstStyle/>
          <a:p>
            <a:pPr marL="285750" lvl="0" indent="-285750">
              <a:buFont typeface="Arial" panose="020B0604020202020204" pitchFamily="34" charset="0"/>
              <a:buChar char="•"/>
            </a:pPr>
            <a:r>
              <a:rPr lang="en-GB" sz="2800" dirty="0"/>
              <a:t>Neither team nor client are considered in decision making</a:t>
            </a:r>
          </a:p>
          <a:p>
            <a:pPr marL="285750" lvl="0" indent="-285750">
              <a:buFont typeface="Arial" panose="020B0604020202020204" pitchFamily="34" charset="0"/>
              <a:buChar char="•"/>
            </a:pPr>
            <a:r>
              <a:rPr lang="en-GB" sz="2800" dirty="0"/>
              <a:t>Defensive practice</a:t>
            </a:r>
          </a:p>
          <a:p>
            <a:pPr marL="285750" lvl="0" indent="-285750">
              <a:buFont typeface="Arial" panose="020B0604020202020204" pitchFamily="34" charset="0"/>
              <a:buChar char="•"/>
            </a:pPr>
            <a:r>
              <a:rPr lang="en-GB" sz="2800" dirty="0"/>
              <a:t>Protect professional identity</a:t>
            </a:r>
          </a:p>
          <a:p>
            <a:pPr marL="285750" lvl="0" indent="-285750">
              <a:buFont typeface="Arial" panose="020B0604020202020204" pitchFamily="34" charset="0"/>
              <a:buChar char="•"/>
            </a:pPr>
            <a:r>
              <a:rPr lang="en-GB" sz="2800" dirty="0"/>
              <a:t>Protect professional worth</a:t>
            </a:r>
          </a:p>
        </p:txBody>
      </p:sp>
    </p:spTree>
    <p:extLst>
      <p:ext uri="{BB962C8B-B14F-4D97-AF65-F5344CB8AC3E}">
        <p14:creationId xmlns:p14="http://schemas.microsoft.com/office/powerpoint/2010/main" val="29578196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82" y="5492977"/>
            <a:ext cx="992156" cy="693640"/>
          </a:xfrm>
        </p:spPr>
        <p:txBody>
          <a:bodyPr>
            <a:normAutofit/>
          </a:bodyPr>
          <a:lstStyle/>
          <a:p>
            <a:pPr marL="0" indent="0">
              <a:buNone/>
            </a:pPr>
            <a:r>
              <a:rPr lang="en-GB" dirty="0"/>
              <a:t>    </a:t>
            </a:r>
            <a:r>
              <a:rPr lang="en-GB" dirty="0">
                <a:solidFill>
                  <a:srgbClr val="7030A0"/>
                </a:solidFill>
              </a:rPr>
              <a:t>Me</a:t>
            </a:r>
          </a:p>
          <a:p>
            <a:pPr marL="0" indent="0">
              <a:buNone/>
            </a:pPr>
            <a:endParaRPr lang="en-GB" dirty="0"/>
          </a:p>
        </p:txBody>
      </p:sp>
      <p:cxnSp>
        <p:nvCxnSpPr>
          <p:cNvPr id="5" name="Straight Connector 4"/>
          <p:cNvCxnSpPr/>
          <p:nvPr/>
        </p:nvCxnSpPr>
        <p:spPr>
          <a:xfrm flipV="1">
            <a:off x="1258077" y="5830467"/>
            <a:ext cx="10095723" cy="933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a:cxnSpLocks/>
          </p:cNvCxnSpPr>
          <p:nvPr/>
        </p:nvCxnSpPr>
        <p:spPr>
          <a:xfrm>
            <a:off x="11353800" y="625151"/>
            <a:ext cx="0" cy="5205316"/>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851502" y="101931"/>
            <a:ext cx="1539551" cy="523220"/>
          </a:xfrm>
          <a:prstGeom prst="rect">
            <a:avLst/>
          </a:prstGeom>
          <a:noFill/>
        </p:spPr>
        <p:txBody>
          <a:bodyPr wrap="square" rtlCol="0">
            <a:spAutoFit/>
          </a:bodyPr>
          <a:lstStyle/>
          <a:p>
            <a:r>
              <a:rPr lang="en-GB" sz="2800" dirty="0">
                <a:solidFill>
                  <a:srgbClr val="7030A0"/>
                </a:solidFill>
              </a:rPr>
              <a:t>Client</a:t>
            </a:r>
          </a:p>
        </p:txBody>
      </p:sp>
      <p:sp>
        <p:nvSpPr>
          <p:cNvPr id="9" name="Rectangle 8"/>
          <p:cNvSpPr/>
          <p:nvPr/>
        </p:nvSpPr>
        <p:spPr>
          <a:xfrm>
            <a:off x="2396102" y="1406755"/>
            <a:ext cx="9125338" cy="3465244"/>
          </a:xfrm>
          <a:prstGeom prst="rect">
            <a:avLst/>
          </a:prstGeom>
        </p:spPr>
        <p:txBody>
          <a:bodyPr wrap="square">
            <a:spAutoFit/>
          </a:bodyPr>
          <a:lstStyle/>
          <a:p>
            <a:pPr marL="342900" lvl="0" indent="-342900">
              <a:lnSpc>
                <a:spcPct val="115000"/>
              </a:lnSpc>
              <a:spcAft>
                <a:spcPts val="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Lack of engagement of team</a:t>
            </a:r>
          </a:p>
          <a:p>
            <a:pPr marL="342900" lvl="0" indent="-342900">
              <a:lnSpc>
                <a:spcPct val="115000"/>
              </a:lnSpc>
              <a:spcAft>
                <a:spcPts val="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Devalues input of other members</a:t>
            </a:r>
          </a:p>
          <a:p>
            <a:pPr marL="342900" lvl="0" indent="-342900">
              <a:lnSpc>
                <a:spcPct val="115000"/>
              </a:lnSpc>
              <a:spcAft>
                <a:spcPts val="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Conflict / splitting</a:t>
            </a:r>
          </a:p>
          <a:p>
            <a:pPr marL="342900" lvl="0" indent="-342900">
              <a:lnSpc>
                <a:spcPct val="115000"/>
              </a:lnSpc>
              <a:spcAft>
                <a:spcPts val="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Psychological divisions in clients mind</a:t>
            </a:r>
          </a:p>
          <a:p>
            <a:pPr marL="742950" lvl="1" indent="-285750">
              <a:lnSpc>
                <a:spcPct val="115000"/>
              </a:lnSpc>
              <a:spcAft>
                <a:spcPts val="0"/>
              </a:spcAft>
              <a:buFont typeface="Courier New" panose="02070309020205020404" pitchFamily="49" charset="0"/>
              <a:buChar char="o"/>
            </a:pPr>
            <a:r>
              <a:rPr lang="en-GB" sz="2400" dirty="0">
                <a:latin typeface="Calibri" panose="020F0502020204030204" pitchFamily="34" charset="0"/>
                <a:ea typeface="Calibri" panose="020F0502020204030204" pitchFamily="34" charset="0"/>
                <a:cs typeface="Times New Roman" panose="02020603050405020304" pitchFamily="18" charset="0"/>
              </a:rPr>
              <a:t>Need to keep bad things separate rather than promoting integration</a:t>
            </a:r>
          </a:p>
          <a:p>
            <a:pPr marL="342900" lvl="0" indent="-342900">
              <a:lnSpc>
                <a:spcPct val="115000"/>
              </a:lnSpc>
              <a:spcAft>
                <a:spcPts val="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Other members cast in negative/disruptive roles</a:t>
            </a:r>
          </a:p>
          <a:p>
            <a:pPr marL="342900" lvl="0" indent="-342900">
              <a:lnSpc>
                <a:spcPct val="115000"/>
              </a:lnSpc>
              <a:spcAft>
                <a:spcPts val="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Lack of acknowledgment of professional limitation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23796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1247" y="5652372"/>
            <a:ext cx="953277" cy="497697"/>
          </a:xfrm>
        </p:spPr>
        <p:txBody>
          <a:bodyPr>
            <a:normAutofit fontScale="92500"/>
          </a:bodyPr>
          <a:lstStyle/>
          <a:p>
            <a:pPr marL="0" indent="0">
              <a:buNone/>
            </a:pPr>
            <a:r>
              <a:rPr lang="en-GB" dirty="0">
                <a:solidFill>
                  <a:srgbClr val="7030A0"/>
                </a:solidFill>
              </a:rPr>
              <a:t>Team</a:t>
            </a:r>
          </a:p>
        </p:txBody>
      </p:sp>
      <p:cxnSp>
        <p:nvCxnSpPr>
          <p:cNvPr id="5" name="Straight Connector 4"/>
          <p:cNvCxnSpPr>
            <a:cxnSpLocks/>
          </p:cNvCxnSpPr>
          <p:nvPr/>
        </p:nvCxnSpPr>
        <p:spPr>
          <a:xfrm>
            <a:off x="942392" y="811763"/>
            <a:ext cx="0" cy="5089457"/>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942392" y="5901221"/>
            <a:ext cx="9843796" cy="1"/>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03853" y="405109"/>
            <a:ext cx="1838130" cy="492443"/>
          </a:xfrm>
          <a:prstGeom prst="rect">
            <a:avLst/>
          </a:prstGeom>
          <a:noFill/>
        </p:spPr>
        <p:txBody>
          <a:bodyPr wrap="square" rtlCol="0">
            <a:spAutoFit/>
          </a:bodyPr>
          <a:lstStyle/>
          <a:p>
            <a:r>
              <a:rPr lang="en-GB" sz="2600" dirty="0">
                <a:solidFill>
                  <a:srgbClr val="7030A0"/>
                </a:solidFill>
              </a:rPr>
              <a:t>Client</a:t>
            </a:r>
          </a:p>
        </p:txBody>
      </p:sp>
      <p:sp>
        <p:nvSpPr>
          <p:cNvPr id="11" name="Rectangle 10"/>
          <p:cNvSpPr/>
          <p:nvPr/>
        </p:nvSpPr>
        <p:spPr>
          <a:xfrm>
            <a:off x="3192643" y="1147533"/>
            <a:ext cx="6096000" cy="4056495"/>
          </a:xfrm>
          <a:prstGeom prst="rect">
            <a:avLst/>
          </a:prstGeom>
        </p:spPr>
        <p:txBody>
          <a:bodyPr>
            <a:spAutoFit/>
          </a:bodyPr>
          <a:lstStyle/>
          <a:p>
            <a:pPr marL="342900" lvl="0" indent="-342900">
              <a:lnSpc>
                <a:spcPct val="115000"/>
              </a:lnSpc>
              <a:spcAft>
                <a:spcPts val="0"/>
              </a:spcAft>
              <a:buFont typeface="Symbol" panose="05050102010706020507" pitchFamily="18" charset="2"/>
              <a:buChar char=""/>
            </a:pPr>
            <a:r>
              <a:rPr lang="en-GB" sz="2800" dirty="0">
                <a:latin typeface="Calibri" panose="020F0502020204030204" pitchFamily="34" charset="0"/>
                <a:ea typeface="Calibri" panose="020F0502020204030204" pitchFamily="34" charset="0"/>
                <a:cs typeface="Times New Roman" panose="02020603050405020304" pitchFamily="18" charset="0"/>
              </a:rPr>
              <a:t>Clients wishes/opinions motivations heard</a:t>
            </a:r>
          </a:p>
          <a:p>
            <a:pPr marL="342900" lvl="0" indent="-342900">
              <a:lnSpc>
                <a:spcPct val="115000"/>
              </a:lnSpc>
              <a:spcAft>
                <a:spcPts val="0"/>
              </a:spcAft>
              <a:buFont typeface="Symbol" panose="05050102010706020507" pitchFamily="18" charset="2"/>
              <a:buChar char=""/>
            </a:pPr>
            <a:r>
              <a:rPr lang="en-GB" sz="2800" dirty="0">
                <a:latin typeface="Calibri" panose="020F0502020204030204" pitchFamily="34" charset="0"/>
                <a:ea typeface="Calibri" panose="020F0502020204030204" pitchFamily="34" charset="0"/>
                <a:cs typeface="Times New Roman" panose="02020603050405020304" pitchFamily="18" charset="0"/>
              </a:rPr>
              <a:t>Team ideas, experiences heard</a:t>
            </a:r>
          </a:p>
          <a:p>
            <a:pPr marL="342900" lvl="0" indent="-342900">
              <a:lnSpc>
                <a:spcPct val="115000"/>
              </a:lnSpc>
              <a:spcAft>
                <a:spcPts val="0"/>
              </a:spcAft>
              <a:buFont typeface="Symbol" panose="05050102010706020507" pitchFamily="18" charset="2"/>
              <a:buChar char=""/>
            </a:pPr>
            <a:r>
              <a:rPr lang="en-GB" sz="2800" dirty="0">
                <a:latin typeface="Calibri" panose="020F0502020204030204" pitchFamily="34" charset="0"/>
                <a:ea typeface="Calibri" panose="020F0502020204030204" pitchFamily="34" charset="0"/>
                <a:cs typeface="Times New Roman" panose="02020603050405020304" pitchFamily="18" charset="0"/>
              </a:rPr>
              <a:t>Clinical judgement</a:t>
            </a:r>
          </a:p>
          <a:p>
            <a:pPr marL="342900" lvl="0" indent="-342900">
              <a:lnSpc>
                <a:spcPct val="115000"/>
              </a:lnSpc>
              <a:spcAft>
                <a:spcPts val="0"/>
              </a:spcAft>
              <a:buFont typeface="Symbol" panose="05050102010706020507" pitchFamily="18" charset="2"/>
              <a:buChar char=""/>
            </a:pPr>
            <a:r>
              <a:rPr lang="en-GB" sz="2800" dirty="0">
                <a:latin typeface="Calibri" panose="020F0502020204030204" pitchFamily="34" charset="0"/>
                <a:ea typeface="Calibri" panose="020F0502020204030204" pitchFamily="34" charset="0"/>
                <a:cs typeface="Times New Roman" panose="02020603050405020304" pitchFamily="18" charset="0"/>
              </a:rPr>
              <a:t>Opinions of individuals are lost to a wider ‘critiqued’ group think</a:t>
            </a:r>
          </a:p>
          <a:p>
            <a:pPr marL="342900" lvl="0" indent="-342900">
              <a:lnSpc>
                <a:spcPct val="115000"/>
              </a:lnSpc>
              <a:spcAft>
                <a:spcPts val="0"/>
              </a:spcAft>
              <a:buFont typeface="Symbol" panose="05050102010706020507" pitchFamily="18" charset="2"/>
              <a:buChar char=""/>
            </a:pPr>
            <a:r>
              <a:rPr lang="en-GB" sz="2800" dirty="0">
                <a:latin typeface="Calibri" panose="020F0502020204030204" pitchFamily="34" charset="0"/>
                <a:ea typeface="Calibri" panose="020F0502020204030204" pitchFamily="34" charset="0"/>
                <a:cs typeface="Times New Roman" panose="02020603050405020304" pitchFamily="18" charset="0"/>
              </a:rPr>
              <a:t>All voices are acknowledged</a:t>
            </a:r>
          </a:p>
          <a:p>
            <a:pPr marL="342900" lvl="0" indent="-342900">
              <a:lnSpc>
                <a:spcPct val="115000"/>
              </a:lnSpc>
              <a:spcAft>
                <a:spcPts val="0"/>
              </a:spcAft>
              <a:buFont typeface="Symbol" panose="05050102010706020507" pitchFamily="18" charset="2"/>
              <a:buChar char=""/>
            </a:pPr>
            <a:r>
              <a:rPr lang="en-GB" sz="2800" dirty="0">
                <a:latin typeface="Calibri" panose="020F0502020204030204" pitchFamily="34" charset="0"/>
                <a:ea typeface="Calibri" panose="020F0502020204030204" pitchFamily="34" charset="0"/>
                <a:cs typeface="Times New Roman" panose="02020603050405020304" pitchFamily="18" charset="0"/>
              </a:rPr>
              <a:t>High level of transparency</a:t>
            </a:r>
          </a:p>
        </p:txBody>
      </p:sp>
    </p:spTree>
    <p:extLst>
      <p:ext uri="{BB962C8B-B14F-4D97-AF65-F5344CB8AC3E}">
        <p14:creationId xmlns:p14="http://schemas.microsoft.com/office/powerpoint/2010/main" val="27700354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193" y="5440978"/>
            <a:ext cx="748004" cy="801202"/>
          </a:xfrm>
        </p:spPr>
        <p:txBody>
          <a:bodyPr>
            <a:normAutofit/>
          </a:bodyPr>
          <a:lstStyle/>
          <a:p>
            <a:r>
              <a:rPr lang="en-GB" sz="2800" dirty="0"/>
              <a:t>Me</a:t>
            </a:r>
          </a:p>
        </p:txBody>
      </p:sp>
      <p:sp>
        <p:nvSpPr>
          <p:cNvPr id="3" name="Content Placeholder 2"/>
          <p:cNvSpPr>
            <a:spLocks noGrp="1"/>
          </p:cNvSpPr>
          <p:nvPr>
            <p:ph idx="1"/>
          </p:nvPr>
        </p:nvSpPr>
        <p:spPr>
          <a:xfrm>
            <a:off x="10286188" y="196312"/>
            <a:ext cx="1289180" cy="572342"/>
          </a:xfrm>
        </p:spPr>
        <p:txBody>
          <a:bodyPr/>
          <a:lstStyle/>
          <a:p>
            <a:pPr marL="0" indent="0">
              <a:buNone/>
            </a:pPr>
            <a:r>
              <a:rPr lang="en-GB" sz="2800" dirty="0">
                <a:solidFill>
                  <a:srgbClr val="7030A0"/>
                </a:solidFill>
              </a:rPr>
              <a:t>Team</a:t>
            </a:r>
            <a:r>
              <a:rPr lang="en-GB" dirty="0"/>
              <a:t> </a:t>
            </a:r>
          </a:p>
        </p:txBody>
      </p:sp>
      <p:cxnSp>
        <p:nvCxnSpPr>
          <p:cNvPr id="5" name="Straight Connector 4"/>
          <p:cNvCxnSpPr>
            <a:cxnSpLocks/>
          </p:cNvCxnSpPr>
          <p:nvPr/>
        </p:nvCxnSpPr>
        <p:spPr>
          <a:xfrm>
            <a:off x="1147665" y="615820"/>
            <a:ext cx="8741923" cy="1866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a:cxnSpLocks/>
          </p:cNvCxnSpPr>
          <p:nvPr/>
        </p:nvCxnSpPr>
        <p:spPr>
          <a:xfrm>
            <a:off x="1147665" y="634482"/>
            <a:ext cx="92530" cy="4767512"/>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322576" y="1449919"/>
            <a:ext cx="6096000" cy="4522905"/>
          </a:xfrm>
          <a:prstGeom prst="rect">
            <a:avLst/>
          </a:prstGeom>
        </p:spPr>
        <p:txBody>
          <a:bodyPr>
            <a:spAutoFit/>
          </a:bodyPr>
          <a:lstStyle/>
          <a:p>
            <a:pPr marL="342900" lvl="0" indent="-342900">
              <a:lnSpc>
                <a:spcPct val="115000"/>
              </a:lnSpc>
              <a:spcAft>
                <a:spcPts val="0"/>
              </a:spcAft>
              <a:buFont typeface="Symbol" panose="05050102010706020507" pitchFamily="18" charset="2"/>
              <a:buChar char=""/>
            </a:pPr>
            <a:r>
              <a:rPr lang="en-GB" sz="2800" dirty="0">
                <a:latin typeface="Calibri" panose="020F0502020204030204" pitchFamily="34" charset="0"/>
                <a:ea typeface="Calibri" panose="020F0502020204030204" pitchFamily="34" charset="0"/>
                <a:cs typeface="Times New Roman" panose="02020603050405020304" pitchFamily="18" charset="0"/>
              </a:rPr>
              <a:t>Role of educating the team about skills, limitations and dilemmas</a:t>
            </a:r>
          </a:p>
          <a:p>
            <a:pPr marL="342900" lvl="0" indent="-342900">
              <a:lnSpc>
                <a:spcPct val="115000"/>
              </a:lnSpc>
              <a:spcAft>
                <a:spcPts val="0"/>
              </a:spcAft>
              <a:buFont typeface="Symbol" panose="05050102010706020507" pitchFamily="18" charset="2"/>
              <a:buChar char=""/>
            </a:pPr>
            <a:r>
              <a:rPr lang="en-GB" sz="2800" dirty="0">
                <a:latin typeface="Calibri" panose="020F0502020204030204" pitchFamily="34" charset="0"/>
                <a:ea typeface="Calibri" panose="020F0502020204030204" pitchFamily="34" charset="0"/>
                <a:cs typeface="Times New Roman" panose="02020603050405020304" pitchFamily="18" charset="0"/>
              </a:rPr>
              <a:t>Impact of clients on team discussed</a:t>
            </a:r>
          </a:p>
          <a:p>
            <a:pPr marL="342900" lvl="0" indent="-342900">
              <a:lnSpc>
                <a:spcPct val="115000"/>
              </a:lnSpc>
              <a:spcAft>
                <a:spcPts val="0"/>
              </a:spcAft>
              <a:buFont typeface="Symbol" panose="05050102010706020507" pitchFamily="18" charset="2"/>
              <a:buChar char=""/>
            </a:pPr>
            <a:r>
              <a:rPr lang="en-GB" sz="2800" dirty="0">
                <a:latin typeface="Calibri" panose="020F0502020204030204" pitchFamily="34" charset="0"/>
                <a:ea typeface="Calibri" panose="020F0502020204030204" pitchFamily="34" charset="0"/>
                <a:cs typeface="Times New Roman" panose="02020603050405020304" pitchFamily="18" charset="0"/>
              </a:rPr>
              <a:t>Feelings of deskilled, devalued, ‘</a:t>
            </a:r>
            <a:r>
              <a:rPr lang="en-GB" sz="2800" dirty="0" err="1">
                <a:latin typeface="Calibri" panose="020F0502020204030204" pitchFamily="34" charset="0"/>
                <a:ea typeface="Calibri" panose="020F0502020204030204" pitchFamily="34" charset="0"/>
                <a:cs typeface="Times New Roman" panose="02020603050405020304" pitchFamily="18" charset="0"/>
              </a:rPr>
              <a:t>stuckness</a:t>
            </a:r>
            <a:r>
              <a:rPr lang="en-GB" sz="2800" dirty="0">
                <a:latin typeface="Calibri" panose="020F0502020204030204" pitchFamily="34" charset="0"/>
                <a:ea typeface="Calibri" panose="020F0502020204030204" pitchFamily="34" charset="0"/>
                <a:cs typeface="Times New Roman" panose="02020603050405020304" pitchFamily="18" charset="0"/>
              </a:rPr>
              <a:t>’ are illuminated</a:t>
            </a:r>
          </a:p>
          <a:p>
            <a:pPr marL="342900" lvl="0" indent="-342900">
              <a:lnSpc>
                <a:spcPct val="115000"/>
              </a:lnSpc>
              <a:spcAft>
                <a:spcPts val="0"/>
              </a:spcAft>
              <a:buFont typeface="Symbol" panose="05050102010706020507" pitchFamily="18" charset="2"/>
              <a:buChar char=""/>
            </a:pPr>
            <a:r>
              <a:rPr lang="en-GB" sz="2800" dirty="0">
                <a:latin typeface="Calibri" panose="020F0502020204030204" pitchFamily="34" charset="0"/>
                <a:ea typeface="Calibri" panose="020F0502020204030204" pitchFamily="34" charset="0"/>
                <a:cs typeface="Times New Roman" panose="02020603050405020304" pitchFamily="18" charset="0"/>
              </a:rPr>
              <a:t>Promotion of role of clinical supervision, team discussion and support</a:t>
            </a:r>
          </a:p>
          <a:p>
            <a:pPr marL="742950" lvl="1" indent="-285750">
              <a:lnSpc>
                <a:spcPct val="115000"/>
              </a:lnSpc>
              <a:spcAft>
                <a:spcPts val="0"/>
              </a:spcAft>
              <a:buFont typeface="Courier New" panose="02070309020205020404" pitchFamily="49" charset="0"/>
              <a:buChar char="o"/>
            </a:pPr>
            <a:r>
              <a:rPr lang="en-GB" sz="2800" dirty="0">
                <a:latin typeface="Calibri" panose="020F0502020204030204" pitchFamily="34" charset="0"/>
                <a:ea typeface="Calibri" panose="020F0502020204030204" pitchFamily="34" charset="0"/>
                <a:cs typeface="Times New Roman" panose="02020603050405020304" pitchFamily="18" charset="0"/>
              </a:rPr>
              <a:t>An outsider eye</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2222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1801845" y="1183235"/>
            <a:ext cx="3752850" cy="267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4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Lack of engagement of team</a:t>
            </a:r>
            <a:endParaRPr kumimoji="0" lang="en-US" altLang="en-US" sz="1400" b="0" i="0" u="none" strike="noStrike" kern="1200" cap="none" spc="0" normalizeH="0" baseline="0" noProof="0" dirty="0">
              <a:ln>
                <a:noFill/>
              </a:ln>
              <a:effectLst/>
              <a:uLnTx/>
              <a:uFillTx/>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4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Devalues input of other members</a:t>
            </a:r>
            <a:endParaRPr kumimoji="0" lang="en-US" altLang="en-US" sz="1400" b="0" i="0" u="none" strike="noStrike" kern="1200" cap="none" spc="0" normalizeH="0" baseline="0" noProof="0" dirty="0">
              <a:ln>
                <a:noFill/>
              </a:ln>
              <a:effectLst/>
              <a:uLnTx/>
              <a:uFillTx/>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4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Conflict / splitting</a:t>
            </a:r>
            <a:endParaRPr kumimoji="0" lang="en-US" altLang="en-US" sz="1400" b="0" i="0" u="none" strike="noStrike" kern="1200" cap="none" spc="0" normalizeH="0" baseline="0" noProof="0" dirty="0">
              <a:ln>
                <a:noFill/>
              </a:ln>
              <a:effectLst/>
              <a:uLnTx/>
              <a:uFillTx/>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4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Psychological divisions in clients mind</a:t>
            </a:r>
            <a:endParaRPr kumimoji="0" lang="en-US" altLang="en-US" sz="1400" b="0" i="0" u="none" strike="noStrike" kern="1200" cap="none" spc="0" normalizeH="0" baseline="0" noProof="0" dirty="0">
              <a:ln>
                <a:noFill/>
              </a:ln>
              <a:effectLst/>
              <a:uLnTx/>
              <a:uFillTx/>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defRPr/>
            </a:pPr>
            <a:r>
              <a:rPr kumimoji="0" lang="en-US" altLang="en-US" sz="14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Need to </a:t>
            </a:r>
            <a:r>
              <a:rPr kumimoji="0" lang="en-US" altLang="en-US" sz="1400" i="0" u="none" strike="noStrike" kern="1200" normalizeH="0" baseline="0" noProof="0" dirty="0">
                <a:ln w="0"/>
                <a:effectLst>
                  <a:outerShdw blurRad="38100" dist="19050" dir="2700000" algn="tl" rotWithShape="0">
                    <a:schemeClr val="dk1">
                      <a:alpha val="40000"/>
                    </a:schemeClr>
                  </a:outerShdw>
                </a:effectLst>
                <a:uLnTx/>
                <a:uFillTx/>
                <a:latin typeface="Arial" panose="020B0604020202020204" pitchFamily="34" charset="0"/>
                <a:ea typeface="Calibri" panose="020F0502020204030204" pitchFamily="34" charset="0"/>
                <a:cs typeface="Times New Roman" panose="02020603050405020304" pitchFamily="18" charset="0"/>
              </a:rPr>
              <a:t>keep</a:t>
            </a:r>
            <a:r>
              <a:rPr kumimoji="0" lang="en-US" altLang="en-US" sz="14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 bad things separate rather than promoting integration</a:t>
            </a:r>
            <a:endParaRPr kumimoji="0" lang="en-US" altLang="en-US" sz="1400" b="0" i="0" u="none" strike="noStrike" kern="1200" cap="none" spc="0" normalizeH="0" baseline="0" noProof="0" dirty="0">
              <a:ln>
                <a:noFill/>
              </a:ln>
              <a:effectLst/>
              <a:uLnTx/>
              <a:uFillTx/>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4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Other members cast in negative/disruptive roles</a:t>
            </a:r>
            <a:endParaRPr kumimoji="0" lang="en-US" altLang="en-US" sz="1400" b="0" i="0" u="none" strike="noStrike" kern="1200" cap="none" spc="0" normalizeH="0" baseline="0" noProof="0" dirty="0">
              <a:ln>
                <a:noFill/>
              </a:ln>
              <a:effectLst/>
              <a:uLnTx/>
              <a:uFillTx/>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4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Lack of acknowledgment of professional limitation</a:t>
            </a:r>
            <a:endParaRPr kumimoji="0" lang="en-US" altLang="en-US" sz="1400" b="0" i="0" u="none" strike="noStrike" kern="1200" cap="none" spc="0" normalizeH="0" baseline="0" noProof="0" dirty="0">
              <a:ln>
                <a:noFill/>
              </a:ln>
              <a:effectLst/>
              <a:uLnTx/>
              <a:uFillTx/>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Text Box 9"/>
          <p:cNvSpPr txBox="1">
            <a:spLocks noChangeArrowheads="1"/>
          </p:cNvSpPr>
          <p:nvPr/>
        </p:nvSpPr>
        <p:spPr bwMode="auto">
          <a:xfrm>
            <a:off x="6146800" y="1371600"/>
            <a:ext cx="3752850" cy="17924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4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Clients wishes/opinions motivations heard</a:t>
            </a:r>
            <a:endParaRPr kumimoji="0" lang="en-US" altLang="en-US" sz="1400" b="0" i="0" u="none" strike="noStrike" kern="1200" cap="none" spc="0" normalizeH="0" baseline="0" noProof="0" dirty="0">
              <a:ln>
                <a:noFill/>
              </a:ln>
              <a:effectLst/>
              <a:uLnTx/>
              <a:uFillTx/>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4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Team ideas, experiences heard</a:t>
            </a:r>
            <a:endParaRPr kumimoji="0" lang="en-US" altLang="en-US" sz="1400" b="0" i="0" u="none" strike="noStrike" kern="1200" cap="none" spc="0" normalizeH="0" baseline="0" noProof="0" dirty="0">
              <a:ln>
                <a:noFill/>
              </a:ln>
              <a:effectLst/>
              <a:uLnTx/>
              <a:uFillTx/>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4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Clinical judgement</a:t>
            </a:r>
            <a:endParaRPr kumimoji="0" lang="en-US" altLang="en-US" sz="1400" b="0" i="0" u="none" strike="noStrike" kern="1200" cap="none" spc="0" normalizeH="0" baseline="0" noProof="0" dirty="0">
              <a:ln>
                <a:noFill/>
              </a:ln>
              <a:effectLst/>
              <a:uLnTx/>
              <a:uFillTx/>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4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Opinions of individuals are lost to a wider ‘critiqued’ group think</a:t>
            </a:r>
            <a:endParaRPr kumimoji="0" lang="en-US" altLang="en-US" sz="1400" b="0" i="0" u="none" strike="noStrike" kern="1200" cap="none" spc="0" normalizeH="0" baseline="0" noProof="0" dirty="0">
              <a:ln>
                <a:noFill/>
              </a:ln>
              <a:effectLst/>
              <a:uLnTx/>
              <a:uFillTx/>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4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All voices are acknowledged</a:t>
            </a:r>
            <a:endParaRPr kumimoji="0" lang="en-US" altLang="en-US" sz="1400" b="0" i="0" u="none" strike="noStrike" kern="1200" cap="none" spc="0" normalizeH="0" baseline="0" noProof="0" dirty="0">
              <a:ln>
                <a:noFill/>
              </a:ln>
              <a:effectLst/>
              <a:uLnTx/>
              <a:uFillTx/>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4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High level of transparency</a:t>
            </a:r>
            <a:endParaRPr kumimoji="0" lang="en-US" altLang="en-US" sz="1400" b="0" i="0" u="none" strike="noStrike" kern="1200" cap="none" spc="0" normalizeH="0" baseline="0" noProof="0" dirty="0">
              <a:ln>
                <a:noFill/>
              </a:ln>
              <a:effectLst/>
              <a:uLnTx/>
              <a:uFillTx/>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Text Box 8"/>
          <p:cNvSpPr txBox="1">
            <a:spLocks noChangeArrowheads="1"/>
          </p:cNvSpPr>
          <p:nvPr/>
        </p:nvSpPr>
        <p:spPr bwMode="auto">
          <a:xfrm>
            <a:off x="1757363" y="4128595"/>
            <a:ext cx="3752850" cy="15003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4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Neither team nor client are considered in decision making</a:t>
            </a:r>
            <a:endParaRPr kumimoji="0" lang="en-US" altLang="en-US" sz="1400" b="0" i="0" u="none" strike="noStrike" kern="1200" cap="none" spc="0" normalizeH="0" baseline="0" noProof="0" dirty="0">
              <a:ln>
                <a:noFill/>
              </a:ln>
              <a:effectLst/>
              <a:uLnTx/>
              <a:uFillTx/>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4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Defensive practice</a:t>
            </a:r>
            <a:endParaRPr kumimoji="0" lang="en-US" altLang="en-US" sz="1400" b="0" i="0" u="none" strike="noStrike" kern="1200" cap="none" spc="0" normalizeH="0" baseline="0" noProof="0" dirty="0">
              <a:ln>
                <a:noFill/>
              </a:ln>
              <a:effectLst/>
              <a:uLnTx/>
              <a:uFillTx/>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4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Protect professional identity</a:t>
            </a:r>
            <a:endParaRPr kumimoji="0" lang="en-US" altLang="en-US" sz="1400" b="0" i="0" u="none" strike="noStrike" kern="1200" cap="none" spc="0" normalizeH="0" baseline="0" noProof="0" dirty="0">
              <a:ln>
                <a:noFill/>
              </a:ln>
              <a:effectLst/>
              <a:uLnTx/>
              <a:uFillTx/>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4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Protect professional worth</a:t>
            </a:r>
            <a:endParaRPr kumimoji="0" lang="en-US" altLang="en-US" sz="1400" b="0" i="0" u="none" strike="noStrike" kern="1200" cap="none" spc="0" normalizeH="0" baseline="0" noProof="0" dirty="0">
              <a:ln>
                <a:noFill/>
              </a:ln>
              <a:effectLst/>
              <a:uLnTx/>
              <a:uFillTx/>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 name="Text Box 7"/>
          <p:cNvSpPr txBox="1">
            <a:spLocks noChangeArrowheads="1"/>
          </p:cNvSpPr>
          <p:nvPr/>
        </p:nvSpPr>
        <p:spPr bwMode="auto">
          <a:xfrm>
            <a:off x="6062663" y="3901321"/>
            <a:ext cx="3752850" cy="20496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4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Role of educating the team about skills, limitations and dilemmas</a:t>
            </a:r>
            <a:endParaRPr kumimoji="0" lang="en-US" altLang="en-US" sz="1400" b="0" i="0" u="none" strike="noStrike" kern="1200" cap="none" spc="0" normalizeH="0" baseline="0" noProof="0" dirty="0">
              <a:ln>
                <a:noFill/>
              </a:ln>
              <a:effectLst/>
              <a:uLnTx/>
              <a:uFillTx/>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4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Impact of clients on team discussed</a:t>
            </a:r>
            <a:endParaRPr kumimoji="0" lang="en-US" altLang="en-US" sz="1400" b="0" i="0" u="none" strike="noStrike" kern="1200" cap="none" spc="0" normalizeH="0" baseline="0" noProof="0" dirty="0">
              <a:ln>
                <a:noFill/>
              </a:ln>
              <a:effectLst/>
              <a:uLnTx/>
              <a:uFillTx/>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4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Feelings of deskilled, devalued, ‘</a:t>
            </a:r>
            <a:r>
              <a:rPr kumimoji="0" lang="en-US" altLang="en-US" sz="1400" b="0" i="0" u="none" strike="noStrike" kern="1200" cap="none" spc="0" normalizeH="0" baseline="0" noProof="0" dirty="0" err="1">
                <a:ln>
                  <a:noFill/>
                </a:ln>
                <a:effectLst/>
                <a:uLnTx/>
                <a:uFillTx/>
                <a:latin typeface="Arial" panose="020B0604020202020204" pitchFamily="34" charset="0"/>
                <a:ea typeface="Calibri" panose="020F0502020204030204" pitchFamily="34" charset="0"/>
                <a:cs typeface="Times New Roman" panose="02020603050405020304" pitchFamily="18" charset="0"/>
              </a:rPr>
              <a:t>stuckness</a:t>
            </a:r>
            <a:r>
              <a:rPr kumimoji="0" lang="en-US" altLang="en-US" sz="14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 are illuminated</a:t>
            </a:r>
            <a:endParaRPr kumimoji="0" lang="en-US" altLang="en-US" sz="1400" b="0" i="0" u="none" strike="noStrike" kern="1200" cap="none" spc="0" normalizeH="0" baseline="0" noProof="0" dirty="0">
              <a:ln>
                <a:noFill/>
              </a:ln>
              <a:effectLst/>
              <a:uLnTx/>
              <a:uFillTx/>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4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Promotion of role of clinical supervision, team discussion and support</a:t>
            </a:r>
            <a:endParaRPr kumimoji="0" lang="en-US" altLang="en-US" sz="1400" b="0" i="0" u="none" strike="noStrike" kern="1200" cap="none" spc="0" normalizeH="0" baseline="0" noProof="0" dirty="0">
              <a:ln>
                <a:noFill/>
              </a:ln>
              <a:effectLst/>
              <a:uLnTx/>
              <a:uFillTx/>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defRPr/>
            </a:pPr>
            <a:r>
              <a:rPr kumimoji="0" lang="en-US" altLang="en-US" sz="14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An outsider eye</a:t>
            </a:r>
            <a:endParaRPr kumimoji="0" lang="en-US" altLang="en-US" sz="1400" b="0" i="0" u="none" strike="noStrike" kern="1200" cap="none" spc="0" normalizeH="0" baseline="0" noProof="0" dirty="0">
              <a:ln>
                <a:noFill/>
              </a:ln>
              <a:effectLst/>
              <a:uLnTx/>
              <a:uFillTx/>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AutoShape 6"/>
          <p:cNvSpPr>
            <a:spLocks noChangeShapeType="1"/>
          </p:cNvSpPr>
          <p:nvPr/>
        </p:nvSpPr>
        <p:spPr bwMode="auto">
          <a:xfrm>
            <a:off x="5676900" y="747713"/>
            <a:ext cx="19050" cy="5421312"/>
          </a:xfrm>
          <a:prstGeom prst="straightConnector1">
            <a:avLst/>
          </a:prstGeom>
          <a:ln>
            <a:headEnd type="triangle" w="med" len="med"/>
            <a:tailEnd type="triangle" w="med" len="med"/>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5"/>
          <p:cNvSpPr>
            <a:spLocks noChangeShapeType="1"/>
          </p:cNvSpPr>
          <p:nvPr/>
        </p:nvSpPr>
        <p:spPr bwMode="auto">
          <a:xfrm flipH="1">
            <a:off x="1571625" y="3673475"/>
            <a:ext cx="8286750" cy="0"/>
          </a:xfrm>
          <a:prstGeom prst="straightConnector1">
            <a:avLst/>
          </a:prstGeom>
          <a:ln>
            <a:headEnd type="triangle" w="med" len="med"/>
            <a:tailEnd type="triangle" w="med" len="med"/>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 Box 4"/>
          <p:cNvSpPr txBox="1">
            <a:spLocks noChangeArrowheads="1"/>
          </p:cNvSpPr>
          <p:nvPr/>
        </p:nvSpPr>
        <p:spPr bwMode="auto">
          <a:xfrm>
            <a:off x="5174334" y="327349"/>
            <a:ext cx="1128956" cy="3030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Times New Roman" panose="02020603050405020304" pitchFamily="18" charset="0"/>
              </a:rPr>
              <a:t>Client</a:t>
            </a:r>
            <a:r>
              <a:rPr kumimoji="0" lang="en-US" alt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1" name="Text Box 3"/>
          <p:cNvSpPr txBox="1">
            <a:spLocks noChangeArrowheads="1"/>
          </p:cNvSpPr>
          <p:nvPr/>
        </p:nvSpPr>
        <p:spPr bwMode="auto">
          <a:xfrm>
            <a:off x="5368010" y="6249511"/>
            <a:ext cx="778790" cy="2941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7030A0"/>
                </a:solidFill>
                <a:effectLst/>
                <a:uLnTx/>
                <a:uFillTx/>
                <a:latin typeface="Calibri" panose="020F0502020204030204" pitchFamily="34" charset="0"/>
                <a:ea typeface="Calibri" panose="020F0502020204030204" pitchFamily="34" charset="0"/>
                <a:cs typeface="Times New Roman" panose="02020603050405020304" pitchFamily="18" charset="0"/>
              </a:rPr>
              <a:t>Me</a:t>
            </a:r>
            <a:endParaRPr kumimoji="0" lang="en-US" altLang="en-US" sz="2400" b="0" i="0" u="none" strike="noStrike" kern="1200" cap="none" spc="0" normalizeH="0" baseline="0" noProof="0">
              <a:ln>
                <a:noFill/>
              </a:ln>
              <a:solidFill>
                <a:srgbClr val="7030A0"/>
              </a:solidFill>
              <a:effectLst/>
              <a:uLnTx/>
              <a:uFillTx/>
              <a:latin typeface="Arial" panose="020B0604020202020204" pitchFamily="34" charset="0"/>
            </a:endParaRPr>
          </a:p>
        </p:txBody>
      </p:sp>
      <p:sp>
        <p:nvSpPr>
          <p:cNvPr id="12" name="Text Box 1"/>
          <p:cNvSpPr txBox="1">
            <a:spLocks noChangeArrowheads="1"/>
          </p:cNvSpPr>
          <p:nvPr/>
        </p:nvSpPr>
        <p:spPr bwMode="auto">
          <a:xfrm>
            <a:off x="800930" y="3013390"/>
            <a:ext cx="713545" cy="3013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0"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Times New Roman" panose="02020603050405020304" pitchFamily="18" charset="0"/>
              </a:rPr>
              <a:t>Me</a:t>
            </a:r>
            <a:endParaRPr kumimoji="0" lang="en-GB" altLang="en-US" sz="2400" b="0" i="0" u="none" strike="noStrike" kern="1200" cap="none" spc="0" normalizeH="0" baseline="0" noProof="0" dirty="0">
              <a:ln>
                <a:noFill/>
              </a:ln>
              <a:solidFill>
                <a:srgbClr val="7030A0"/>
              </a:solidFill>
              <a:effectLst/>
              <a:uLnTx/>
              <a:uFillTx/>
              <a:latin typeface="Arial" panose="020B0604020202020204" pitchFamily="34" charset="0"/>
            </a:endParaRPr>
          </a:p>
        </p:txBody>
      </p:sp>
      <p:sp>
        <p:nvSpPr>
          <p:cNvPr id="13" name="Text Box 2"/>
          <p:cNvSpPr txBox="1">
            <a:spLocks noChangeArrowheads="1"/>
          </p:cNvSpPr>
          <p:nvPr/>
        </p:nvSpPr>
        <p:spPr bwMode="auto">
          <a:xfrm>
            <a:off x="10001250" y="3284456"/>
            <a:ext cx="1089814" cy="289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0"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Times New Roman" panose="02020603050405020304" pitchFamily="18" charset="0"/>
              </a:rPr>
              <a:t>Team</a:t>
            </a:r>
            <a:endParaRPr kumimoji="0" lang="en-GB" altLang="en-US" sz="2400" b="0" i="0" u="none" strike="noStrike" kern="1200" cap="none" spc="0" normalizeH="0" baseline="0" noProof="0" dirty="0">
              <a:ln>
                <a:noFill/>
              </a:ln>
              <a:solidFill>
                <a:srgbClr val="7030A0"/>
              </a:solidFill>
              <a:effectLst/>
              <a:uLnTx/>
              <a:uFillTx/>
              <a:latin typeface="Arial" panose="020B0604020202020204" pitchFamily="34" charset="0"/>
            </a:endParaRPr>
          </a:p>
        </p:txBody>
      </p:sp>
      <p:sp>
        <p:nvSpPr>
          <p:cNvPr id="14" name="Rectangle 11"/>
          <p:cNvSpPr>
            <a:spLocks noChangeArrowheads="1"/>
          </p:cNvSpPr>
          <p:nvPr/>
        </p:nvSpPr>
        <p:spPr bwMode="auto">
          <a:xfrm>
            <a:off x="137160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Rectangle 18"/>
          <p:cNvSpPr>
            <a:spLocks noChangeArrowheads="1"/>
          </p:cNvSpPr>
          <p:nvPr/>
        </p:nvSpPr>
        <p:spPr bwMode="auto">
          <a:xfrm>
            <a:off x="137160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17744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Understanding this team decision model leads to - </a:t>
            </a:r>
          </a:p>
        </p:txBody>
      </p:sp>
      <p:sp>
        <p:nvSpPr>
          <p:cNvPr id="3" name="Content Placeholder 2"/>
          <p:cNvSpPr>
            <a:spLocks noGrp="1"/>
          </p:cNvSpPr>
          <p:nvPr>
            <p:ph idx="1"/>
          </p:nvPr>
        </p:nvSpPr>
        <p:spPr>
          <a:xfrm>
            <a:off x="718280" y="2042298"/>
            <a:ext cx="11274013" cy="4401951"/>
          </a:xfrm>
        </p:spPr>
        <p:txBody>
          <a:bodyPr/>
          <a:lstStyle/>
          <a:p>
            <a:r>
              <a:rPr lang="en-GB" sz="3600" dirty="0"/>
              <a:t>Greater sense of goal-directed activity and cohesion developed when using model</a:t>
            </a:r>
          </a:p>
          <a:p>
            <a:r>
              <a:rPr lang="en-GB" sz="3600" dirty="0"/>
              <a:t>Dynamic tension within model (groups always are)</a:t>
            </a:r>
          </a:p>
          <a:p>
            <a:r>
              <a:rPr lang="en-GB" sz="3600" dirty="0"/>
              <a:t>Contradictory processes of progression and regression, individuality and belonging, attachment and alienation.</a:t>
            </a:r>
          </a:p>
        </p:txBody>
      </p:sp>
    </p:spTree>
    <p:extLst>
      <p:ext uri="{BB962C8B-B14F-4D97-AF65-F5344CB8AC3E}">
        <p14:creationId xmlns:p14="http://schemas.microsoft.com/office/powerpoint/2010/main" val="29290433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85BB8-A6DE-4CDB-814D-B2DF279CA84C}"/>
              </a:ext>
            </a:extLst>
          </p:cNvPr>
          <p:cNvSpPr txBox="1">
            <a:spLocks noGrp="1"/>
          </p:cNvSpPr>
          <p:nvPr>
            <p:ph type="title"/>
          </p:nvPr>
        </p:nvSpPr>
        <p:spPr/>
        <p:txBody>
          <a:bodyPr/>
          <a:lstStyle/>
          <a:p>
            <a:pPr lvl="0"/>
            <a:r>
              <a:rPr lang="en-GB"/>
              <a:t>Compassion</a:t>
            </a:r>
          </a:p>
        </p:txBody>
      </p:sp>
      <p:sp>
        <p:nvSpPr>
          <p:cNvPr id="3" name="Content Placeholder 2">
            <a:extLst>
              <a:ext uri="{FF2B5EF4-FFF2-40B4-BE49-F238E27FC236}">
                <a16:creationId xmlns:a16="http://schemas.microsoft.com/office/drawing/2014/main" id="{A1CE91D5-C9E4-46B8-86CF-54285D098856}"/>
              </a:ext>
            </a:extLst>
          </p:cNvPr>
          <p:cNvSpPr txBox="1">
            <a:spLocks noGrp="1"/>
          </p:cNvSpPr>
          <p:nvPr>
            <p:ph idx="1"/>
          </p:nvPr>
        </p:nvSpPr>
        <p:spPr/>
        <p:txBody>
          <a:bodyPr/>
          <a:lstStyle/>
          <a:p>
            <a:pPr lvl="0"/>
            <a:r>
              <a:rPr lang="en-GB" dirty="0">
                <a:latin typeface="Calibri Light" pitchFamily="34"/>
              </a:rPr>
              <a:t>Compassion is basic kindness, with a deep awareness of the suffering of oneself and of other living things, with a wish and effort to relieve ​</a:t>
            </a:r>
          </a:p>
          <a:p>
            <a:pPr marL="0" lvl="0" indent="0">
              <a:buNone/>
            </a:pPr>
            <a:endParaRPr lang="en-GB" dirty="0">
              <a:latin typeface="Calibri Light" pitchFamily="34"/>
            </a:endParaRPr>
          </a:p>
          <a:p>
            <a:pPr lvl="0"/>
            <a:r>
              <a:rPr lang="en-GB" dirty="0">
                <a:latin typeface="Calibri Light" pitchFamily="34"/>
              </a:rPr>
              <a:t>Understanding our complex minds</a:t>
            </a:r>
          </a:p>
          <a:p>
            <a:pPr marL="0" lvl="0" indent="0">
              <a:buNone/>
            </a:pPr>
            <a:endParaRPr lang="en-GB" dirty="0">
              <a:latin typeface="Calibri Light" pitchFamily="34"/>
            </a:endParaRPr>
          </a:p>
          <a:p>
            <a:pPr lvl="0"/>
            <a:r>
              <a:rPr lang="en-GB" dirty="0">
                <a:latin typeface="Calibri Light" pitchFamily="34"/>
              </a:rPr>
              <a:t>Understanding why it can feel difficult to manage difficult emotions</a:t>
            </a:r>
          </a:p>
          <a:p>
            <a:pPr lvl="0"/>
            <a:endParaRPr lang="en-GB" dirty="0">
              <a:latin typeface="Calibri Light" pitchFamily="34"/>
            </a:endParaRPr>
          </a:p>
          <a:p>
            <a:pPr lvl="0"/>
            <a:r>
              <a:rPr lang="en-GB" dirty="0">
                <a:latin typeface="Calibri Light" pitchFamily="34"/>
              </a:rPr>
              <a:t>‘Vicarious Trauma’</a:t>
            </a:r>
          </a:p>
        </p:txBody>
      </p:sp>
    </p:spTree>
    <p:extLst>
      <p:ext uri="{BB962C8B-B14F-4D97-AF65-F5344CB8AC3E}">
        <p14:creationId xmlns:p14="http://schemas.microsoft.com/office/powerpoint/2010/main" val="6012288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70992E77-D411-4513-AC03-80EC68C7C02A}"/>
              </a:ext>
            </a:extLst>
          </p:cNvPr>
          <p:cNvPicPr>
            <a:picLocks noGrp="1" noChangeAspect="1"/>
          </p:cNvPicPr>
          <p:nvPr>
            <p:ph idx="1"/>
          </p:nvPr>
        </p:nvPicPr>
        <p:blipFill>
          <a:blip r:embed="rId2"/>
          <a:stretch>
            <a:fillRect/>
          </a:stretch>
        </p:blipFill>
        <p:spPr>
          <a:xfrm>
            <a:off x="1578591" y="275046"/>
            <a:ext cx="8456773" cy="5975988"/>
          </a:xfrm>
        </p:spPr>
      </p:pic>
    </p:spTree>
    <p:extLst>
      <p:ext uri="{BB962C8B-B14F-4D97-AF65-F5344CB8AC3E}">
        <p14:creationId xmlns:p14="http://schemas.microsoft.com/office/powerpoint/2010/main" val="29686951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6236D-D581-4483-8B59-1620C711D01D}"/>
              </a:ext>
            </a:extLst>
          </p:cNvPr>
          <p:cNvSpPr txBox="1">
            <a:spLocks noGrp="1"/>
          </p:cNvSpPr>
          <p:nvPr>
            <p:ph type="title"/>
          </p:nvPr>
        </p:nvSpPr>
        <p:spPr>
          <a:xfrm>
            <a:off x="317500" y="695325"/>
            <a:ext cx="10515600" cy="1325563"/>
          </a:xfrm>
        </p:spPr>
        <p:txBody>
          <a:bodyPr/>
          <a:lstStyle/>
          <a:p>
            <a:pPr lvl="0"/>
            <a:r>
              <a:rPr lang="en-GB" dirty="0"/>
              <a:t>Understanding our values</a:t>
            </a:r>
            <a:br>
              <a:rPr lang="en-GB" dirty="0"/>
            </a:br>
            <a:endParaRPr lang="en-GB" dirty="0"/>
          </a:p>
        </p:txBody>
      </p:sp>
      <p:sp>
        <p:nvSpPr>
          <p:cNvPr id="3" name="Content Placeholder 2">
            <a:extLst>
              <a:ext uri="{FF2B5EF4-FFF2-40B4-BE49-F238E27FC236}">
                <a16:creationId xmlns:a16="http://schemas.microsoft.com/office/drawing/2014/main" id="{67AC5C3C-1A6A-4978-A4E8-BA18A5376B45}"/>
              </a:ext>
            </a:extLst>
          </p:cNvPr>
          <p:cNvSpPr txBox="1">
            <a:spLocks noGrp="1"/>
          </p:cNvSpPr>
          <p:nvPr>
            <p:ph idx="1"/>
          </p:nvPr>
        </p:nvSpPr>
        <p:spPr>
          <a:xfrm>
            <a:off x="317500" y="1690688"/>
            <a:ext cx="10515600" cy="4351338"/>
          </a:xfrm>
        </p:spPr>
        <p:txBody>
          <a:bodyPr/>
          <a:lstStyle/>
          <a:p>
            <a:pPr lvl="0">
              <a:lnSpc>
                <a:spcPct val="70000"/>
              </a:lnSpc>
            </a:pPr>
            <a:endParaRPr lang="en-GB" sz="2000" dirty="0"/>
          </a:p>
          <a:p>
            <a:pPr lvl="0">
              <a:lnSpc>
                <a:spcPct val="70000"/>
              </a:lnSpc>
            </a:pPr>
            <a:r>
              <a:rPr lang="en-GB" sz="2000" dirty="0"/>
              <a:t>What are the values that drew you to do this work? </a:t>
            </a:r>
          </a:p>
          <a:p>
            <a:pPr lvl="0">
              <a:lnSpc>
                <a:spcPct val="70000"/>
              </a:lnSpc>
            </a:pPr>
            <a:r>
              <a:rPr lang="en-GB" sz="2000" dirty="0"/>
              <a:t>What ways of being in this work do you value, hold close?  </a:t>
            </a:r>
          </a:p>
          <a:p>
            <a:pPr lvl="0">
              <a:lnSpc>
                <a:spcPct val="70000"/>
              </a:lnSpc>
            </a:pPr>
            <a:r>
              <a:rPr lang="en-GB" sz="2000" dirty="0"/>
              <a:t>What values are required for your work, without which you would be unable to work?</a:t>
            </a:r>
          </a:p>
          <a:p>
            <a:pPr marL="0" lvl="0" indent="0">
              <a:lnSpc>
                <a:spcPct val="70000"/>
              </a:lnSpc>
              <a:buNone/>
            </a:pPr>
            <a:endParaRPr lang="en-GB" sz="2000" dirty="0"/>
          </a:p>
          <a:p>
            <a:pPr lvl="0">
              <a:lnSpc>
                <a:spcPct val="70000"/>
              </a:lnSpc>
            </a:pPr>
            <a:r>
              <a:rPr lang="en-GB" sz="2000" dirty="0"/>
              <a:t>What is the history of your relationship to these values?   Who taught you this?  How have these ethics shown up in your life and work?</a:t>
            </a:r>
          </a:p>
          <a:p>
            <a:pPr lvl="0">
              <a:lnSpc>
                <a:spcPct val="70000"/>
              </a:lnSpc>
            </a:pPr>
            <a:r>
              <a:rPr lang="en-GB" sz="2000" dirty="0"/>
              <a:t>What values do we hold collectively?</a:t>
            </a:r>
          </a:p>
          <a:p>
            <a:pPr lvl="0">
              <a:lnSpc>
                <a:spcPct val="70000"/>
              </a:lnSpc>
            </a:pPr>
            <a:r>
              <a:rPr lang="en-GB" sz="2000" dirty="0"/>
              <a:t>What values are alive in our work when we’re doing work that clients experience as most useful?</a:t>
            </a:r>
          </a:p>
          <a:p>
            <a:pPr lvl="0">
              <a:lnSpc>
                <a:spcPct val="70000"/>
              </a:lnSpc>
            </a:pPr>
            <a:r>
              <a:rPr lang="en-GB" sz="2000" dirty="0"/>
              <a:t>How do we do this work in ways that are in accord to our collective values?</a:t>
            </a:r>
          </a:p>
          <a:p>
            <a:pPr lvl="0">
              <a:lnSpc>
                <a:spcPct val="70000"/>
              </a:lnSpc>
            </a:pPr>
            <a:r>
              <a:rPr lang="en-GB" sz="2000" dirty="0"/>
              <a:t>How can the holding close of these foster sustainability and transformation across time?</a:t>
            </a:r>
          </a:p>
          <a:p>
            <a:pPr lvl="0">
              <a:lnSpc>
                <a:spcPct val="70000"/>
              </a:lnSpc>
            </a:pPr>
            <a:endParaRPr lang="en-GB" sz="2000" dirty="0"/>
          </a:p>
          <a:p>
            <a:pPr marL="0" lvl="0" indent="0" algn="r">
              <a:lnSpc>
                <a:spcPct val="70000"/>
              </a:lnSpc>
              <a:buNone/>
            </a:pPr>
            <a:r>
              <a:rPr lang="en-GB" sz="2000" i="1" dirty="0"/>
              <a:t>Adapted from Reynolds (2011)</a:t>
            </a:r>
          </a:p>
          <a:p>
            <a:pPr lvl="0">
              <a:lnSpc>
                <a:spcPct val="70000"/>
              </a:lnSpc>
            </a:pPr>
            <a:endParaRPr lang="en-GB" sz="2000" dirty="0"/>
          </a:p>
        </p:txBody>
      </p:sp>
    </p:spTree>
    <p:extLst>
      <p:ext uri="{BB962C8B-B14F-4D97-AF65-F5344CB8AC3E}">
        <p14:creationId xmlns:p14="http://schemas.microsoft.com/office/powerpoint/2010/main" val="24713780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4D98-CBEE-4EA0-AC21-F1CE26892123}"/>
              </a:ext>
            </a:extLst>
          </p:cNvPr>
          <p:cNvSpPr txBox="1">
            <a:spLocks noGrp="1"/>
          </p:cNvSpPr>
          <p:nvPr>
            <p:ph type="title"/>
          </p:nvPr>
        </p:nvSpPr>
        <p:spPr/>
        <p:txBody>
          <a:bodyPr/>
          <a:lstStyle/>
          <a:p>
            <a:pPr lvl="0"/>
            <a:r>
              <a:rPr lang="en-GB"/>
              <a:t>Keeping our values at the heart of our work</a:t>
            </a:r>
            <a:br>
              <a:rPr lang="en-GB"/>
            </a:br>
            <a:endParaRPr lang="en-GB"/>
          </a:p>
        </p:txBody>
      </p:sp>
      <p:sp>
        <p:nvSpPr>
          <p:cNvPr id="3" name="Content Placeholder 2">
            <a:extLst>
              <a:ext uri="{FF2B5EF4-FFF2-40B4-BE49-F238E27FC236}">
                <a16:creationId xmlns:a16="http://schemas.microsoft.com/office/drawing/2014/main" id="{F84EE08B-6F1B-4FB2-9008-B9424B2BE0E7}"/>
              </a:ext>
            </a:extLst>
          </p:cNvPr>
          <p:cNvSpPr txBox="1">
            <a:spLocks noGrp="1"/>
          </p:cNvSpPr>
          <p:nvPr>
            <p:ph idx="1"/>
          </p:nvPr>
        </p:nvSpPr>
        <p:spPr/>
        <p:txBody>
          <a:bodyPr/>
          <a:lstStyle/>
          <a:p>
            <a:pPr lvl="0"/>
            <a:r>
              <a:rPr lang="en-GB" dirty="0"/>
              <a:t>How can we be connected with our values in our work?</a:t>
            </a:r>
          </a:p>
          <a:p>
            <a:pPr lvl="0"/>
            <a:r>
              <a:rPr lang="en-GB" dirty="0"/>
              <a:t>How do we hold onto our collective ethics more fully?</a:t>
            </a:r>
          </a:p>
          <a:p>
            <a:pPr lvl="0"/>
            <a:r>
              <a:rPr lang="en-GB" dirty="0"/>
              <a:t>How can we act in solidarity to keep the spirit of justice alive in our collective work and lives?</a:t>
            </a:r>
          </a:p>
          <a:p>
            <a:pPr lvl="0"/>
            <a:r>
              <a:rPr lang="en-GB" dirty="0"/>
              <a:t>How can we change the  unjust structures that oppress people - - COVID?</a:t>
            </a:r>
          </a:p>
          <a:p>
            <a:pPr lvl="0"/>
            <a:endParaRPr lang="en-GB" dirty="0"/>
          </a:p>
          <a:p>
            <a:pPr lvl="0" algn="r"/>
            <a:endParaRPr lang="en-GB" sz="2000" dirty="0"/>
          </a:p>
          <a:p>
            <a:pPr marL="0" lvl="0" indent="0" algn="r">
              <a:buNone/>
            </a:pPr>
            <a:r>
              <a:rPr lang="en-GB" sz="2000" i="1" dirty="0"/>
              <a:t>Adapted from Reynolds (2011)</a:t>
            </a:r>
          </a:p>
          <a:p>
            <a:pPr lvl="0"/>
            <a:endParaRPr lang="en-GB" dirty="0"/>
          </a:p>
        </p:txBody>
      </p:sp>
    </p:spTree>
    <p:extLst>
      <p:ext uri="{BB962C8B-B14F-4D97-AF65-F5344CB8AC3E}">
        <p14:creationId xmlns:p14="http://schemas.microsoft.com/office/powerpoint/2010/main" val="1621713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73E1C-E525-4BA8-AE4F-47A8945BAA13}"/>
              </a:ext>
            </a:extLst>
          </p:cNvPr>
          <p:cNvSpPr>
            <a:spLocks noGrp="1"/>
          </p:cNvSpPr>
          <p:nvPr>
            <p:ph type="title"/>
          </p:nvPr>
        </p:nvSpPr>
        <p:spPr/>
        <p:txBody>
          <a:bodyPr/>
          <a:lstStyle/>
          <a:p>
            <a:r>
              <a:rPr lang="en-US" dirty="0"/>
              <a:t>Being mindful and taking care</a:t>
            </a:r>
            <a:endParaRPr lang="en-GB" dirty="0"/>
          </a:p>
        </p:txBody>
      </p:sp>
      <p:sp>
        <p:nvSpPr>
          <p:cNvPr id="3" name="Content Placeholder 2">
            <a:extLst>
              <a:ext uri="{FF2B5EF4-FFF2-40B4-BE49-F238E27FC236}">
                <a16:creationId xmlns:a16="http://schemas.microsoft.com/office/drawing/2014/main" id="{B553A248-5418-4C05-B03F-FA6ACB2FDA31}"/>
              </a:ext>
            </a:extLst>
          </p:cNvPr>
          <p:cNvSpPr>
            <a:spLocks noGrp="1"/>
          </p:cNvSpPr>
          <p:nvPr>
            <p:ph idx="1"/>
          </p:nvPr>
        </p:nvSpPr>
        <p:spPr/>
        <p:txBody>
          <a:bodyPr/>
          <a:lstStyle/>
          <a:p>
            <a:r>
              <a:rPr lang="en-GB" dirty="0"/>
              <a:t>This training may be challenging due to topic area</a:t>
            </a:r>
          </a:p>
          <a:p>
            <a:r>
              <a:rPr lang="en-GB" dirty="0"/>
              <a:t>If you feel you experience distress during the session please speak with one of your team members or manager</a:t>
            </a:r>
          </a:p>
          <a:p>
            <a:endParaRPr lang="en-GB" dirty="0"/>
          </a:p>
        </p:txBody>
      </p:sp>
    </p:spTree>
    <p:extLst>
      <p:ext uri="{BB962C8B-B14F-4D97-AF65-F5344CB8AC3E}">
        <p14:creationId xmlns:p14="http://schemas.microsoft.com/office/powerpoint/2010/main" val="6552659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122B4-A5B2-4375-9C49-74604FF24EA5}"/>
              </a:ext>
            </a:extLst>
          </p:cNvPr>
          <p:cNvSpPr txBox="1">
            <a:spLocks noGrp="1"/>
          </p:cNvSpPr>
          <p:nvPr>
            <p:ph type="title"/>
          </p:nvPr>
        </p:nvSpPr>
        <p:spPr/>
        <p:txBody>
          <a:bodyPr>
            <a:normAutofit/>
          </a:bodyPr>
          <a:lstStyle/>
          <a:p>
            <a:pPr lvl="0"/>
            <a:r>
              <a:rPr lang="en-GB" sz="3200" dirty="0"/>
              <a:t>Debriefing with Collective Care – Vikki Reynolds</a:t>
            </a:r>
          </a:p>
        </p:txBody>
      </p:sp>
      <p:sp>
        <p:nvSpPr>
          <p:cNvPr id="3" name="Content Placeholder 2">
            <a:extLst>
              <a:ext uri="{FF2B5EF4-FFF2-40B4-BE49-F238E27FC236}">
                <a16:creationId xmlns:a16="http://schemas.microsoft.com/office/drawing/2014/main" id="{A8AB1813-AD0D-43F5-9406-0E7CD3D5ACCD}"/>
              </a:ext>
            </a:extLst>
          </p:cNvPr>
          <p:cNvSpPr txBox="1">
            <a:spLocks noGrp="1"/>
          </p:cNvSpPr>
          <p:nvPr>
            <p:ph idx="1"/>
          </p:nvPr>
        </p:nvSpPr>
        <p:spPr/>
        <p:txBody>
          <a:bodyPr>
            <a:normAutofit/>
          </a:bodyPr>
          <a:lstStyle/>
          <a:p>
            <a:pPr lvl="0">
              <a:lnSpc>
                <a:spcPct val="70000"/>
              </a:lnSpc>
            </a:pPr>
            <a:r>
              <a:rPr lang="en-GB" sz="2600" dirty="0"/>
              <a:t>Think about collective care and not just self care</a:t>
            </a:r>
          </a:p>
          <a:p>
            <a:pPr lvl="0">
              <a:lnSpc>
                <a:spcPct val="70000"/>
              </a:lnSpc>
            </a:pPr>
            <a:endParaRPr lang="en-GB" sz="2600" dirty="0"/>
          </a:p>
          <a:p>
            <a:pPr marL="0" lvl="0" indent="0">
              <a:lnSpc>
                <a:spcPct val="70000"/>
              </a:lnSpc>
              <a:buNone/>
            </a:pPr>
            <a:r>
              <a:rPr lang="en-GB" sz="2600" dirty="0"/>
              <a:t>Debriefing</a:t>
            </a:r>
          </a:p>
          <a:p>
            <a:pPr lvl="1">
              <a:lnSpc>
                <a:spcPct val="70000"/>
              </a:lnSpc>
            </a:pPr>
            <a:r>
              <a:rPr lang="en-GB" sz="2200" dirty="0"/>
              <a:t>What not to do? (venting – it retraumatises ourselves, if we don’t shift the meaning) </a:t>
            </a:r>
          </a:p>
          <a:p>
            <a:pPr lvl="1">
              <a:lnSpc>
                <a:spcPct val="70000"/>
              </a:lnSpc>
            </a:pPr>
            <a:r>
              <a:rPr lang="en-GB" sz="2200" dirty="0"/>
              <a:t>Repetition of negativity leads to vicarious trauma</a:t>
            </a:r>
          </a:p>
          <a:p>
            <a:pPr lvl="2">
              <a:lnSpc>
                <a:spcPct val="70000"/>
              </a:lnSpc>
            </a:pPr>
            <a:endParaRPr lang="en-GB" sz="2200" dirty="0"/>
          </a:p>
          <a:p>
            <a:pPr lvl="2">
              <a:lnSpc>
                <a:spcPct val="70000"/>
              </a:lnSpc>
            </a:pPr>
            <a:r>
              <a:rPr lang="en-GB" dirty="0"/>
              <a:t>Commitment to do connection work</a:t>
            </a:r>
          </a:p>
          <a:p>
            <a:pPr lvl="3">
              <a:lnSpc>
                <a:spcPct val="70000"/>
              </a:lnSpc>
            </a:pPr>
            <a:r>
              <a:rPr lang="en-GB" sz="2000" dirty="0"/>
              <a:t>Make sure we agree to meet - - body/emotions/spirit/intellect/social relationship</a:t>
            </a:r>
          </a:p>
          <a:p>
            <a:pPr lvl="3">
              <a:lnSpc>
                <a:spcPct val="70000"/>
              </a:lnSpc>
            </a:pPr>
            <a:r>
              <a:rPr lang="en-GB" sz="2000" dirty="0"/>
              <a:t>Trauma/overwhelmed – does not co-exist with creativity</a:t>
            </a:r>
          </a:p>
          <a:p>
            <a:pPr lvl="3">
              <a:lnSpc>
                <a:spcPct val="70000"/>
              </a:lnSpc>
            </a:pPr>
            <a:endParaRPr lang="en-GB" sz="2000" dirty="0"/>
          </a:p>
          <a:p>
            <a:pPr lvl="3">
              <a:lnSpc>
                <a:spcPct val="70000"/>
              </a:lnSpc>
            </a:pPr>
            <a:r>
              <a:rPr lang="en-GB" sz="2000" dirty="0"/>
              <a:t>Don’t have to ask what happened?   Sharing accounts re-traumatising</a:t>
            </a:r>
          </a:p>
          <a:p>
            <a:pPr lvl="3">
              <a:lnSpc>
                <a:spcPct val="70000"/>
              </a:lnSpc>
            </a:pPr>
            <a:r>
              <a:rPr lang="en-GB" sz="2000" dirty="0"/>
              <a:t>Instead – ask what do you need?  Issue if people may not be able to tell you….but if you give choices then it’ll be easier (cigarette/walk/ anything)</a:t>
            </a:r>
          </a:p>
          <a:p>
            <a:pPr lvl="3">
              <a:lnSpc>
                <a:spcPct val="70000"/>
              </a:lnSpc>
            </a:pPr>
            <a:r>
              <a:rPr lang="en-GB" sz="2000" dirty="0"/>
              <a:t>Don’t leave until they are connected to us / / and them to them</a:t>
            </a:r>
          </a:p>
        </p:txBody>
      </p:sp>
      <p:sp>
        <p:nvSpPr>
          <p:cNvPr id="4" name="TextBox 3">
            <a:extLst>
              <a:ext uri="{FF2B5EF4-FFF2-40B4-BE49-F238E27FC236}">
                <a16:creationId xmlns:a16="http://schemas.microsoft.com/office/drawing/2014/main" id="{A85F06A2-3041-42E8-8C80-04D87A27BEF7}"/>
              </a:ext>
            </a:extLst>
          </p:cNvPr>
          <p:cNvSpPr txBox="1"/>
          <p:nvPr/>
        </p:nvSpPr>
        <p:spPr>
          <a:xfrm>
            <a:off x="-1008185" y="6189715"/>
            <a:ext cx="9507416" cy="606320"/>
          </a:xfrm>
          <a:prstGeom prst="rect">
            <a:avLst/>
          </a:prstGeom>
          <a:noFill/>
        </p:spPr>
        <p:txBody>
          <a:bodyPr wrap="square" rtlCol="0">
            <a:spAutoFit/>
          </a:bodyPr>
          <a:lstStyle/>
          <a:p>
            <a:pPr marL="1371600" lvl="3" indent="0">
              <a:lnSpc>
                <a:spcPct val="70000"/>
              </a:lnSpc>
              <a:buNone/>
            </a:pPr>
            <a:r>
              <a:rPr lang="en-GB" sz="1100" dirty="0">
                <a:effectLst/>
                <a:latin typeface="Calibri" panose="020F0502020204030204" pitchFamily="34" charset="0"/>
                <a:ea typeface="Times New Roman" panose="02020603050405020304" pitchFamily="18" charset="0"/>
              </a:rPr>
              <a:t>Reynolds, V. (2011) Resisting Burnout with Justice Doing, The International Journal of Narrative Therapy and Community Work, No. 4</a:t>
            </a:r>
            <a:endParaRPr lang="en-GB" sz="1100" dirty="0">
              <a:effectLst/>
              <a:latin typeface="Calibri" panose="020F0502020204030204" pitchFamily="34" charset="0"/>
              <a:ea typeface="Times New Roman" panose="02020603050405020304" pitchFamily="18" charset="0"/>
              <a:hlinkClick r:id="rId2">
                <a:extLst>
                  <a:ext uri="{A12FA001-AC4F-418D-AE19-62706E023703}">
                    <ahyp:hlinkClr xmlns:ahyp="http://schemas.microsoft.com/office/drawing/2018/hyperlinkcolor" xmlns="" val="tx"/>
                  </a:ext>
                </a:extLst>
              </a:hlinkClick>
            </a:endParaRPr>
          </a:p>
          <a:p>
            <a:pPr marL="1371600" lvl="3" indent="0">
              <a:lnSpc>
                <a:spcPct val="70000"/>
              </a:lnSpc>
              <a:buNone/>
            </a:pPr>
            <a:r>
              <a:rPr lang="en-GB" sz="1100" u="sng" dirty="0">
                <a:solidFill>
                  <a:srgbClr val="0563C1"/>
                </a:solidFill>
                <a:effectLst/>
                <a:latin typeface="Calibri" panose="020F0502020204030204" pitchFamily="34" charset="0"/>
                <a:ea typeface="Times New Roman" panose="02020603050405020304" pitchFamily="18" charset="0"/>
                <a:hlinkClick r:id="rId2">
                  <a:extLst>
                    <a:ext uri="{A12FA001-AC4F-418D-AE19-62706E023703}">
                      <ahyp:hlinkClr xmlns:ahyp="http://schemas.microsoft.com/office/drawing/2018/hyperlinkcolor" xmlns="" val="tx"/>
                    </a:ext>
                  </a:extLst>
                </a:hlinkClick>
              </a:rPr>
              <a:t>https://vikkireynoldsdotca.files.wordpress.com/2017/12/reynolds2011resistingburnoutwithjustice-doingdulwich.pdf</a:t>
            </a:r>
            <a:endParaRPr lang="en-GB" sz="1100" dirty="0"/>
          </a:p>
          <a:p>
            <a:endParaRPr lang="en-GB" dirty="0"/>
          </a:p>
        </p:txBody>
      </p:sp>
    </p:spTree>
    <p:extLst>
      <p:ext uri="{BB962C8B-B14F-4D97-AF65-F5344CB8AC3E}">
        <p14:creationId xmlns:p14="http://schemas.microsoft.com/office/powerpoint/2010/main" val="41714451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BFE02-3367-40B6-9737-52D0EA834E75}"/>
              </a:ext>
            </a:extLst>
          </p:cNvPr>
          <p:cNvSpPr txBox="1">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6FEDDAC-1F9C-4057-BF38-2DC0F1234895}"/>
              </a:ext>
            </a:extLst>
          </p:cNvPr>
          <p:cNvSpPr txBox="1">
            <a:spLocks noGrp="1"/>
          </p:cNvSpPr>
          <p:nvPr>
            <p:ph idx="1"/>
          </p:nvPr>
        </p:nvSpPr>
        <p:spPr/>
        <p:txBody>
          <a:bodyPr/>
          <a:lstStyle/>
          <a:p>
            <a:pPr lvl="0"/>
            <a:r>
              <a:rPr lang="en-GB" dirty="0"/>
              <a:t>What did they do right?</a:t>
            </a:r>
          </a:p>
          <a:p>
            <a:pPr lvl="1"/>
            <a:r>
              <a:rPr lang="en-GB" dirty="0"/>
              <a:t>As this creates protocols for what should happen</a:t>
            </a:r>
          </a:p>
          <a:p>
            <a:pPr lvl="0"/>
            <a:endParaRPr lang="en-GB" dirty="0"/>
          </a:p>
          <a:p>
            <a:pPr lvl="0"/>
            <a:r>
              <a:rPr lang="en-GB" dirty="0"/>
              <a:t>What is it that we have to do differently?</a:t>
            </a:r>
          </a:p>
          <a:p>
            <a:pPr lvl="1"/>
            <a:r>
              <a:rPr lang="en-GB" dirty="0"/>
              <a:t>What did not go ok  (either hold on or problem solve – when ready)</a:t>
            </a:r>
          </a:p>
          <a:p>
            <a:pPr lvl="1"/>
            <a:r>
              <a:rPr lang="en-GB" dirty="0"/>
              <a:t>Commitment to each other as workers, and not leave each other in avoidant or enmeshed relationships</a:t>
            </a:r>
          </a:p>
          <a:p>
            <a:pPr lvl="1"/>
            <a:r>
              <a:rPr lang="en-GB" dirty="0"/>
              <a:t>Doesn’t take along time / but better sooner than later</a:t>
            </a:r>
          </a:p>
          <a:p>
            <a:pPr lvl="1"/>
            <a:endParaRPr lang="en-GB" dirty="0"/>
          </a:p>
        </p:txBody>
      </p:sp>
    </p:spTree>
    <p:extLst>
      <p:ext uri="{BB962C8B-B14F-4D97-AF65-F5344CB8AC3E}">
        <p14:creationId xmlns:p14="http://schemas.microsoft.com/office/powerpoint/2010/main" val="41875167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3">
            <a:extLst>
              <a:ext uri="{FF2B5EF4-FFF2-40B4-BE49-F238E27FC236}">
                <a16:creationId xmlns:a16="http://schemas.microsoft.com/office/drawing/2014/main" id="{80E139BB-05CB-409D-A27E-32782896BDAF}"/>
              </a:ext>
            </a:extLst>
          </p:cNvPr>
          <p:cNvPicPr>
            <a:picLocks noGrp="1" noChangeAspect="1"/>
          </p:cNvPicPr>
          <p:nvPr>
            <p:ph type="pic" idx="4294967295"/>
          </p:nvPr>
        </p:nvPicPr>
        <p:blipFill>
          <a:blip r:embed="rId2"/>
          <a:srcRect l="52043" t="34154" r="11097" b="9185"/>
          <a:stretch>
            <a:fillRect/>
          </a:stretch>
        </p:blipFill>
        <p:spPr>
          <a:xfrm>
            <a:off x="3595914" y="262432"/>
            <a:ext cx="6261765" cy="6417140"/>
          </a:xfrm>
        </p:spPr>
      </p:pic>
    </p:spTree>
    <p:extLst>
      <p:ext uri="{BB962C8B-B14F-4D97-AF65-F5344CB8AC3E}">
        <p14:creationId xmlns:p14="http://schemas.microsoft.com/office/powerpoint/2010/main" val="9694072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F8534-EC3C-4A0F-8996-D9AF0A899710}"/>
              </a:ext>
            </a:extLst>
          </p:cNvPr>
          <p:cNvSpPr>
            <a:spLocks noGrp="1"/>
          </p:cNvSpPr>
          <p:nvPr>
            <p:ph type="title"/>
          </p:nvPr>
        </p:nvSpPr>
        <p:spPr/>
        <p:txBody>
          <a:bodyPr/>
          <a:lstStyle/>
          <a:p>
            <a:r>
              <a:rPr lang="en-GB" dirty="0"/>
              <a:t>Advice for homeless workers</a:t>
            </a:r>
          </a:p>
        </p:txBody>
      </p:sp>
      <p:sp>
        <p:nvSpPr>
          <p:cNvPr id="3" name="Content Placeholder 2">
            <a:extLst>
              <a:ext uri="{FF2B5EF4-FFF2-40B4-BE49-F238E27FC236}">
                <a16:creationId xmlns:a16="http://schemas.microsoft.com/office/drawing/2014/main" id="{D46D326B-29D2-4562-8194-4E95A6CB6F3E}"/>
              </a:ext>
            </a:extLst>
          </p:cNvPr>
          <p:cNvSpPr>
            <a:spLocks noGrp="1"/>
          </p:cNvSpPr>
          <p:nvPr>
            <p:ph idx="1"/>
          </p:nvPr>
        </p:nvSpPr>
        <p:spPr/>
        <p:txBody>
          <a:bodyPr/>
          <a:lstStyle/>
          <a:p>
            <a:endParaRPr lang="en-GB" sz="1800" dirty="0">
              <a:effectLst/>
              <a:latin typeface="Calibri" panose="020F0502020204030204" pitchFamily="34" charset="0"/>
              <a:ea typeface="Calibri" panose="020F0502020204030204" pitchFamily="34" charset="0"/>
            </a:endParaRPr>
          </a:p>
          <a:p>
            <a:pPr marL="0" indent="0">
              <a:buNone/>
            </a:pPr>
            <a:r>
              <a:rPr lang="en-GB" i="1" dirty="0">
                <a:solidFill>
                  <a:srgbClr val="000000"/>
                </a:solidFill>
                <a:effectLst/>
                <a:latin typeface="Calibri" panose="020F0502020204030204" pitchFamily="34" charset="0"/>
                <a:ea typeface="Calibri" panose="020F0502020204030204" pitchFamily="34" charset="0"/>
              </a:rPr>
              <a:t>“The only advice I would give, would be to be patient and understand someone’s feelings through there actions. As a previous homeless person I always used to say it’s okay. But it’s your job to know it’s not, ask questions but no more than a few to know what’s up. We want you to ask, we want you to care! . As being homeless we feel like we’re a burden and feel the pressure of the word on our shoulders, just show you care, refer us to the right departments, make </a:t>
            </a:r>
            <a:r>
              <a:rPr lang="en-GB" i="1" dirty="0" err="1">
                <a:solidFill>
                  <a:srgbClr val="000000"/>
                </a:solidFill>
                <a:effectLst/>
                <a:latin typeface="Calibri" panose="020F0502020204030204" pitchFamily="34" charset="0"/>
                <a:ea typeface="Calibri" panose="020F0502020204030204" pitchFamily="34" charset="0"/>
              </a:rPr>
              <a:t>ya</a:t>
            </a:r>
            <a:r>
              <a:rPr lang="en-GB" i="1" dirty="0">
                <a:solidFill>
                  <a:srgbClr val="000000"/>
                </a:solidFill>
                <a:effectLst/>
                <a:latin typeface="Calibri" panose="020F0502020204030204" pitchFamily="34" charset="0"/>
                <a:ea typeface="Calibri" panose="020F0502020204030204" pitchFamily="34" charset="0"/>
              </a:rPr>
              <a:t> feel comfortable to return back to the hep centre. We need you just show us we’re welcome.” </a:t>
            </a:r>
            <a:endParaRPr lang="en-GB" i="1" dirty="0">
              <a:effectLst/>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22195738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a:t>Example …</a:t>
            </a:r>
          </a:p>
        </p:txBody>
      </p:sp>
      <p:sp>
        <p:nvSpPr>
          <p:cNvPr id="14339" name="Rectangle 3"/>
          <p:cNvSpPr>
            <a:spLocks noGrp="1" noChangeArrowheads="1"/>
          </p:cNvSpPr>
          <p:nvPr>
            <p:ph type="body" idx="1"/>
          </p:nvPr>
        </p:nvSpPr>
        <p:spPr/>
        <p:txBody>
          <a:bodyPr/>
          <a:lstStyle/>
          <a:p>
            <a:pPr>
              <a:lnSpc>
                <a:spcPct val="90000"/>
              </a:lnSpc>
            </a:pPr>
            <a:r>
              <a:rPr lang="en-US" dirty="0">
                <a:hlinkClick r:id="rId2"/>
              </a:rPr>
              <a:t>Microsoft Word - Suicide prevention in homelessness services DRAFT</a:t>
            </a:r>
            <a:endParaRPr lang="en-US" dirty="0"/>
          </a:p>
          <a:p>
            <a:pPr>
              <a:lnSpc>
                <a:spcPct val="90000"/>
              </a:lnSpc>
            </a:pPr>
            <a:endParaRPr lang="en-US" dirty="0"/>
          </a:p>
          <a:p>
            <a:pPr>
              <a:lnSpc>
                <a:spcPct val="90000"/>
              </a:lnSpc>
            </a:pPr>
            <a:r>
              <a:rPr lang="en-US" dirty="0">
                <a:hlinkClick r:id="rId3"/>
              </a:rPr>
              <a:t>Homeless in Europe - Autumn 2018.pdf (feantsa.org)</a:t>
            </a:r>
            <a:endParaRPr lang="en-US" dirty="0"/>
          </a:p>
          <a:p>
            <a:pPr>
              <a:lnSpc>
                <a:spcPct val="90000"/>
              </a:lnSpc>
            </a:pPr>
            <a:endParaRPr lang="en-US" dirty="0"/>
          </a:p>
          <a:p>
            <a:pPr>
              <a:lnSpc>
                <a:spcPct val="90000"/>
              </a:lnSpc>
            </a:pPr>
            <a:r>
              <a:rPr lang="en-GB" dirty="0">
                <a:hlinkClick r:id="rId4"/>
              </a:rPr>
              <a:t>https://shiningalightonsuicide.org.uk/learn-to-save-a-life/</a:t>
            </a:r>
            <a:endParaRPr lang="en-US" dirty="0"/>
          </a:p>
          <a:p>
            <a:pPr>
              <a:lnSpc>
                <a:spcPct val="90000"/>
              </a:lnSpc>
            </a:pPr>
            <a:endParaRPr lang="en-US" dirty="0"/>
          </a:p>
          <a:p>
            <a:pPr>
              <a:lnSpc>
                <a:spcPct val="90000"/>
              </a:lnSpc>
            </a:pPr>
            <a:endParaRPr lang="en-GB" dirty="0"/>
          </a:p>
        </p:txBody>
      </p:sp>
    </p:spTree>
    <p:extLst>
      <p:ext uri="{BB962C8B-B14F-4D97-AF65-F5344CB8AC3E}">
        <p14:creationId xmlns:p14="http://schemas.microsoft.com/office/powerpoint/2010/main" val="4813291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144462"/>
            <a:ext cx="10515600" cy="1325563"/>
          </a:xfrm>
        </p:spPr>
        <p:txBody>
          <a:bodyPr/>
          <a:lstStyle/>
          <a:p>
            <a:r>
              <a:rPr lang="en-US" dirty="0"/>
              <a:t>Resources for clients</a:t>
            </a:r>
            <a:endParaRPr lang="en-GB" dirty="0"/>
          </a:p>
        </p:txBody>
      </p:sp>
      <p:sp>
        <p:nvSpPr>
          <p:cNvPr id="3" name="Content Placeholder 2"/>
          <p:cNvSpPr>
            <a:spLocks noGrp="1"/>
          </p:cNvSpPr>
          <p:nvPr>
            <p:ph idx="1"/>
          </p:nvPr>
        </p:nvSpPr>
        <p:spPr>
          <a:xfrm>
            <a:off x="406400" y="1470025"/>
            <a:ext cx="10515600" cy="4351338"/>
          </a:xfrm>
        </p:spPr>
        <p:txBody>
          <a:bodyPr>
            <a:noAutofit/>
          </a:bodyPr>
          <a:lstStyle/>
          <a:p>
            <a:pPr marL="0" indent="0">
              <a:buNone/>
            </a:pPr>
            <a:r>
              <a:rPr lang="en-US" sz="1400" b="1" dirty="0"/>
              <a:t>Local Community Mental Health Teams may have Crisis lines or Single Points of Access numbers that can be shared with service users. </a:t>
            </a:r>
            <a:endParaRPr lang="en-GB" sz="1400" b="1" dirty="0"/>
          </a:p>
          <a:p>
            <a:pPr marL="0" indent="0">
              <a:buNone/>
            </a:pPr>
            <a:endParaRPr lang="en-GB" sz="1400" b="1" dirty="0"/>
          </a:p>
          <a:p>
            <a:pPr marL="0" indent="0">
              <a:buNone/>
            </a:pPr>
            <a:r>
              <a:rPr lang="en-GB" sz="1400" b="1" dirty="0"/>
              <a:t>Samaritans </a:t>
            </a:r>
            <a:endParaRPr lang="en-GB" sz="1400" dirty="0"/>
          </a:p>
          <a:p>
            <a:pPr marL="0" indent="0">
              <a:buNone/>
            </a:pPr>
            <a:r>
              <a:rPr lang="en-GB" sz="1400" b="1" dirty="0"/>
              <a:t>Call 116 123 Email jo@samaritans.org </a:t>
            </a:r>
            <a:r>
              <a:rPr lang="en-GB" sz="1400" b="1" u="sng" dirty="0">
                <a:hlinkClick r:id="rId2"/>
              </a:rPr>
              <a:t>www.samaritans.org</a:t>
            </a:r>
            <a:endParaRPr lang="en-GB" sz="1400" dirty="0"/>
          </a:p>
          <a:p>
            <a:endParaRPr lang="en-GB" sz="1400" dirty="0"/>
          </a:p>
          <a:p>
            <a:pPr marL="0" indent="0">
              <a:buNone/>
            </a:pPr>
            <a:r>
              <a:rPr lang="en-GB" sz="1400" b="1" dirty="0"/>
              <a:t>CALM (Campaign Against Living Miserably)</a:t>
            </a:r>
            <a:endParaRPr lang="en-GB" sz="1400" dirty="0"/>
          </a:p>
          <a:p>
            <a:pPr marL="0" indent="0">
              <a:buNone/>
            </a:pPr>
            <a:r>
              <a:rPr lang="en-GB" sz="1400" dirty="0"/>
              <a:t>For men who are down or finding it hard to cope. The helpline and </a:t>
            </a:r>
            <a:r>
              <a:rPr lang="en-GB" sz="1400" dirty="0" err="1"/>
              <a:t>webchat</a:t>
            </a:r>
            <a:r>
              <a:rPr lang="en-GB" sz="1400" dirty="0"/>
              <a:t> are free and confidential and are open every day from 5pm to midnight.  </a:t>
            </a:r>
            <a:r>
              <a:rPr lang="en-GB" sz="1400" b="1" dirty="0"/>
              <a:t>Call 0800 58 58 58 / 0808 802 5858 (London) </a:t>
            </a:r>
            <a:r>
              <a:rPr lang="en-GB" sz="1400" b="1" u="sng" dirty="0">
                <a:hlinkClick r:id="rId3"/>
              </a:rPr>
              <a:t>www.thecalmzone.net</a:t>
            </a:r>
            <a:endParaRPr lang="en-GB" sz="1400" dirty="0"/>
          </a:p>
          <a:p>
            <a:pPr marL="0" indent="0">
              <a:buNone/>
            </a:pPr>
            <a:r>
              <a:rPr lang="en-GB" sz="1400" dirty="0"/>
              <a:t> </a:t>
            </a:r>
          </a:p>
          <a:p>
            <a:pPr marL="0" indent="0">
              <a:buNone/>
            </a:pPr>
            <a:r>
              <a:rPr lang="en-GB" sz="1400" b="1" dirty="0"/>
              <a:t>Papyrus </a:t>
            </a:r>
            <a:endParaRPr lang="en-GB" sz="1400" dirty="0"/>
          </a:p>
          <a:p>
            <a:pPr marL="0" indent="0">
              <a:buNone/>
            </a:pPr>
            <a:r>
              <a:rPr lang="en-GB" sz="1400" dirty="0"/>
              <a:t>For young people who are having thoughts of suicide and anyone who is worried that a young person may be at risk of suicide. 9am-10pm week; 2pm-10pm weekend </a:t>
            </a:r>
            <a:r>
              <a:rPr lang="en-GB" sz="1400" b="1" dirty="0"/>
              <a:t>Call 0800 068 41 41 Text 07786209697 Email pat@papyrus-uk.org </a:t>
            </a:r>
            <a:r>
              <a:rPr lang="en-GB" sz="1400" b="1" u="sng" dirty="0">
                <a:hlinkClick r:id="rId4"/>
              </a:rPr>
              <a:t>www.papyrus-uk.org</a:t>
            </a:r>
            <a:endParaRPr lang="en-GB" sz="1400" dirty="0"/>
          </a:p>
          <a:p>
            <a:pPr marL="0" indent="0">
              <a:buNone/>
            </a:pPr>
            <a:r>
              <a:rPr lang="en-GB" sz="1400" dirty="0"/>
              <a:t> </a:t>
            </a:r>
          </a:p>
          <a:p>
            <a:pPr marL="0" indent="0">
              <a:buNone/>
            </a:pPr>
            <a:r>
              <a:rPr lang="en-GB" sz="1400" b="1" dirty="0"/>
              <a:t>Sane </a:t>
            </a:r>
            <a:endParaRPr lang="en-GB" sz="1400" dirty="0"/>
          </a:p>
          <a:p>
            <a:pPr marL="0" indent="0">
              <a:buNone/>
            </a:pPr>
            <a:r>
              <a:rPr lang="en-GB" sz="1400" dirty="0"/>
              <a:t>Specialist emotional support and information to anyone affected by mental illness, including family, friends and carers. 4.30pm to 10.30pm, 7 days per week </a:t>
            </a:r>
            <a:r>
              <a:rPr lang="en-GB" sz="1400" b="1" dirty="0"/>
              <a:t>Call 0300 304 7000 </a:t>
            </a:r>
            <a:r>
              <a:rPr lang="en-GB" sz="1400" b="1" u="sng" dirty="0">
                <a:hlinkClick r:id="rId5"/>
              </a:rPr>
              <a:t>www.sane.org.uk</a:t>
            </a:r>
            <a:r>
              <a:rPr lang="en-GB" sz="1400" dirty="0"/>
              <a:t> </a:t>
            </a:r>
          </a:p>
          <a:p>
            <a:endParaRPr lang="en-GB" sz="1400" dirty="0"/>
          </a:p>
        </p:txBody>
      </p:sp>
    </p:spTree>
    <p:extLst>
      <p:ext uri="{BB962C8B-B14F-4D97-AF65-F5344CB8AC3E}">
        <p14:creationId xmlns:p14="http://schemas.microsoft.com/office/powerpoint/2010/main" val="29676554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144462"/>
            <a:ext cx="10515600" cy="1325563"/>
          </a:xfrm>
        </p:spPr>
        <p:txBody>
          <a:bodyPr/>
          <a:lstStyle/>
          <a:p>
            <a:r>
              <a:rPr lang="en-US" dirty="0"/>
              <a:t>Resources for staff </a:t>
            </a:r>
            <a:endParaRPr lang="en-GB" dirty="0"/>
          </a:p>
        </p:txBody>
      </p:sp>
      <p:sp>
        <p:nvSpPr>
          <p:cNvPr id="3" name="Content Placeholder 2"/>
          <p:cNvSpPr>
            <a:spLocks noGrp="1"/>
          </p:cNvSpPr>
          <p:nvPr>
            <p:ph idx="1"/>
          </p:nvPr>
        </p:nvSpPr>
        <p:spPr>
          <a:xfrm>
            <a:off x="406400" y="1470025"/>
            <a:ext cx="10515600" cy="4351338"/>
          </a:xfrm>
        </p:spPr>
        <p:txBody>
          <a:bodyPr>
            <a:noAutofit/>
          </a:bodyPr>
          <a:lstStyle/>
          <a:p>
            <a:pPr marL="0" indent="0">
              <a:buNone/>
            </a:pPr>
            <a:r>
              <a:rPr lang="en-US" sz="1400" b="1" dirty="0"/>
              <a:t>Homeless Link Suicide Prevention Training </a:t>
            </a:r>
          </a:p>
          <a:p>
            <a:r>
              <a:rPr lang="en-US" sz="1400" b="1" dirty="0"/>
              <a:t>Aneemo.com </a:t>
            </a:r>
            <a:r>
              <a:rPr lang="en-US" sz="1400" dirty="0"/>
              <a:t>offers online training for homeless sector staff </a:t>
            </a:r>
          </a:p>
          <a:p>
            <a:r>
              <a:rPr lang="en-US" sz="1400" b="1" dirty="0"/>
              <a:t>Connecting with People </a:t>
            </a:r>
            <a:r>
              <a:rPr lang="en-US" sz="1400" dirty="0"/>
              <a:t>offers training in suicide and self-harm mitigation that has been informed by evidence-based principles. It aims to increase empathy, reduce stigma and enhance participants’ ability to compassionately respond to someone who has suicidal thoughts or following self-harm: www.connectingwithpeople.org </a:t>
            </a:r>
          </a:p>
          <a:p>
            <a:pPr marL="0" indent="0">
              <a:buNone/>
            </a:pPr>
            <a:r>
              <a:rPr lang="en-US" sz="1400" dirty="0"/>
              <a:t>• </a:t>
            </a:r>
            <a:r>
              <a:rPr lang="en-US" sz="1400" b="1" dirty="0"/>
              <a:t>Samaritans</a:t>
            </a:r>
            <a:r>
              <a:rPr lang="en-US" sz="1400" dirty="0"/>
              <a:t> offer training for anyone whose role may bring them into direct contact with people who have suicidal feelings. www.samaritans.org/for-business/workplace-training </a:t>
            </a:r>
          </a:p>
          <a:p>
            <a:pPr marL="0" indent="0">
              <a:buNone/>
            </a:pPr>
            <a:r>
              <a:rPr lang="en-US" sz="1400" dirty="0"/>
              <a:t>•</a:t>
            </a:r>
            <a:r>
              <a:rPr lang="en-US" sz="1400" b="1" dirty="0"/>
              <a:t> Storm </a:t>
            </a:r>
            <a:r>
              <a:rPr lang="en-US" sz="1400" dirty="0"/>
              <a:t>are a not-for-profit social business committed to enhancing knowledge and skills in suicide prevention and self-harm mitigation: www.stormskillstraining.co.uk/dev/index.php </a:t>
            </a:r>
          </a:p>
          <a:p>
            <a:pPr marL="0" indent="0">
              <a:buNone/>
            </a:pPr>
            <a:r>
              <a:rPr lang="en-US" sz="1400" dirty="0"/>
              <a:t>• </a:t>
            </a:r>
            <a:r>
              <a:rPr lang="en-US" sz="1400" b="1" dirty="0"/>
              <a:t>PAPYRUS</a:t>
            </a:r>
            <a:r>
              <a:rPr lang="en-US" sz="1400" dirty="0"/>
              <a:t> </a:t>
            </a:r>
            <a:r>
              <a:rPr lang="en-US" sz="1400" dirty="0" err="1"/>
              <a:t>specialise</a:t>
            </a:r>
            <a:r>
              <a:rPr lang="en-US" sz="1400" dirty="0"/>
              <a:t> in delivering community-based education based on their experience of working with young people and caregivers: www.papyrus-uk.org/training </a:t>
            </a:r>
          </a:p>
          <a:p>
            <a:pPr marL="0" indent="0">
              <a:buNone/>
            </a:pPr>
            <a:r>
              <a:rPr lang="en-US" sz="1400" dirty="0"/>
              <a:t>• </a:t>
            </a:r>
            <a:r>
              <a:rPr lang="en-US" sz="1400" b="1" dirty="0"/>
              <a:t>Royal College of GPs (RCGP</a:t>
            </a:r>
            <a:r>
              <a:rPr lang="en-US" sz="1400" dirty="0"/>
              <a:t>) offer free suicide prevention e-learning: www.rcgp.org.uk/learning/online-learning/ole/suicide-prevention.aspx </a:t>
            </a:r>
          </a:p>
          <a:p>
            <a:pPr marL="0" indent="0">
              <a:buNone/>
            </a:pPr>
            <a:r>
              <a:rPr lang="en-US" sz="1400" dirty="0"/>
              <a:t>• </a:t>
            </a:r>
            <a:r>
              <a:rPr lang="en-US" sz="1400" b="1" dirty="0"/>
              <a:t>Applied Suicide Intervention Skills Training (ASIST) </a:t>
            </a:r>
            <a:r>
              <a:rPr lang="en-US" sz="1400" dirty="0"/>
              <a:t>is an in-depth, two-day course to build skills to provide suicide first aid interventions. A number of </a:t>
            </a:r>
            <a:r>
              <a:rPr lang="en-US" sz="1400" dirty="0" err="1"/>
              <a:t>organisations</a:t>
            </a:r>
            <a:r>
              <a:rPr lang="en-US" sz="1400" dirty="0"/>
              <a:t> are accredited to deliver this training in the UK, and can be found via an internet search.</a:t>
            </a:r>
            <a:endParaRPr lang="en-GB" sz="1400" b="1" dirty="0"/>
          </a:p>
        </p:txBody>
      </p:sp>
    </p:spTree>
    <p:extLst>
      <p:ext uri="{BB962C8B-B14F-4D97-AF65-F5344CB8AC3E}">
        <p14:creationId xmlns:p14="http://schemas.microsoft.com/office/powerpoint/2010/main" val="31215147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t>Thank you for listening </a:t>
            </a:r>
            <a:endParaRPr lang="en-GB" sz="5400" b="1" dirty="0"/>
          </a:p>
        </p:txBody>
      </p:sp>
      <p:sp>
        <p:nvSpPr>
          <p:cNvPr id="4" name="Title 16"/>
          <p:cNvSpPr txBox="1">
            <a:spLocks/>
          </p:cNvSpPr>
          <p:nvPr/>
        </p:nvSpPr>
        <p:spPr>
          <a:xfrm>
            <a:off x="3015146" y="2580086"/>
            <a:ext cx="6161707" cy="2138133"/>
          </a:xfrm>
          <a:prstGeom prst="rect">
            <a:avLst/>
          </a:prstGeom>
          <a:solidFill>
            <a:schemeClr val="bg1">
              <a:lumMod val="95000"/>
            </a:schemeClr>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err="1"/>
              <a:t>Dr</a:t>
            </a:r>
            <a:r>
              <a:rPr lang="en-US" sz="2400" dirty="0"/>
              <a:t> Colm Gallagher, Clinical Lead/Clinical Psychologist,</a:t>
            </a:r>
            <a:br>
              <a:rPr lang="en-US" sz="2400" dirty="0"/>
            </a:br>
            <a:r>
              <a:rPr lang="en-US" sz="2400" dirty="0"/>
              <a:t>Mental Health Homeless Team </a:t>
            </a:r>
          </a:p>
          <a:p>
            <a:r>
              <a:rPr lang="en-US" sz="2400" dirty="0"/>
              <a:t/>
            </a:r>
            <a:br>
              <a:rPr lang="en-US" sz="2400" dirty="0"/>
            </a:br>
            <a:r>
              <a:rPr lang="en-US" sz="2400" dirty="0"/>
              <a:t/>
            </a:r>
            <a:br>
              <a:rPr lang="en-US" sz="2400" dirty="0"/>
            </a:br>
            <a:r>
              <a:rPr lang="en-US" sz="2400" dirty="0"/>
              <a:t>Niamh Brophy , Homeless Palliative Care Coordinator, St Ann’s Hospice, Manchester</a:t>
            </a:r>
            <a:endParaRPr lang="en-US" dirty="0"/>
          </a:p>
        </p:txBody>
      </p:sp>
      <p:pic>
        <p:nvPicPr>
          <p:cNvPr id="6" name="Picture 5"/>
          <p:cNvPicPr>
            <a:picLocks noChangeAspect="1"/>
          </p:cNvPicPr>
          <p:nvPr/>
        </p:nvPicPr>
        <p:blipFill>
          <a:blip r:embed="rId2">
            <a:duotone>
              <a:prstClr val="black"/>
              <a:schemeClr val="tx2">
                <a:tint val="45000"/>
                <a:satMod val="400000"/>
              </a:schemeClr>
            </a:duotone>
          </a:blip>
          <a:stretch>
            <a:fillRect/>
          </a:stretch>
        </p:blipFill>
        <p:spPr>
          <a:xfrm>
            <a:off x="3124106" y="5607617"/>
            <a:ext cx="2164268" cy="102421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0614" y="5550381"/>
            <a:ext cx="2883066" cy="1138690"/>
          </a:xfrm>
          <a:prstGeom prst="rect">
            <a:avLst/>
          </a:prstGeom>
        </p:spPr>
      </p:pic>
    </p:spTree>
    <p:extLst>
      <p:ext uri="{BB962C8B-B14F-4D97-AF65-F5344CB8AC3E}">
        <p14:creationId xmlns:p14="http://schemas.microsoft.com/office/powerpoint/2010/main" val="2241247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A67F8-4B72-4848-85A9-B02193C6EF0A}"/>
              </a:ext>
            </a:extLst>
          </p:cNvPr>
          <p:cNvSpPr>
            <a:spLocks noGrp="1"/>
          </p:cNvSpPr>
          <p:nvPr>
            <p:ph type="title"/>
          </p:nvPr>
        </p:nvSpPr>
        <p:spPr>
          <a:xfrm>
            <a:off x="838200" y="335628"/>
            <a:ext cx="10515600" cy="1325563"/>
          </a:xfrm>
        </p:spPr>
        <p:txBody>
          <a:bodyPr/>
          <a:lstStyle/>
          <a:p>
            <a:r>
              <a:rPr lang="en-GB" dirty="0" smtClean="0"/>
              <a:t>Suicide and homelessness</a:t>
            </a:r>
            <a:endParaRPr lang="en-GB" dirty="0"/>
          </a:p>
        </p:txBody>
      </p:sp>
      <p:sp>
        <p:nvSpPr>
          <p:cNvPr id="6" name="Rectangle 2"/>
          <p:cNvSpPr>
            <a:spLocks noGrp="1" noChangeArrowheads="1"/>
          </p:cNvSpPr>
          <p:nvPr>
            <p:ph idx="1"/>
          </p:nvPr>
        </p:nvSpPr>
        <p:spPr bwMode="auto">
          <a:xfrm>
            <a:off x="422787" y="1706428"/>
            <a:ext cx="10931013" cy="5093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rPr>
              <a:t> </a:t>
            </a:r>
            <a:r>
              <a:rPr kumimoji="0" lang="en-GB" altLang="en-US" sz="2400" b="1" i="0" u="none" strike="noStrike" cap="none" normalizeH="0" baseline="0" dirty="0" smtClean="0">
                <a:ln>
                  <a:noFill/>
                </a:ln>
                <a:solidFill>
                  <a:schemeClr val="accent2"/>
                </a:solidFill>
                <a:effectLst/>
                <a:latin typeface="Segoe UI" panose="020B0502040204020203" pitchFamily="34" charset="0"/>
                <a:ea typeface="Calibri" panose="020F0502020204030204" pitchFamily="34" charset="0"/>
                <a:cs typeface="Segoe UI" panose="020B0502040204020203" pitchFamily="34" charset="0"/>
              </a:rPr>
              <a:t>61</a:t>
            </a:r>
            <a:r>
              <a:rPr kumimoji="0" lang="en-GB" altLang="en-US" sz="2400" b="1" i="0" u="none" strike="noStrike" cap="none" normalizeH="0" baseline="0" dirty="0" smtClean="0">
                <a:ln>
                  <a:noFill/>
                </a:ln>
                <a:solidFill>
                  <a:schemeClr val="accent2"/>
                </a:solidFill>
                <a:effectLst/>
                <a:latin typeface="Segoe UI" panose="020B0502040204020203" pitchFamily="34" charset="0"/>
                <a:ea typeface="Calibri" panose="020F0502020204030204" pitchFamily="34" charset="0"/>
                <a:cs typeface="Segoe UI" panose="020B0502040204020203" pitchFamily="34" charset="0"/>
              </a:rPr>
              <a:t>% </a:t>
            </a:r>
            <a:r>
              <a:rPr kumimoji="0" lang="en-GB" altLang="en-US" sz="2400" b="0" i="0" u="none" strike="noStrike" cap="none" normalizeH="0" baseline="0" dirty="0" smtClean="0">
                <a:ln>
                  <a:noFill/>
                </a:ln>
                <a:solidFill>
                  <a:srgbClr val="212121"/>
                </a:solidFill>
                <a:effectLst/>
                <a:latin typeface="Segoe UI" panose="020B0502040204020203" pitchFamily="34" charset="0"/>
                <a:ea typeface="Calibri" panose="020F0502020204030204" pitchFamily="34" charset="0"/>
                <a:cs typeface="Segoe UI" panose="020B0502040204020203" pitchFamily="34" charset="0"/>
              </a:rPr>
              <a:t>of study sample (330 people) reported suicidal ideation and 34% had attempted suicide.</a:t>
            </a:r>
            <a:endParaRPr kumimoji="0" lang="en-GB"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smtClean="0">
                <a:ln>
                  <a:noFill/>
                </a:ln>
                <a:solidFill>
                  <a:srgbClr val="212121"/>
                </a:solidFill>
                <a:effectLst/>
                <a:latin typeface="Segoe UI" panose="020B0502040204020203" pitchFamily="34" charset="0"/>
                <a:ea typeface="Calibri" panose="020F0502020204030204" pitchFamily="34" charset="0"/>
                <a:cs typeface="Segoe UI" panose="020B0502040204020203" pitchFamily="34" charset="0"/>
              </a:rPr>
              <a:t> </a:t>
            </a:r>
            <a:endParaRPr kumimoji="0" lang="en-GB"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smtClean="0">
                <a:ln>
                  <a:noFill/>
                </a:ln>
                <a:solidFill>
                  <a:schemeClr val="accent2"/>
                </a:solidFill>
                <a:effectLst/>
                <a:latin typeface="Segoe UI" panose="020B0502040204020203" pitchFamily="34" charset="0"/>
                <a:ea typeface="Calibri" panose="020F0502020204030204" pitchFamily="34" charset="0"/>
                <a:cs typeface="Segoe UI" panose="020B0502040204020203" pitchFamily="34" charset="0"/>
              </a:rPr>
              <a:t>Childhood homelessness </a:t>
            </a:r>
            <a:r>
              <a:rPr kumimoji="0" lang="en-GB" altLang="en-US" sz="2400" b="0" i="0" u="none" strike="noStrike" cap="none" normalizeH="0" baseline="0" dirty="0" smtClean="0">
                <a:ln>
                  <a:noFill/>
                </a:ln>
                <a:solidFill>
                  <a:srgbClr val="212121"/>
                </a:solidFill>
                <a:effectLst/>
                <a:latin typeface="Segoe UI" panose="020B0502040204020203" pitchFamily="34" charset="0"/>
                <a:ea typeface="Calibri" panose="020F0502020204030204" pitchFamily="34" charset="0"/>
                <a:cs typeface="Segoe UI" panose="020B0502040204020203" pitchFamily="34" charset="0"/>
              </a:rPr>
              <a:t>of at least 1 week without family members and periods of homelessness longer than 6 months were found to be associated with suicidal ideation.  (</a:t>
            </a:r>
            <a:r>
              <a:rPr kumimoji="0" lang="en-GB" altLang="en-US" sz="2400" b="0" i="0" u="none" strike="noStrike" cap="none" normalizeH="0" baseline="0" dirty="0" err="1" smtClean="0">
                <a:ln>
                  <a:noFill/>
                </a:ln>
                <a:solidFill>
                  <a:srgbClr val="212121"/>
                </a:solidFill>
                <a:effectLst/>
                <a:latin typeface="Segoe UI" panose="020B0502040204020203" pitchFamily="34" charset="0"/>
                <a:ea typeface="Calibri" panose="020F0502020204030204" pitchFamily="34" charset="0"/>
                <a:cs typeface="Segoe UI" panose="020B0502040204020203" pitchFamily="34" charset="0"/>
              </a:rPr>
              <a:t>Eynan</a:t>
            </a:r>
            <a:r>
              <a:rPr kumimoji="0" lang="en-GB" altLang="en-US" sz="2400" b="0" i="0" u="none" strike="noStrike" cap="none" normalizeH="0" baseline="0" dirty="0" smtClean="0">
                <a:ln>
                  <a:noFill/>
                </a:ln>
                <a:solidFill>
                  <a:srgbClr val="212121"/>
                </a:solidFill>
                <a:effectLst/>
                <a:latin typeface="Segoe UI" panose="020B0502040204020203" pitchFamily="34" charset="0"/>
                <a:ea typeface="Calibri" panose="020F0502020204030204" pitchFamily="34" charset="0"/>
                <a:cs typeface="Segoe UI" panose="020B0502040204020203" pitchFamily="34" charset="0"/>
              </a:rPr>
              <a:t> et al., (2002</a:t>
            </a:r>
            <a:r>
              <a:rPr kumimoji="0" lang="en-GB" altLang="en-US" sz="2400" b="0" i="0" u="none" strike="noStrike" cap="none" normalizeH="0" baseline="0" dirty="0" smtClean="0">
                <a:ln>
                  <a:noFill/>
                </a:ln>
                <a:solidFill>
                  <a:srgbClr val="212121"/>
                </a:solidFill>
                <a:effectLst/>
                <a:latin typeface="Segoe UI" panose="020B0502040204020203" pitchFamily="34" charset="0"/>
                <a:ea typeface="Calibri" panose="020F0502020204030204" pitchFamily="34" charset="0"/>
                <a:cs typeface="Segoe UI" panose="020B0502040204020203"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0" i="0" u="none" strike="noStrike" cap="none" normalizeH="0" baseline="0" dirty="0" smtClean="0">
              <a:ln>
                <a:noFill/>
              </a:ln>
              <a:solidFill>
                <a:srgbClr val="212121"/>
              </a:solidFill>
              <a:effectLst/>
              <a:latin typeface="Segoe UI" panose="020B0502040204020203" pitchFamily="34" charset="0"/>
              <a:ea typeface="Calibri" panose="020F0502020204030204" pitchFamily="34" charset="0"/>
              <a:cs typeface="Segoe UI" panose="020B0502040204020203" pitchFamily="34" charset="0"/>
            </a:endParaRPr>
          </a:p>
          <a:p>
            <a:pPr marL="0" indent="0" eaLnBrk="0" fontAlgn="base" hangingPunct="0">
              <a:lnSpc>
                <a:spcPct val="100000"/>
              </a:lnSpc>
              <a:spcBef>
                <a:spcPct val="0"/>
              </a:spcBef>
              <a:spcAft>
                <a:spcPct val="0"/>
              </a:spcAft>
              <a:buNone/>
            </a:pPr>
            <a:r>
              <a:rPr lang="en-GB" altLang="en-US" sz="2400" dirty="0">
                <a:latin typeface="Arial" panose="020B0604020202020204" pitchFamily="34" charset="0"/>
                <a:ea typeface="Calibri" panose="020F0502020204030204" pitchFamily="34" charset="0"/>
              </a:rPr>
              <a:t>ONS (2019), </a:t>
            </a:r>
            <a:r>
              <a:rPr lang="en-GB" altLang="en-US" sz="2400" dirty="0">
                <a:solidFill>
                  <a:srgbClr val="323132"/>
                </a:solidFill>
                <a:latin typeface="Helvetica" panose="020B0604020202020204" pitchFamily="34" charset="0"/>
                <a:ea typeface="Calibri" panose="020F0502020204030204" pitchFamily="34" charset="0"/>
              </a:rPr>
              <a:t>Suicides among homeless people </a:t>
            </a:r>
            <a:r>
              <a:rPr lang="en-GB" altLang="en-US" sz="2400" b="1" dirty="0">
                <a:solidFill>
                  <a:schemeClr val="accent2"/>
                </a:solidFill>
                <a:latin typeface="Helvetica" panose="020B0604020202020204" pitchFamily="34" charset="0"/>
                <a:ea typeface="Calibri" panose="020F0502020204030204" pitchFamily="34" charset="0"/>
              </a:rPr>
              <a:t>increased by 30.2% </a:t>
            </a:r>
            <a:r>
              <a:rPr lang="en-GB" altLang="en-US" sz="2400" dirty="0">
                <a:solidFill>
                  <a:srgbClr val="323132"/>
                </a:solidFill>
                <a:latin typeface="Helvetica" panose="020B0604020202020204" pitchFamily="34" charset="0"/>
                <a:ea typeface="Calibri" panose="020F0502020204030204" pitchFamily="34" charset="0"/>
              </a:rPr>
              <a:t>in one year, from 86 estimated deaths in 2018 (11.8% of the total number), to 112 estimated deaths in 2019 (14.4% of the total number</a:t>
            </a:r>
            <a:r>
              <a:rPr lang="en-GB" altLang="en-US" sz="2400" dirty="0" smtClean="0">
                <a:solidFill>
                  <a:srgbClr val="323132"/>
                </a:solidFill>
                <a:latin typeface="Helvetica" panose="020B0604020202020204" pitchFamily="34" charset="0"/>
                <a:ea typeface="Calibri" panose="020F0502020204030204" pitchFamily="34" charset="0"/>
              </a:rPr>
              <a:t>).</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8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8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rPr>
              <a:t> </a:t>
            </a:r>
            <a:endParaRPr kumimoji="0" lang="en-GB" altLang="en-US" sz="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hlinkClick r:id="rId3"/>
              </a:rPr>
              <a:t>Deaths of homeless people in England and Wales - Office for National Statistics (ons.gov.uk)</a:t>
            </a:r>
            <a:endParaRPr kumimoji="0" lang="en-GB" altLang="en-US" sz="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rPr>
              <a:t> </a:t>
            </a:r>
            <a:endParaRPr kumimoji="0" lang="en-GB" altLang="en-US" sz="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err="1" smtClean="0">
                <a:ln>
                  <a:noFill/>
                </a:ln>
                <a:solidFill>
                  <a:srgbClr val="1C1D1E"/>
                </a:solidFill>
                <a:effectLst/>
                <a:latin typeface="Arial" panose="020B0604020202020204" pitchFamily="34" charset="0"/>
                <a:ea typeface="Calibri" panose="020F0502020204030204" pitchFamily="34" charset="0"/>
                <a:cs typeface="Arial" panose="020B0604020202020204" pitchFamily="34" charset="0"/>
              </a:rPr>
              <a:t>Eynan</a:t>
            </a:r>
            <a:r>
              <a:rPr kumimoji="0" lang="en-GB" altLang="en-US" sz="1000" b="0" i="0" u="none" strike="noStrike" cap="none" normalizeH="0" baseline="0" dirty="0" smtClean="0">
                <a:ln>
                  <a:noFill/>
                </a:ln>
                <a:solidFill>
                  <a:srgbClr val="1C1D1E"/>
                </a:solidFill>
                <a:effectLst/>
                <a:latin typeface="Arial" panose="020B0604020202020204" pitchFamily="34" charset="0"/>
                <a:ea typeface="Calibri" panose="020F0502020204030204" pitchFamily="34" charset="0"/>
                <a:cs typeface="Arial" panose="020B0604020202020204" pitchFamily="34" charset="0"/>
              </a:rPr>
              <a:t>, R., Langley, J., </a:t>
            </a:r>
            <a:r>
              <a:rPr kumimoji="0" lang="en-GB" altLang="en-US" sz="1000" b="0" i="0" u="none" strike="noStrike" cap="none" normalizeH="0" baseline="0" dirty="0" err="1" smtClean="0">
                <a:ln>
                  <a:noFill/>
                </a:ln>
                <a:solidFill>
                  <a:srgbClr val="1C1D1E"/>
                </a:solidFill>
                <a:effectLst/>
                <a:latin typeface="Arial" panose="020B0604020202020204" pitchFamily="34" charset="0"/>
                <a:ea typeface="Calibri" panose="020F0502020204030204" pitchFamily="34" charset="0"/>
                <a:cs typeface="Arial" panose="020B0604020202020204" pitchFamily="34" charset="0"/>
              </a:rPr>
              <a:t>Tolomiczenko</a:t>
            </a:r>
            <a:r>
              <a:rPr kumimoji="0" lang="en-GB" altLang="en-US" sz="1000" b="0" i="0" u="none" strike="noStrike" cap="none" normalizeH="0" baseline="0" dirty="0" smtClean="0">
                <a:ln>
                  <a:noFill/>
                </a:ln>
                <a:solidFill>
                  <a:srgbClr val="1C1D1E"/>
                </a:solidFill>
                <a:effectLst/>
                <a:latin typeface="Arial" panose="020B0604020202020204" pitchFamily="34" charset="0"/>
                <a:ea typeface="Calibri" panose="020F0502020204030204" pitchFamily="34" charset="0"/>
                <a:cs typeface="Arial" panose="020B0604020202020204" pitchFamily="34" charset="0"/>
              </a:rPr>
              <a:t>, G., Rhodes, A.E., Links, P., </a:t>
            </a:r>
            <a:r>
              <a:rPr kumimoji="0" lang="en-GB" altLang="en-US" sz="1000" b="0" i="0" u="none" strike="noStrike" cap="none" normalizeH="0" baseline="0" dirty="0" err="1" smtClean="0">
                <a:ln>
                  <a:noFill/>
                </a:ln>
                <a:solidFill>
                  <a:srgbClr val="1C1D1E"/>
                </a:solidFill>
                <a:effectLst/>
                <a:latin typeface="Arial" panose="020B0604020202020204" pitchFamily="34" charset="0"/>
                <a:ea typeface="Calibri" panose="020F0502020204030204" pitchFamily="34" charset="0"/>
                <a:cs typeface="Arial" panose="020B0604020202020204" pitchFamily="34" charset="0"/>
              </a:rPr>
              <a:t>Wasylenki</a:t>
            </a:r>
            <a:r>
              <a:rPr kumimoji="0" lang="en-GB" altLang="en-US" sz="1000" b="0" i="0" u="none" strike="noStrike" cap="none" normalizeH="0" baseline="0" dirty="0" smtClean="0">
                <a:ln>
                  <a:noFill/>
                </a:ln>
                <a:solidFill>
                  <a:srgbClr val="1C1D1E"/>
                </a:solidFill>
                <a:effectLst/>
                <a:latin typeface="Arial" panose="020B0604020202020204" pitchFamily="34" charset="0"/>
                <a:ea typeface="Calibri" panose="020F0502020204030204" pitchFamily="34" charset="0"/>
                <a:cs typeface="Arial" panose="020B0604020202020204" pitchFamily="34" charset="0"/>
              </a:rPr>
              <a:t>, D. and Goering, P. (2002), The Association between Homelessness and Suicidal Ideation and </a:t>
            </a:r>
            <a:r>
              <a:rPr kumimoji="0" lang="en-GB" altLang="en-US" sz="1000" b="0" i="0" u="none" strike="noStrike" cap="none" normalizeH="0" baseline="0" dirty="0" err="1" smtClean="0">
                <a:ln>
                  <a:noFill/>
                </a:ln>
                <a:solidFill>
                  <a:srgbClr val="1C1D1E"/>
                </a:solidFill>
                <a:effectLst/>
                <a:latin typeface="Arial" panose="020B0604020202020204" pitchFamily="34" charset="0"/>
                <a:ea typeface="Calibri" panose="020F0502020204030204" pitchFamily="34" charset="0"/>
                <a:cs typeface="Arial" panose="020B0604020202020204" pitchFamily="34" charset="0"/>
              </a:rPr>
              <a:t>Behaviors</a:t>
            </a:r>
            <a:r>
              <a:rPr kumimoji="0" lang="en-GB" altLang="en-US" sz="1000" b="0" i="0" u="none" strike="noStrike" cap="none" normalizeH="0" baseline="0" dirty="0" smtClean="0">
                <a:ln>
                  <a:noFill/>
                </a:ln>
                <a:solidFill>
                  <a:srgbClr val="1C1D1E"/>
                </a:solidFill>
                <a:effectLst/>
                <a:latin typeface="Arial" panose="020B0604020202020204" pitchFamily="34" charset="0"/>
                <a:ea typeface="Calibri" panose="020F0502020204030204" pitchFamily="34" charset="0"/>
                <a:cs typeface="Arial" panose="020B0604020202020204" pitchFamily="34" charset="0"/>
              </a:rPr>
              <a:t>: Results of a Cross</a:t>
            </a:r>
            <a:r>
              <a:rPr kumimoji="0" lang="en-GB" altLang="en-US" sz="1000" b="0" i="0" u="none" strike="noStrike" cap="none" normalizeH="0" baseline="0" dirty="0" smtClean="0">
                <a:ln>
                  <a:noFill/>
                </a:ln>
                <a:solidFill>
                  <a:srgbClr val="1C1D1E"/>
                </a:solidFill>
                <a:effectLst/>
                <a:latin typeface="Cambria Math" panose="02040503050406030204" pitchFamily="18" charset="0"/>
                <a:ea typeface="Calibri" panose="020F0502020204030204" pitchFamily="34" charset="0"/>
              </a:rPr>
              <a:t>‐</a:t>
            </a:r>
            <a:r>
              <a:rPr kumimoji="0" lang="en-GB" altLang="en-US" sz="1000" b="0" i="0" u="none" strike="noStrike" cap="none" normalizeH="0" baseline="0" dirty="0" smtClean="0">
                <a:ln>
                  <a:noFill/>
                </a:ln>
                <a:solidFill>
                  <a:srgbClr val="1C1D1E"/>
                </a:solidFill>
                <a:effectLst/>
                <a:latin typeface="Arial" panose="020B0604020202020204" pitchFamily="34" charset="0"/>
                <a:ea typeface="Calibri" panose="020F0502020204030204" pitchFamily="34" charset="0"/>
                <a:cs typeface="Arial" panose="020B0604020202020204" pitchFamily="34" charset="0"/>
              </a:rPr>
              <a:t>sectional Survey. Suicide and Life</a:t>
            </a:r>
            <a:r>
              <a:rPr kumimoji="0" lang="en-GB" altLang="en-US" sz="1000" b="0" i="0" u="none" strike="noStrike" cap="none" normalizeH="0" baseline="0" dirty="0" smtClean="0">
                <a:ln>
                  <a:noFill/>
                </a:ln>
                <a:solidFill>
                  <a:srgbClr val="1C1D1E"/>
                </a:solidFill>
                <a:effectLst/>
                <a:latin typeface="Cambria Math" panose="02040503050406030204" pitchFamily="18" charset="0"/>
                <a:ea typeface="Calibri" panose="020F0502020204030204" pitchFamily="34" charset="0"/>
              </a:rPr>
              <a:t>‐</a:t>
            </a:r>
            <a:r>
              <a:rPr kumimoji="0" lang="en-GB" altLang="en-US" sz="1000" b="0" i="0" u="none" strike="noStrike" cap="none" normalizeH="0" baseline="0" dirty="0" smtClean="0">
                <a:ln>
                  <a:noFill/>
                </a:ln>
                <a:solidFill>
                  <a:srgbClr val="1C1D1E"/>
                </a:solidFill>
                <a:effectLst/>
                <a:latin typeface="Arial" panose="020B0604020202020204" pitchFamily="34" charset="0"/>
                <a:ea typeface="Calibri" panose="020F0502020204030204" pitchFamily="34" charset="0"/>
                <a:cs typeface="Arial" panose="020B0604020202020204" pitchFamily="34" charset="0"/>
              </a:rPr>
              <a:t>Threatening </a:t>
            </a:r>
            <a:r>
              <a:rPr kumimoji="0" lang="en-GB" altLang="en-US" sz="1000" b="0" i="0" u="none" strike="noStrike" cap="none" normalizeH="0" baseline="0" dirty="0" err="1" smtClean="0">
                <a:ln>
                  <a:noFill/>
                </a:ln>
                <a:solidFill>
                  <a:srgbClr val="1C1D1E"/>
                </a:solidFill>
                <a:effectLst/>
                <a:latin typeface="Arial" panose="020B0604020202020204" pitchFamily="34" charset="0"/>
                <a:ea typeface="Calibri" panose="020F0502020204030204" pitchFamily="34" charset="0"/>
                <a:cs typeface="Arial" panose="020B0604020202020204" pitchFamily="34" charset="0"/>
              </a:rPr>
              <a:t>Behavior</a:t>
            </a:r>
            <a:r>
              <a:rPr kumimoji="0" lang="en-GB" altLang="en-US" sz="1000" b="0" i="0" u="none" strike="noStrike" cap="none" normalizeH="0" baseline="0" dirty="0" smtClean="0">
                <a:ln>
                  <a:noFill/>
                </a:ln>
                <a:solidFill>
                  <a:srgbClr val="1C1D1E"/>
                </a:solidFill>
                <a:effectLst/>
                <a:latin typeface="Arial" panose="020B0604020202020204" pitchFamily="34" charset="0"/>
                <a:ea typeface="Calibri" panose="020F0502020204030204" pitchFamily="34" charset="0"/>
                <a:cs typeface="Arial" panose="020B0604020202020204" pitchFamily="34" charset="0"/>
              </a:rPr>
              <a:t>, 32: 418-427. </a:t>
            </a:r>
            <a:r>
              <a:rPr kumimoji="0" lang="en-GB" altLang="en-US" sz="1000" b="0" i="0" u="none" strike="noStrike" cap="none" normalizeH="0" baseline="0" dirty="0" smtClean="0">
                <a:ln>
                  <a:noFill/>
                </a:ln>
                <a:solidFill>
                  <a:srgbClr val="005274"/>
                </a:solidFill>
                <a:effectLst/>
                <a:latin typeface="Arial" panose="020B0604020202020204" pitchFamily="34" charset="0"/>
                <a:ea typeface="Calibri" panose="020F0502020204030204" pitchFamily="34" charset="0"/>
                <a:cs typeface="Arial" panose="020B0604020202020204" pitchFamily="34" charset="0"/>
                <a:hlinkClick r:id="rId4"/>
              </a:rPr>
              <a:t>https://doi.org/10.1521/suli.32.4.418.22341</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1843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DD6B3-92D6-45B9-BAB8-3E6D3CA1FF3D}"/>
              </a:ext>
            </a:extLst>
          </p:cNvPr>
          <p:cNvSpPr>
            <a:spLocks noGrp="1"/>
          </p:cNvSpPr>
          <p:nvPr>
            <p:ph type="title"/>
          </p:nvPr>
        </p:nvSpPr>
        <p:spPr/>
        <p:txBody>
          <a:bodyPr/>
          <a:lstStyle/>
          <a:p>
            <a:r>
              <a:rPr lang="en-GB" sz="4400" dirty="0">
                <a:effectLst/>
                <a:latin typeface="Calibri" panose="020F0502020204030204" pitchFamily="34" charset="0"/>
                <a:ea typeface="Calibri" panose="020F0502020204030204" pitchFamily="34" charset="0"/>
              </a:rPr>
              <a:t>Part 1. Supporting clients and identifying risk </a:t>
            </a:r>
            <a:endParaRPr lang="en-GB" dirty="0"/>
          </a:p>
        </p:txBody>
      </p:sp>
    </p:spTree>
    <p:extLst>
      <p:ext uri="{BB962C8B-B14F-4D97-AF65-F5344CB8AC3E}">
        <p14:creationId xmlns:p14="http://schemas.microsoft.com/office/powerpoint/2010/main" val="514485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misconceptions about suicide </a:t>
            </a:r>
            <a:endParaRPr lang="en-GB" dirty="0"/>
          </a:p>
        </p:txBody>
      </p:sp>
      <p:sp>
        <p:nvSpPr>
          <p:cNvPr id="3" name="Content Placeholder 2"/>
          <p:cNvSpPr>
            <a:spLocks noGrp="1"/>
          </p:cNvSpPr>
          <p:nvPr>
            <p:ph idx="1"/>
          </p:nvPr>
        </p:nvSpPr>
        <p:spPr/>
        <p:txBody>
          <a:bodyPr>
            <a:normAutofit/>
          </a:bodyPr>
          <a:lstStyle/>
          <a:p>
            <a:r>
              <a:rPr lang="en-US" sz="3200" dirty="0"/>
              <a:t>Most suicides occur without warning </a:t>
            </a:r>
          </a:p>
          <a:p>
            <a:r>
              <a:rPr lang="en-US" sz="3200" dirty="0"/>
              <a:t>People who talk about it do this for attention </a:t>
            </a:r>
          </a:p>
          <a:p>
            <a:r>
              <a:rPr lang="en-US" sz="3200" dirty="0"/>
              <a:t>Talking about suicide could give someone the idea </a:t>
            </a:r>
            <a:endParaRPr lang="en-GB" sz="3200" dirty="0"/>
          </a:p>
        </p:txBody>
      </p:sp>
    </p:spTree>
    <p:extLst>
      <p:ext uri="{BB962C8B-B14F-4D97-AF65-F5344CB8AC3E}">
        <p14:creationId xmlns:p14="http://schemas.microsoft.com/office/powerpoint/2010/main" val="1420354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mber94" descr="No alternative text description for this image">
            <a:extLst>
              <a:ext uri="{FF2B5EF4-FFF2-40B4-BE49-F238E27FC236}">
                <a16:creationId xmlns:a16="http://schemas.microsoft.com/office/drawing/2014/main" id="{EA1FDB34-B560-434A-A8D8-69F84D0E72C6}"/>
              </a:ext>
            </a:extLst>
          </p:cNvPr>
          <p:cNvPicPr>
            <a:picLocks noGrp="1" noChangeAspect="1"/>
          </p:cNvPicPr>
          <p:nvPr>
            <p:ph idx="1"/>
          </p:nvPr>
        </p:nvPicPr>
        <p:blipFill>
          <a:blip r:embed="rId2"/>
          <a:srcRect/>
          <a:stretch>
            <a:fillRect/>
          </a:stretch>
        </p:blipFill>
        <p:spPr>
          <a:xfrm>
            <a:off x="2361730" y="173909"/>
            <a:ext cx="6905685" cy="6070372"/>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D3562-384E-4CF1-8B33-62847AF6BE48}"/>
              </a:ext>
            </a:extLst>
          </p:cNvPr>
          <p:cNvSpPr txBox="1">
            <a:spLocks noGrp="1"/>
          </p:cNvSpPr>
          <p:nvPr>
            <p:ph type="title"/>
          </p:nvPr>
        </p:nvSpPr>
        <p:spPr/>
        <p:txBody>
          <a:bodyPr/>
          <a:lstStyle/>
          <a:p>
            <a:pPr lvl="0"/>
            <a:r>
              <a:rPr lang="en-GB"/>
              <a:t>normalising emotional responses</a:t>
            </a:r>
          </a:p>
        </p:txBody>
      </p:sp>
      <p:pic>
        <p:nvPicPr>
          <p:cNvPr id="3" name="Picture 2" descr="image001">
            <a:extLst>
              <a:ext uri="{FF2B5EF4-FFF2-40B4-BE49-F238E27FC236}">
                <a16:creationId xmlns:a16="http://schemas.microsoft.com/office/drawing/2014/main" id="{9C331D3E-4809-407C-B468-9C04ECF43B91}"/>
              </a:ext>
            </a:extLst>
          </p:cNvPr>
          <p:cNvPicPr>
            <a:picLocks noChangeAspect="1"/>
          </p:cNvPicPr>
          <p:nvPr/>
        </p:nvPicPr>
        <p:blipFill>
          <a:blip r:embed="rId2"/>
          <a:srcRect/>
          <a:stretch>
            <a:fillRect/>
          </a:stretch>
        </p:blipFill>
        <p:spPr>
          <a:xfrm>
            <a:off x="4815285" y="1582195"/>
            <a:ext cx="3707937" cy="4959961"/>
          </a:xfrm>
          <a:prstGeom prst="rect">
            <a:avLst/>
          </a:prstGeom>
          <a:noFill/>
          <a:ln cap="flat">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2381"/>
            <a:ext cx="10515600" cy="1325563"/>
          </a:xfrm>
        </p:spPr>
        <p:txBody>
          <a:bodyPr/>
          <a:lstStyle/>
          <a:p>
            <a:r>
              <a:rPr lang="en-US" dirty="0"/>
              <a:t>Deteriorating mental health/suicide risk</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17937090"/>
              </p:ext>
            </p:extLst>
          </p:nvPr>
        </p:nvGraphicFramePr>
        <p:xfrm>
          <a:off x="101600" y="850900"/>
          <a:ext cx="11252200" cy="5326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57200" y="6362700"/>
            <a:ext cx="5619039" cy="646331"/>
          </a:xfrm>
          <a:prstGeom prst="rect">
            <a:avLst/>
          </a:prstGeom>
          <a:noFill/>
        </p:spPr>
        <p:txBody>
          <a:bodyPr wrap="none" rtlCol="0">
            <a:spAutoFit/>
          </a:bodyPr>
          <a:lstStyle/>
          <a:p>
            <a:r>
              <a:rPr lang="en-US" dirty="0">
                <a:hlinkClick r:id="rId8"/>
              </a:rPr>
              <a:t>Health and wellbeing Suicide warning signs (nwbh.nhs.uk)</a:t>
            </a:r>
            <a:endParaRPr lang="en-US" dirty="0"/>
          </a:p>
          <a:p>
            <a:endParaRPr lang="en-GB" dirty="0"/>
          </a:p>
        </p:txBody>
      </p:sp>
      <p:sp>
        <p:nvSpPr>
          <p:cNvPr id="6" name="Right Arrow 5"/>
          <p:cNvSpPr/>
          <p:nvPr/>
        </p:nvSpPr>
        <p:spPr>
          <a:xfrm>
            <a:off x="2667000" y="5443616"/>
            <a:ext cx="812800" cy="391763"/>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p:cNvSpPr/>
          <p:nvPr/>
        </p:nvSpPr>
        <p:spPr>
          <a:xfrm>
            <a:off x="5562600" y="5443616"/>
            <a:ext cx="812800" cy="391763"/>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a:off x="8458200" y="5481096"/>
            <a:ext cx="812800" cy="391763"/>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565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L - Powerpoint Template (Arial) Widescreen">
  <a:themeElements>
    <a:clrScheme name="Homeless Link NEW">
      <a:dk1>
        <a:srgbClr val="000000"/>
      </a:dk1>
      <a:lt1>
        <a:srgbClr val="FFFFFF"/>
      </a:lt1>
      <a:dk2>
        <a:srgbClr val="9D3F7B"/>
      </a:dk2>
      <a:lt2>
        <a:srgbClr val="E3E3E3"/>
      </a:lt2>
      <a:accent1>
        <a:srgbClr val="3D948B"/>
      </a:accent1>
      <a:accent2>
        <a:srgbClr val="737373"/>
      </a:accent2>
      <a:accent3>
        <a:srgbClr val="D86899"/>
      </a:accent3>
      <a:accent4>
        <a:srgbClr val="6BB2CE"/>
      </a:accent4>
      <a:accent5>
        <a:srgbClr val="E5516C"/>
      </a:accent5>
      <a:accent6>
        <a:srgbClr val="ED9C33"/>
      </a:accent6>
      <a:hlink>
        <a:srgbClr val="E5516C"/>
      </a:hlink>
      <a:folHlink>
        <a:srgbClr val="D86899"/>
      </a:folHlink>
    </a:clrScheme>
    <a:fontScheme name="Office 2">
      <a:majorFont>
        <a:latin typeface="ITC Avant Garde Gothic Pro Bold"/>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roxima Nov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l_powerpoint_template.pptx" id="{7155D3FB-2EFD-41B9-8498-7871EDC4AA66}" vid="{877ADF70-D1D6-46F1-AC37-AEB6E5973B9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3537</TotalTime>
  <Words>3479</Words>
  <Application>Microsoft Office PowerPoint</Application>
  <PresentationFormat>Widescreen</PresentationFormat>
  <Paragraphs>338</Paragraphs>
  <Slides>37</Slides>
  <Notes>8</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37</vt:i4>
      </vt:variant>
    </vt:vector>
  </HeadingPairs>
  <TitlesOfParts>
    <vt:vector size="52" baseType="lpstr">
      <vt:lpstr>Arial</vt:lpstr>
      <vt:lpstr>Calibri</vt:lpstr>
      <vt:lpstr>Calibri Light</vt:lpstr>
      <vt:lpstr>Cambria Math</vt:lpstr>
      <vt:lpstr>Courier New</vt:lpstr>
      <vt:lpstr>Helvetica</vt:lpstr>
      <vt:lpstr>ITC Avant Garde Gothic Pro Bold</vt:lpstr>
      <vt:lpstr>OpenSans</vt:lpstr>
      <vt:lpstr>Proxima Nova</vt:lpstr>
      <vt:lpstr>Proxima Nova Bold</vt:lpstr>
      <vt:lpstr>Segoe UI</vt:lpstr>
      <vt:lpstr>Symbol</vt:lpstr>
      <vt:lpstr>Times New Roman</vt:lpstr>
      <vt:lpstr>Office Theme</vt:lpstr>
      <vt:lpstr>HL - Powerpoint Template (Arial) Widescreen</vt:lpstr>
      <vt:lpstr>Webinar: Suicide prevention &amp; managing wellbeing</vt:lpstr>
      <vt:lpstr>What we’ll cover today </vt:lpstr>
      <vt:lpstr>Being mindful and taking care</vt:lpstr>
      <vt:lpstr>Suicide and homelessness</vt:lpstr>
      <vt:lpstr>Part 1. Supporting clients and identifying risk </vt:lpstr>
      <vt:lpstr>Common misconceptions about suicide </vt:lpstr>
      <vt:lpstr>PowerPoint Presentation</vt:lpstr>
      <vt:lpstr>normalising emotional responses</vt:lpstr>
      <vt:lpstr>Deteriorating mental health/suicide risk</vt:lpstr>
      <vt:lpstr>Remembering protective factors</vt:lpstr>
      <vt:lpstr>PowerPoint Presentation</vt:lpstr>
      <vt:lpstr>Identifying and responding to suicide risk </vt:lpstr>
      <vt:lpstr>What to include in safety plan</vt:lpstr>
      <vt:lpstr>PowerPoint Presentation</vt:lpstr>
      <vt:lpstr>Sharing a personal account</vt:lpstr>
      <vt:lpstr>Part 2. Staff Resilience and Community/Team wellbeing</vt:lpstr>
      <vt:lpstr>PowerPoint Presentation</vt:lpstr>
      <vt:lpstr>Dominant Cultural Paradigm</vt:lpstr>
      <vt:lpstr>Team decision Model</vt:lpstr>
      <vt:lpstr>PowerPoint Presentation</vt:lpstr>
      <vt:lpstr>PowerPoint Presentation</vt:lpstr>
      <vt:lpstr>PowerPoint Presentation</vt:lpstr>
      <vt:lpstr>Me</vt:lpstr>
      <vt:lpstr>PowerPoint Presentation</vt:lpstr>
      <vt:lpstr>Understanding this team decision model leads to - </vt:lpstr>
      <vt:lpstr>Compassion</vt:lpstr>
      <vt:lpstr>PowerPoint Presentation</vt:lpstr>
      <vt:lpstr>Understanding our values </vt:lpstr>
      <vt:lpstr>Keeping our values at the heart of our work </vt:lpstr>
      <vt:lpstr>Debriefing with Collective Care – Vikki Reynolds</vt:lpstr>
      <vt:lpstr>PowerPoint Presentation</vt:lpstr>
      <vt:lpstr>PowerPoint Presentation</vt:lpstr>
      <vt:lpstr>Advice for homeless workers</vt:lpstr>
      <vt:lpstr>Example …</vt:lpstr>
      <vt:lpstr>Resources for clients</vt:lpstr>
      <vt:lpstr>Resources for staff </vt:lpstr>
      <vt:lpstr>Thank you for listening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Colm Gallagher</dc:creator>
  <cp:lastModifiedBy>Laura Millward</cp:lastModifiedBy>
  <cp:revision>74</cp:revision>
  <dcterms:created xsi:type="dcterms:W3CDTF">2021-01-26T12:20:09Z</dcterms:created>
  <dcterms:modified xsi:type="dcterms:W3CDTF">2021-03-03T10:19:05Z</dcterms:modified>
</cp:coreProperties>
</file>